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291" r:id="rId6"/>
    <p:sldId id="273" r:id="rId7"/>
    <p:sldId id="297" r:id="rId8"/>
    <p:sldId id="284" r:id="rId9"/>
    <p:sldId id="285" r:id="rId10"/>
    <p:sldId id="290" r:id="rId11"/>
    <p:sldId id="288" r:id="rId12"/>
    <p:sldId id="294" r:id="rId13"/>
    <p:sldId id="295" r:id="rId14"/>
    <p:sldId id="289" r:id="rId15"/>
    <p:sldId id="286" r:id="rId16"/>
    <p:sldId id="287" r:id="rId17"/>
    <p:sldId id="292" r:id="rId18"/>
    <p:sldId id="264" r:id="rId19"/>
    <p:sldId id="282" r:id="rId20"/>
    <p:sldId id="293" r:id="rId21"/>
    <p:sldId id="279" r:id="rId22"/>
    <p:sldId id="296"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3" d="100"/>
          <a:sy n="123" d="100"/>
        </p:scale>
        <p:origin x="51" y="1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tel Thomas" userId="36270080-2ed0-45e0-a029-6fa7b7c873ae" providerId="ADAL" clId="{7AC8EC06-7DD3-4AF2-9BCC-6312E91DB951}"/>
    <pc:docChg chg="custSel modSld">
      <pc:chgData name="Shantel Thomas" userId="36270080-2ed0-45e0-a029-6fa7b7c873ae" providerId="ADAL" clId="{7AC8EC06-7DD3-4AF2-9BCC-6312E91DB951}" dt="2021-07-02T13:28:35.542" v="84" actId="207"/>
      <pc:docMkLst>
        <pc:docMk/>
      </pc:docMkLst>
      <pc:sldChg chg="modSp">
        <pc:chgData name="Shantel Thomas" userId="36270080-2ed0-45e0-a029-6fa7b7c873ae" providerId="ADAL" clId="{7AC8EC06-7DD3-4AF2-9BCC-6312E91DB951}" dt="2021-07-02T13:28:35.542" v="84" actId="207"/>
        <pc:sldMkLst>
          <pc:docMk/>
          <pc:sldMk cId="3469116867" sldId="256"/>
        </pc:sldMkLst>
        <pc:spChg chg="mod">
          <ac:chgData name="Shantel Thomas" userId="36270080-2ed0-45e0-a029-6fa7b7c873ae" providerId="ADAL" clId="{7AC8EC06-7DD3-4AF2-9BCC-6312E91DB951}" dt="2021-07-02T13:25:13.829" v="54" actId="207"/>
          <ac:spMkLst>
            <pc:docMk/>
            <pc:sldMk cId="3469116867" sldId="256"/>
            <ac:spMk id="2" creationId="{F04F1E1D-2A82-4421-B334-57B203E043DB}"/>
          </ac:spMkLst>
        </pc:spChg>
        <pc:spChg chg="mod">
          <ac:chgData name="Shantel Thomas" userId="36270080-2ed0-45e0-a029-6fa7b7c873ae" providerId="ADAL" clId="{7AC8EC06-7DD3-4AF2-9BCC-6312E91DB951}" dt="2021-07-02T13:28:35.542" v="84" actId="207"/>
          <ac:spMkLst>
            <pc:docMk/>
            <pc:sldMk cId="3469116867" sldId="256"/>
            <ac:spMk id="3" creationId="{2B843E4B-761A-4357-81E2-3DA6011F0F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09879-4C46-470E-AB66-577A226DC2A7}"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2A406-B37B-4BD0-BBBC-E88A0C095098}" type="slidenum">
              <a:rPr lang="en-GB" smtClean="0"/>
              <a:t>‹#›</a:t>
            </a:fld>
            <a:endParaRPr lang="en-GB"/>
          </a:p>
        </p:txBody>
      </p:sp>
    </p:spTree>
    <p:extLst>
      <p:ext uri="{BB962C8B-B14F-4D97-AF65-F5344CB8AC3E}">
        <p14:creationId xmlns:p14="http://schemas.microsoft.com/office/powerpoint/2010/main" val="14706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7/2/2021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303dRDpgR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youtu.be/2vJZdeSqfF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hyperlink" Target="https://www.basw.co.uk/media/news/2021/apr/basw-comments-commission-race-and-ethnic-disparities-report-march-2021" TargetMode="External"/><Relationship Id="rId3" Type="http://schemas.openxmlformats.org/officeDocument/2006/relationships/hyperlink" Target="https://podcasts.apple.com/gb/podcast/anti-racism/id1511140451?i=1000523288660" TargetMode="External"/><Relationship Id="rId7" Type="http://schemas.openxmlformats.org/officeDocument/2006/relationships/hyperlink" Target="https://www.basw.co.uk/media/news/2021/apr/basw-comments-jury-finds-derek-chauvin-guilty-murder-george-floyd"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basw.co.uk/media/news/2021/may/basw-member-blog-asyes-facing-discrimination" TargetMode="External"/><Relationship Id="rId5" Type="http://schemas.openxmlformats.org/officeDocument/2006/relationships/hyperlink" Target="https://www.basw.co.uk/media/news/2021/may/conversation-shantel-thomas-basw-anti-racism-lead" TargetMode="External"/><Relationship Id="rId4" Type="http://schemas.openxmlformats.org/officeDocument/2006/relationships/hyperlink" Target="https://open.spotify.com/episode/4p2ozyBNNF9QBQXyQ2Pg9n" TargetMode="External"/><Relationship Id="rId9" Type="http://schemas.openxmlformats.org/officeDocument/2006/relationships/hyperlink" Target="https://www.basw.co.uk/media/news/2021/mar/new-staff-join-basw-organisation-steps-commitment-anti-racism-and-wider-equalit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ractice-supervisors.rip.org.uk/wp-content/uploads/2019/11/Developing-cultural-competence.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blogs.city.ac.uk/race/resources-hub/inclusive-leadership/white-privilege-and-white-fragility-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otesters from a Black Lives Matter rally take a knee at Vauxhall Bridge">
            <a:extLst>
              <a:ext uri="{FF2B5EF4-FFF2-40B4-BE49-F238E27FC236}">
                <a16:creationId xmlns:a16="http://schemas.microsoft.com/office/drawing/2014/main" id="{93BC9DEA-3DB8-431A-914A-699BDE272D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 b="15728"/>
          <a:stretch/>
        </p:blipFill>
        <p:spPr bwMode="auto">
          <a:xfrm>
            <a:off x="177574" y="-159788"/>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4F1E1D-2A82-4421-B334-57B203E043DB}"/>
              </a:ext>
            </a:extLst>
          </p:cNvPr>
          <p:cNvSpPr>
            <a:spLocks noGrp="1"/>
          </p:cNvSpPr>
          <p:nvPr>
            <p:ph type="ctrTitle"/>
          </p:nvPr>
        </p:nvSpPr>
        <p:spPr>
          <a:xfrm>
            <a:off x="4976636" y="992221"/>
            <a:ext cx="6247308" cy="4873558"/>
          </a:xfrm>
        </p:spPr>
        <p:txBody>
          <a:bodyPr vert="horz" lIns="91440" tIns="45720" rIns="91440" bIns="45720" rtlCol="0" anchor="ctr">
            <a:normAutofit/>
          </a:bodyPr>
          <a:lstStyle/>
          <a:p>
            <a:pPr algn="ctr"/>
            <a:r>
              <a:rPr lang="en-US" sz="4800" dirty="0">
                <a:solidFill>
                  <a:srgbClr val="C00000"/>
                </a:solidFill>
              </a:rPr>
              <a:t>anti-</a:t>
            </a:r>
            <a:r>
              <a:rPr lang="en-US" sz="4800" dirty="0"/>
              <a:t>racism</a:t>
            </a:r>
            <a:r>
              <a:rPr lang="en-US" sz="4800" dirty="0">
                <a:solidFill>
                  <a:srgbClr val="C00000"/>
                </a:solidFill>
              </a:rPr>
              <a:t> &amp; actionable </a:t>
            </a:r>
            <a:r>
              <a:rPr lang="en-US" sz="4800" dirty="0"/>
              <a:t>Allyship:  </a:t>
            </a:r>
            <a:br>
              <a:rPr lang="en-US" sz="4800" dirty="0"/>
            </a:br>
            <a:r>
              <a:rPr lang="en-US" sz="3600" dirty="0">
                <a:solidFill>
                  <a:srgbClr val="C00000"/>
                </a:solidFill>
              </a:rPr>
              <a:t>You</a:t>
            </a:r>
            <a:r>
              <a:rPr lang="en-US" sz="3600" dirty="0"/>
              <a:t>, Me </a:t>
            </a:r>
            <a:r>
              <a:rPr lang="en-US" sz="3600" dirty="0">
                <a:solidFill>
                  <a:srgbClr val="C00000"/>
                </a:solidFill>
              </a:rPr>
              <a:t>&amp;</a:t>
            </a:r>
            <a:r>
              <a:rPr lang="en-US" sz="3600" dirty="0"/>
              <a:t> </a:t>
            </a:r>
            <a:r>
              <a:rPr lang="en-US" sz="3600" dirty="0">
                <a:solidFill>
                  <a:srgbClr val="C00000"/>
                </a:solidFill>
              </a:rPr>
              <a:t>Intersectionality</a:t>
            </a:r>
            <a:br>
              <a:rPr lang="en-US" sz="4800" dirty="0"/>
            </a:br>
            <a:endParaRPr lang="en-US" sz="4800" dirty="0"/>
          </a:p>
        </p:txBody>
      </p:sp>
      <p:sp>
        <p:nvSpPr>
          <p:cNvPr id="3" name="Subtitle 2">
            <a:extLst>
              <a:ext uri="{FF2B5EF4-FFF2-40B4-BE49-F238E27FC236}">
                <a16:creationId xmlns:a16="http://schemas.microsoft.com/office/drawing/2014/main" id="{2B843E4B-761A-4357-81E2-3DA6011F0F2F}"/>
              </a:ext>
            </a:extLst>
          </p:cNvPr>
          <p:cNvSpPr>
            <a:spLocks noGrp="1"/>
          </p:cNvSpPr>
          <p:nvPr>
            <p:ph type="subTitle" idx="1"/>
          </p:nvPr>
        </p:nvSpPr>
        <p:spPr>
          <a:xfrm>
            <a:off x="968056" y="996610"/>
            <a:ext cx="3363901" cy="4864780"/>
          </a:xfrm>
        </p:spPr>
        <p:txBody>
          <a:bodyPr vert="horz" lIns="91440" tIns="45720" rIns="91440" bIns="45720" rtlCol="0" anchor="ctr">
            <a:normAutofit/>
          </a:bodyPr>
          <a:lstStyle/>
          <a:p>
            <a:pPr indent="-228600" algn="r">
              <a:buFont typeface="Arial" panose="020B0604020202020204" pitchFamily="34" charset="0"/>
              <a:buChar char="•"/>
            </a:pPr>
            <a:r>
              <a:rPr lang="en-US" sz="3200" b="1" dirty="0"/>
              <a:t>Shantel </a:t>
            </a:r>
            <a:r>
              <a:rPr lang="en-US" sz="3200" b="1" dirty="0">
                <a:solidFill>
                  <a:srgbClr val="C00000"/>
                </a:solidFill>
              </a:rPr>
              <a:t>Thomas</a:t>
            </a:r>
          </a:p>
          <a:p>
            <a:pPr indent="-228600" algn="r">
              <a:buFont typeface="Arial" panose="020B0604020202020204" pitchFamily="34" charset="0"/>
              <a:buChar char="•"/>
            </a:pPr>
            <a:r>
              <a:rPr lang="en-US" sz="2200" dirty="0"/>
              <a:t>BASW anti-racism lead (</a:t>
            </a:r>
            <a:r>
              <a:rPr lang="en-US" sz="2200" dirty="0" err="1">
                <a:solidFill>
                  <a:srgbClr val="C00000"/>
                </a:solidFill>
              </a:rPr>
              <a:t>Uk</a:t>
            </a:r>
            <a:r>
              <a:rPr lang="en-US" sz="2200" dirty="0"/>
              <a:t> focus)</a:t>
            </a:r>
          </a:p>
          <a:p>
            <a:pPr indent="-228600" algn="r">
              <a:buFont typeface="Arial" panose="020B0604020202020204" pitchFamily="34" charset="0"/>
              <a:buChar char="•"/>
            </a:pPr>
            <a:r>
              <a:rPr lang="en-US" sz="2800" dirty="0">
                <a:solidFill>
                  <a:srgbClr val="C00000"/>
                </a:solidFill>
              </a:rPr>
              <a:t>07 </a:t>
            </a:r>
            <a:r>
              <a:rPr lang="en-US" sz="2800" dirty="0"/>
              <a:t>July</a:t>
            </a:r>
            <a:r>
              <a:rPr lang="en-US" sz="2800" dirty="0">
                <a:solidFill>
                  <a:srgbClr val="C00000"/>
                </a:solidFill>
              </a:rPr>
              <a:t> 2021</a:t>
            </a:r>
          </a:p>
        </p:txBody>
      </p:sp>
      <p:cxnSp>
        <p:nvCxnSpPr>
          <p:cNvPr id="36" name="Straight Connector 35">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116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35511" y="-319596"/>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marL="342900" indent="-342900" algn="ctr">
              <a:buFont typeface="Arial" panose="020B0604020202020204" pitchFamily="34" charset="0"/>
              <a:buChar char="•"/>
            </a:pPr>
            <a:r>
              <a:rPr lang="en-GB" b="1" dirty="0">
                <a:solidFill>
                  <a:srgbClr val="C00000"/>
                </a:solidFill>
                <a:latin typeface="Verdana" panose="020B0604030504040204" pitchFamily="34" charset="0"/>
                <a:ea typeface="Verdana" panose="020B0604030504040204" pitchFamily="34" charset="0"/>
                <a:cs typeface="Verdana" panose="020B0604030504040204" pitchFamily="34" charset="0"/>
              </a:rPr>
              <a:t>Social</a:t>
            </a:r>
            <a:r>
              <a:rPr lang="en-GB" b="1" dirty="0">
                <a:latin typeface="Verdana" panose="020B0604030504040204" pitchFamily="34" charset="0"/>
                <a:ea typeface="Verdana" panose="020B0604030504040204" pitchFamily="34" charset="0"/>
                <a:cs typeface="Verdana" panose="020B0604030504040204" pitchFamily="34" charset="0"/>
              </a:rPr>
              <a:t> GGRRAAACCCEEESSS</a:t>
            </a:r>
            <a:br>
              <a:rPr lang="en-GB" dirty="0">
                <a:latin typeface="Verdana" panose="020B0604030504040204" pitchFamily="34" charset="0"/>
                <a:ea typeface="Verdana" panose="020B0604030504040204" pitchFamily="34" charset="0"/>
                <a:cs typeface="Verdana" panose="020B0604030504040204" pitchFamily="34" charset="0"/>
              </a:rPr>
            </a:br>
            <a:br>
              <a:rPr lang="en-GB" dirty="0"/>
            </a:br>
            <a:br>
              <a:rPr lang="en-GB" dirty="0"/>
            </a:br>
            <a:br>
              <a:rPr lang="en-GB" sz="2800" dirty="0">
                <a:solidFill>
                  <a:schemeClr val="accent1"/>
                </a:solidFill>
              </a:rPr>
            </a:br>
            <a:br>
              <a:rPr lang="en-GB" dirty="0"/>
            </a:b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97655"/>
            <a:ext cx="7068965" cy="6125592"/>
          </a:xfrm>
        </p:spPr>
        <p:txBody>
          <a:bodyPr anchor="ctr">
            <a:normAutofit/>
          </a:bodyPr>
          <a:lstStyle/>
          <a:p>
            <a:pPr marL="0" indent="0">
              <a:buNone/>
              <a:defRPr/>
            </a:pPr>
            <a:r>
              <a:rPr lang="en-GB" sz="1800" b="1" i="1" dirty="0">
                <a:ea typeface="Verdana" panose="020B0604030504040204" pitchFamily="34" charset="0"/>
                <a:cs typeface="Verdana" panose="020B0604030504040204" pitchFamily="34" charset="0"/>
              </a:rPr>
              <a:t>“</a:t>
            </a:r>
            <a:r>
              <a:rPr lang="en-GB" sz="1800" b="1" i="1" dirty="0"/>
              <a:t>We must heed subjugated voices because subjugation…belongs to every context of practice and power."  </a:t>
            </a:r>
            <a:r>
              <a:rPr lang="en-GB" sz="1600" dirty="0">
                <a:solidFill>
                  <a:schemeClr val="tx2"/>
                </a:solidFill>
                <a:ea typeface="Verdana" panose="020B0604030504040204" pitchFamily="34" charset="0"/>
              </a:rPr>
              <a:t>(Ross, 1994)</a:t>
            </a:r>
            <a:endParaRPr lang="en-GB" sz="1600" dirty="0">
              <a:solidFill>
                <a:schemeClr val="bg1">
                  <a:lumMod val="65000"/>
                </a:schemeClr>
              </a:solidFill>
              <a:ea typeface="Verdana" panose="020B0604030504040204" pitchFamily="34" charset="0"/>
              <a:cs typeface="Verdana" panose="020B0604030504040204" pitchFamily="34" charset="0"/>
            </a:endParaRPr>
          </a:p>
          <a:p>
            <a:pPr marL="257162" indent="-257162">
              <a:defRPr/>
            </a:pPr>
            <a:r>
              <a:rPr lang="en-GB" sz="1800" dirty="0">
                <a:ea typeface="Verdana" panose="020B0604030504040204" pitchFamily="34" charset="0"/>
                <a:cs typeface="Verdana" panose="020B0604030504040204" pitchFamily="34" charset="0"/>
              </a:rPr>
              <a:t>The importance of being aware of, sensitive to and competent in working with issues of social difference has a rich history in the systemic and narrative practice</a:t>
            </a:r>
          </a:p>
          <a:p>
            <a:pPr marL="257162" indent="-257162">
              <a:defRPr/>
            </a:pPr>
            <a:r>
              <a:rPr lang="en-GB" altLang="en-US" sz="1800" dirty="0">
                <a:ea typeface="Verdana" panose="020B0604030504040204" pitchFamily="34" charset="0"/>
                <a:cs typeface="Verdana" panose="020B0604030504040204" pitchFamily="34" charset="0"/>
              </a:rPr>
              <a:t>Exploring the effects of ‘social graces’ and peoples’ responses to social difference begins to reveal and deconstruct power</a:t>
            </a:r>
            <a:endParaRPr lang="en-GB" sz="1800" dirty="0">
              <a:solidFill>
                <a:srgbClr val="FF0000"/>
              </a:solidFill>
              <a:ea typeface="Verdana" panose="020B0604030504040204" pitchFamily="34" charset="0"/>
              <a:cs typeface="Verdana" panose="020B0604030504040204" pitchFamily="34" charset="0"/>
            </a:endParaRPr>
          </a:p>
          <a:p>
            <a:pPr marL="214303" indent="-214303">
              <a:defRPr/>
            </a:pPr>
            <a:r>
              <a:rPr lang="en-GB" sz="1800" dirty="0">
                <a:ea typeface="Verdana" panose="020B0604030504040204" pitchFamily="34" charset="0"/>
                <a:cs typeface="Verdana" panose="020B0604030504040204" pitchFamily="34" charset="0"/>
              </a:rPr>
              <a:t>While we need to bear differences and similarities in mind in our practice, above all we need to remain curious about how others’ beliefs inform what they do and how they do it</a:t>
            </a:r>
            <a:endParaRPr lang="en-GB" altLang="en-US" sz="1800" strike="sngStrike" dirty="0">
              <a:ea typeface="Verdana" panose="020B0604030504040204" pitchFamily="34" charset="0"/>
              <a:cs typeface="Verdana" panose="020B0604030504040204" pitchFamily="34" charset="0"/>
            </a:endParaRPr>
          </a:p>
          <a:p>
            <a:r>
              <a:rPr lang="en-GB" sz="1800" dirty="0"/>
              <a:t> </a:t>
            </a: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3" name="TextBox 8">
            <a:extLst>
              <a:ext uri="{FF2B5EF4-FFF2-40B4-BE49-F238E27FC236}">
                <a16:creationId xmlns:a16="http://schemas.microsoft.com/office/drawing/2014/main" id="{63D2E831-AA42-49B1-9718-8CB489951719}"/>
              </a:ext>
            </a:extLst>
          </p:cNvPr>
          <p:cNvSpPr txBox="1">
            <a:spLocks noChangeArrowheads="1"/>
          </p:cNvSpPr>
          <p:nvPr/>
        </p:nvSpPr>
        <p:spPr bwMode="auto">
          <a:xfrm>
            <a:off x="1403128" y="2361690"/>
            <a:ext cx="303791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5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G</a:t>
            </a:r>
            <a:r>
              <a:rPr lang="en-GB" altLang="en-US" sz="1350" b="1" dirty="0">
                <a:latin typeface="+mn-lt"/>
                <a:ea typeface="Verdana" panose="020B0604030504040204" pitchFamily="34" charset="0"/>
                <a:cs typeface="Verdana" panose="020B0604030504040204" pitchFamily="34" charset="0"/>
              </a:rPr>
              <a:t>ender Identity</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G</a:t>
            </a:r>
            <a:r>
              <a:rPr lang="en-GB" altLang="en-US" sz="1350" b="1" dirty="0">
                <a:latin typeface="+mn-lt"/>
                <a:ea typeface="Verdana" panose="020B0604030504040204" pitchFamily="34" charset="0"/>
                <a:cs typeface="Verdana" panose="020B0604030504040204" pitchFamily="34" charset="0"/>
              </a:rPr>
              <a:t>eography</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R</a:t>
            </a:r>
            <a:r>
              <a:rPr lang="en-GB" altLang="en-US" sz="1350" b="1" dirty="0">
                <a:latin typeface="+mn-lt"/>
                <a:ea typeface="Verdana" panose="020B0604030504040204" pitchFamily="34" charset="0"/>
                <a:cs typeface="Verdana" panose="020B0604030504040204" pitchFamily="34" charset="0"/>
              </a:rPr>
              <a:t>ace</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R</a:t>
            </a:r>
            <a:r>
              <a:rPr lang="en-GB" altLang="en-US" sz="1350" b="1" dirty="0">
                <a:latin typeface="+mn-lt"/>
                <a:ea typeface="Verdana" panose="020B0604030504040204" pitchFamily="34" charset="0"/>
                <a:cs typeface="Verdana" panose="020B0604030504040204" pitchFamily="34" charset="0"/>
              </a:rPr>
              <a:t>eligion</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A</a:t>
            </a:r>
            <a:r>
              <a:rPr lang="en-GB" altLang="en-US" sz="1350" b="1" dirty="0">
                <a:latin typeface="+mn-lt"/>
                <a:ea typeface="Verdana" panose="020B0604030504040204" pitchFamily="34" charset="0"/>
                <a:cs typeface="Verdana" panose="020B0604030504040204" pitchFamily="34" charset="0"/>
              </a:rPr>
              <a:t>ge</a:t>
            </a:r>
          </a:p>
          <a:p>
            <a:pPr eaLnBrk="1" hangingPunct="1">
              <a:spcBef>
                <a:spcPct val="0"/>
              </a:spcBef>
              <a:buFontTx/>
              <a:buNone/>
            </a:pPr>
            <a:r>
              <a:rPr lang="en-GB" altLang="en-US" sz="1350" b="1" dirty="0">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A</a:t>
            </a:r>
            <a:r>
              <a:rPr lang="en-GB" altLang="en-US" sz="1350" b="1" dirty="0">
                <a:latin typeface="+mn-lt"/>
                <a:ea typeface="Verdana" panose="020B0604030504040204" pitchFamily="34" charset="0"/>
                <a:cs typeface="Verdana" panose="020B0604030504040204" pitchFamily="34" charset="0"/>
              </a:rPr>
              <a:t>bility</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A</a:t>
            </a:r>
            <a:r>
              <a:rPr lang="en-GB" altLang="en-US" sz="1350" b="1" dirty="0">
                <a:latin typeface="+mn-lt"/>
                <a:ea typeface="Verdana" panose="020B0604030504040204" pitchFamily="34" charset="0"/>
                <a:cs typeface="Verdana" panose="020B0604030504040204" pitchFamily="34" charset="0"/>
              </a:rPr>
              <a:t>ppearance</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C</a:t>
            </a:r>
            <a:r>
              <a:rPr lang="en-GB" altLang="en-US" sz="1350" b="1" dirty="0">
                <a:latin typeface="+mn-lt"/>
                <a:ea typeface="Verdana" panose="020B0604030504040204" pitchFamily="34" charset="0"/>
                <a:cs typeface="Verdana" panose="020B0604030504040204" pitchFamily="34" charset="0"/>
              </a:rPr>
              <a:t>ulture</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C</a:t>
            </a:r>
            <a:r>
              <a:rPr lang="en-GB" altLang="en-US" sz="1350" b="1" dirty="0">
                <a:latin typeface="+mn-lt"/>
                <a:ea typeface="Verdana" panose="020B0604030504040204" pitchFamily="34" charset="0"/>
                <a:cs typeface="Verdana" panose="020B0604030504040204" pitchFamily="34" charset="0"/>
              </a:rPr>
              <a:t>lass</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C</a:t>
            </a:r>
            <a:r>
              <a:rPr lang="en-GB" altLang="en-US" sz="1350" b="1" dirty="0">
                <a:latin typeface="+mn-lt"/>
                <a:ea typeface="Verdana" panose="020B0604030504040204" pitchFamily="34" charset="0"/>
                <a:cs typeface="Verdana" panose="020B0604030504040204" pitchFamily="34" charset="0"/>
              </a:rPr>
              <a:t>olour</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E</a:t>
            </a:r>
            <a:r>
              <a:rPr lang="en-GB" altLang="en-US" sz="1350" b="1" dirty="0">
                <a:latin typeface="+mn-lt"/>
                <a:ea typeface="Verdana" panose="020B0604030504040204" pitchFamily="34" charset="0"/>
                <a:cs typeface="Verdana" panose="020B0604030504040204" pitchFamily="34" charset="0"/>
              </a:rPr>
              <a:t>ducation</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E</a:t>
            </a:r>
            <a:r>
              <a:rPr lang="en-GB" altLang="en-US" sz="1350" b="1" dirty="0">
                <a:latin typeface="+mn-lt"/>
                <a:ea typeface="Verdana" panose="020B0604030504040204" pitchFamily="34" charset="0"/>
                <a:cs typeface="Verdana" panose="020B0604030504040204" pitchFamily="34" charset="0"/>
              </a:rPr>
              <a:t>mployment</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E</a:t>
            </a:r>
            <a:r>
              <a:rPr lang="en-GB" altLang="en-US" sz="1350" b="1" dirty="0">
                <a:latin typeface="+mn-lt"/>
                <a:ea typeface="Verdana" panose="020B0604030504040204" pitchFamily="34" charset="0"/>
                <a:cs typeface="Verdana" panose="020B0604030504040204" pitchFamily="34" charset="0"/>
              </a:rPr>
              <a:t>thnicity</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S</a:t>
            </a:r>
            <a:r>
              <a:rPr lang="en-GB" altLang="en-US" sz="1350" b="1" dirty="0">
                <a:latin typeface="+mn-lt"/>
                <a:ea typeface="Verdana" panose="020B0604030504040204" pitchFamily="34" charset="0"/>
                <a:cs typeface="Verdana" panose="020B0604030504040204" pitchFamily="34" charset="0"/>
              </a:rPr>
              <a:t>pirituality</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S</a:t>
            </a:r>
            <a:r>
              <a:rPr lang="en-GB" altLang="en-US" sz="1350" b="1" dirty="0">
                <a:latin typeface="+mn-lt"/>
                <a:ea typeface="Verdana" panose="020B0604030504040204" pitchFamily="34" charset="0"/>
                <a:cs typeface="Verdana" panose="020B0604030504040204" pitchFamily="34" charset="0"/>
              </a:rPr>
              <a:t>exuality</a:t>
            </a:r>
          </a:p>
          <a:p>
            <a:pPr eaLnBrk="1" hangingPunct="1">
              <a:spcBef>
                <a:spcPct val="0"/>
              </a:spcBef>
              <a:buFontTx/>
              <a:buNone/>
            </a:pPr>
            <a:r>
              <a:rPr lang="en-GB" altLang="en-US" sz="1350" b="1" dirty="0">
                <a:solidFill>
                  <a:srgbClr val="FF0000"/>
                </a:solidFill>
                <a:latin typeface="+mn-lt"/>
                <a:ea typeface="Verdana" panose="020B0604030504040204" pitchFamily="34" charset="0"/>
                <a:cs typeface="Verdana" panose="020B0604030504040204" pitchFamily="34" charset="0"/>
              </a:rPr>
              <a:t>    </a:t>
            </a:r>
            <a:r>
              <a:rPr lang="en-GB" altLang="en-US" sz="1350" b="1" dirty="0">
                <a:solidFill>
                  <a:srgbClr val="7A6B64"/>
                </a:solidFill>
                <a:latin typeface="+mn-lt"/>
                <a:ea typeface="Verdana" panose="020B0604030504040204" pitchFamily="34" charset="0"/>
                <a:cs typeface="Verdana" panose="020B0604030504040204" pitchFamily="34" charset="0"/>
              </a:rPr>
              <a:t>S</a:t>
            </a:r>
            <a:r>
              <a:rPr lang="en-GB" altLang="en-US" sz="1350" b="1" dirty="0">
                <a:latin typeface="+mn-lt"/>
                <a:ea typeface="Verdana" panose="020B0604030504040204" pitchFamily="34" charset="0"/>
                <a:cs typeface="Verdana" panose="020B0604030504040204" pitchFamily="34" charset="0"/>
              </a:rPr>
              <a:t>exual orientation</a:t>
            </a:r>
          </a:p>
          <a:p>
            <a:pPr eaLnBrk="1" hangingPunct="1">
              <a:spcBef>
                <a:spcPct val="0"/>
              </a:spcBef>
              <a:buFontTx/>
              <a:buNone/>
            </a:pPr>
            <a:r>
              <a:rPr lang="en-GB" altLang="en-US" sz="1350" b="1" dirty="0">
                <a:latin typeface="+mn-lt"/>
                <a:ea typeface="Verdana" panose="020B0604030504040204" pitchFamily="34" charset="0"/>
                <a:cs typeface="Verdana" panose="020B0604030504040204" pitchFamily="34" charset="0"/>
              </a:rPr>
              <a:t>    Something Else</a:t>
            </a:r>
          </a:p>
          <a:p>
            <a:pPr>
              <a:spcBef>
                <a:spcPct val="0"/>
              </a:spcBef>
              <a:buNone/>
            </a:pPr>
            <a:endParaRPr lang="en-GB" altLang="en-US" sz="1050" dirty="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endParaRPr>
          </a:p>
          <a:p>
            <a:pPr>
              <a:spcBef>
                <a:spcPct val="0"/>
              </a:spcBef>
              <a:buNone/>
            </a:pPr>
            <a:r>
              <a:rPr lang="en-GB" altLang="en-US" sz="1050" dirty="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	</a:t>
            </a:r>
            <a:r>
              <a:rPr lang="en-GB" altLang="en-US" sz="1050" dirty="0">
                <a:solidFill>
                  <a:srgbClr val="C00000"/>
                </a:solidFill>
                <a:latin typeface="Verdana" panose="020B0604030504040204" pitchFamily="34" charset="0"/>
                <a:ea typeface="Verdana" panose="020B0604030504040204" pitchFamily="34" charset="0"/>
                <a:cs typeface="Verdana" panose="020B0604030504040204" pitchFamily="34" charset="0"/>
              </a:rPr>
              <a:t>(Burnham, 2012)</a:t>
            </a:r>
            <a:endParaRPr lang="en-GB" altLang="en-US" sz="1350" b="1" dirty="0">
              <a:solidFill>
                <a:srgbClr val="C00000"/>
              </a:solidFill>
              <a:latin typeface="+mn-lt"/>
              <a:ea typeface="Verdana" panose="020B0604030504040204" pitchFamily="34" charset="0"/>
              <a:cs typeface="Verdana" panose="020B0604030504040204" pitchFamily="34" charset="0"/>
            </a:endParaRPr>
          </a:p>
          <a:p>
            <a:pPr eaLnBrk="1" hangingPunct="1">
              <a:spcBef>
                <a:spcPct val="0"/>
              </a:spcBef>
              <a:buFontTx/>
              <a:buNone/>
            </a:pPr>
            <a:endParaRPr lang="en-US" altLang="en-US" sz="1350" b="1" dirty="0">
              <a:latin typeface="+mn-lt"/>
              <a:ea typeface="Verdana" panose="020B060403050404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24598D2B-0C61-4475-A91D-2370F4DBFF2D}"/>
              </a:ext>
            </a:extLst>
          </p:cNvPr>
          <p:cNvPicPr>
            <a:picLocks noChangeAspect="1"/>
          </p:cNvPicPr>
          <p:nvPr/>
        </p:nvPicPr>
        <p:blipFill>
          <a:blip r:embed="rId3"/>
          <a:stretch>
            <a:fillRect/>
          </a:stretch>
        </p:blipFill>
        <p:spPr>
          <a:xfrm>
            <a:off x="5079879" y="4979120"/>
            <a:ext cx="5286700" cy="1107853"/>
          </a:xfrm>
          <a:prstGeom prst="rect">
            <a:avLst/>
          </a:prstGeom>
        </p:spPr>
      </p:pic>
    </p:spTree>
    <p:extLst>
      <p:ext uri="{BB962C8B-B14F-4D97-AF65-F5344CB8AC3E}">
        <p14:creationId xmlns:p14="http://schemas.microsoft.com/office/powerpoint/2010/main" val="1435406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142043"/>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algn="ctr"/>
            <a:r>
              <a:rPr lang="en-GB" sz="4000" b="1" dirty="0"/>
              <a:t>Becoming</a:t>
            </a:r>
            <a:r>
              <a:rPr lang="en-GB" sz="4000" b="1" dirty="0">
                <a:solidFill>
                  <a:srgbClr val="C00000"/>
                </a:solidFill>
              </a:rPr>
              <a:t> anti-racist</a:t>
            </a: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540921"/>
            <a:ext cx="7068965" cy="5682325"/>
          </a:xfrm>
        </p:spPr>
        <p:txBody>
          <a:bodyPr anchor="ctr">
            <a:normAutofit/>
          </a:bodyPr>
          <a:lstStyle/>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1" name="Picture 10">
            <a:extLst>
              <a:ext uri="{FF2B5EF4-FFF2-40B4-BE49-F238E27FC236}">
                <a16:creationId xmlns:a16="http://schemas.microsoft.com/office/drawing/2014/main" id="{D5BBE851-1D17-4ADF-8EB6-9BEC1AB6C9DF}"/>
              </a:ext>
            </a:extLst>
          </p:cNvPr>
          <p:cNvPicPr>
            <a:picLocks noChangeAspect="1"/>
          </p:cNvPicPr>
          <p:nvPr/>
        </p:nvPicPr>
        <p:blipFill>
          <a:blip r:embed="rId3"/>
          <a:stretch>
            <a:fillRect/>
          </a:stretch>
        </p:blipFill>
        <p:spPr>
          <a:xfrm>
            <a:off x="1244431" y="3271420"/>
            <a:ext cx="2863072" cy="2911877"/>
          </a:xfrm>
          <a:prstGeom prst="rect">
            <a:avLst/>
          </a:prstGeom>
        </p:spPr>
      </p:pic>
      <p:pic>
        <p:nvPicPr>
          <p:cNvPr id="4" name="Picture 3">
            <a:extLst>
              <a:ext uri="{FF2B5EF4-FFF2-40B4-BE49-F238E27FC236}">
                <a16:creationId xmlns:a16="http://schemas.microsoft.com/office/drawing/2014/main" id="{A37279C2-BCFB-4837-B8D4-956E5FD7050F}"/>
              </a:ext>
            </a:extLst>
          </p:cNvPr>
          <p:cNvPicPr>
            <a:picLocks noChangeAspect="1"/>
          </p:cNvPicPr>
          <p:nvPr/>
        </p:nvPicPr>
        <p:blipFill>
          <a:blip r:embed="rId4"/>
          <a:stretch>
            <a:fillRect/>
          </a:stretch>
        </p:blipFill>
        <p:spPr>
          <a:xfrm>
            <a:off x="5143353" y="399025"/>
            <a:ext cx="6468417" cy="6059949"/>
          </a:xfrm>
          <a:prstGeom prst="rect">
            <a:avLst/>
          </a:prstGeom>
        </p:spPr>
      </p:pic>
    </p:spTree>
    <p:extLst>
      <p:ext uri="{BB962C8B-B14F-4D97-AF65-F5344CB8AC3E}">
        <p14:creationId xmlns:p14="http://schemas.microsoft.com/office/powerpoint/2010/main" val="3171189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0"/>
            <a:ext cx="12191695" cy="6507322"/>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1193800"/>
            <a:ext cx="3193050" cy="4699000"/>
          </a:xfrm>
        </p:spPr>
        <p:txBody>
          <a:bodyPr anchor="ctr">
            <a:normAutofit/>
          </a:bodyPr>
          <a:lstStyle/>
          <a:p>
            <a:pPr algn="ct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976636" y="1193800"/>
            <a:ext cx="6085091" cy="4699000"/>
          </a:xfrm>
        </p:spPr>
        <p:txBody>
          <a:bodyPr anchor="ctr">
            <a:normAutofit/>
          </a:bodyPr>
          <a:lstStyle/>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5" name="Picture 14">
            <a:extLst>
              <a:ext uri="{FF2B5EF4-FFF2-40B4-BE49-F238E27FC236}">
                <a16:creationId xmlns:a16="http://schemas.microsoft.com/office/drawing/2014/main" id="{1396D116-5E82-4920-9873-E6BD5D60FACB}"/>
              </a:ext>
            </a:extLst>
          </p:cNvPr>
          <p:cNvPicPr>
            <a:picLocks noChangeAspect="1"/>
          </p:cNvPicPr>
          <p:nvPr/>
        </p:nvPicPr>
        <p:blipFill>
          <a:blip r:embed="rId3"/>
          <a:stretch>
            <a:fillRect/>
          </a:stretch>
        </p:blipFill>
        <p:spPr>
          <a:xfrm>
            <a:off x="262827" y="1788850"/>
            <a:ext cx="4839720" cy="3703737"/>
          </a:xfrm>
          <a:prstGeom prst="rect">
            <a:avLst/>
          </a:prstGeom>
        </p:spPr>
      </p:pic>
      <p:sp>
        <p:nvSpPr>
          <p:cNvPr id="7" name="Rectangle 6">
            <a:extLst>
              <a:ext uri="{FF2B5EF4-FFF2-40B4-BE49-F238E27FC236}">
                <a16:creationId xmlns:a16="http://schemas.microsoft.com/office/drawing/2014/main" id="{226F6A80-F66C-4769-8C5B-6DB2BB706F6A}"/>
              </a:ext>
            </a:extLst>
          </p:cNvPr>
          <p:cNvSpPr/>
          <p:nvPr/>
        </p:nvSpPr>
        <p:spPr>
          <a:xfrm>
            <a:off x="359550" y="2551837"/>
            <a:ext cx="4061526" cy="2585323"/>
          </a:xfrm>
          <a:prstGeom prst="rect">
            <a:avLst/>
          </a:prstGeom>
        </p:spPr>
        <p:txBody>
          <a:bodyPr wrap="square">
            <a:spAutoFit/>
          </a:bodyPr>
          <a:lstStyle/>
          <a:p>
            <a:r>
              <a:rPr lang="en-GB" i="1" dirty="0"/>
              <a:t>‘The heartbeat of antiracism is self-reflection, recognition, admission and fundamentally self critique…one either allows racial inequities to persevere, as a racist OR confronts racial inequities as an antiracist – there is no in-between safe space of ‘non-racist’ – the claim of ‘non-racist’ neutrality is a mask for racism’. </a:t>
            </a:r>
          </a:p>
          <a:p>
            <a:pPr algn="r"/>
            <a:r>
              <a:rPr lang="en-GB" i="1" dirty="0"/>
              <a:t>(</a:t>
            </a:r>
            <a:r>
              <a:rPr lang="en-GB" i="1" dirty="0" err="1"/>
              <a:t>Ibram</a:t>
            </a:r>
            <a:r>
              <a:rPr lang="en-GB" i="1" dirty="0"/>
              <a:t> X </a:t>
            </a:r>
            <a:r>
              <a:rPr lang="en-GB" i="1" dirty="0" err="1"/>
              <a:t>Kendi</a:t>
            </a:r>
            <a:r>
              <a:rPr lang="en-GB" i="1" dirty="0"/>
              <a:t>, 2019)</a:t>
            </a:r>
          </a:p>
        </p:txBody>
      </p:sp>
      <p:pic>
        <p:nvPicPr>
          <p:cNvPr id="17" name="Picture 16">
            <a:extLst>
              <a:ext uri="{FF2B5EF4-FFF2-40B4-BE49-F238E27FC236}">
                <a16:creationId xmlns:a16="http://schemas.microsoft.com/office/drawing/2014/main" id="{3E11C006-4B31-4E0B-B4FA-F23B322D69D0}"/>
              </a:ext>
            </a:extLst>
          </p:cNvPr>
          <p:cNvPicPr>
            <a:picLocks noChangeAspect="1"/>
          </p:cNvPicPr>
          <p:nvPr/>
        </p:nvPicPr>
        <p:blipFill>
          <a:blip r:embed="rId4"/>
          <a:stretch>
            <a:fillRect/>
          </a:stretch>
        </p:blipFill>
        <p:spPr>
          <a:xfrm>
            <a:off x="8684060" y="329028"/>
            <a:ext cx="2991221" cy="2991221"/>
          </a:xfrm>
          <a:prstGeom prst="rect">
            <a:avLst/>
          </a:prstGeom>
        </p:spPr>
      </p:pic>
      <p:pic>
        <p:nvPicPr>
          <p:cNvPr id="19" name="Picture 18">
            <a:extLst>
              <a:ext uri="{FF2B5EF4-FFF2-40B4-BE49-F238E27FC236}">
                <a16:creationId xmlns:a16="http://schemas.microsoft.com/office/drawing/2014/main" id="{A31355F9-69A7-4B8D-ABFF-96AE4B4D4847}"/>
              </a:ext>
            </a:extLst>
          </p:cNvPr>
          <p:cNvPicPr>
            <a:picLocks noChangeAspect="1"/>
          </p:cNvPicPr>
          <p:nvPr/>
        </p:nvPicPr>
        <p:blipFill rotWithShape="1">
          <a:blip r:embed="rId5"/>
          <a:srcRect t="55015"/>
          <a:stretch/>
        </p:blipFill>
        <p:spPr>
          <a:xfrm>
            <a:off x="476956" y="102434"/>
            <a:ext cx="2159747" cy="1384995"/>
          </a:xfrm>
          <a:prstGeom prst="rect">
            <a:avLst/>
          </a:prstGeom>
        </p:spPr>
      </p:pic>
      <p:pic>
        <p:nvPicPr>
          <p:cNvPr id="6" name="Picture 5">
            <a:extLst>
              <a:ext uri="{FF2B5EF4-FFF2-40B4-BE49-F238E27FC236}">
                <a16:creationId xmlns:a16="http://schemas.microsoft.com/office/drawing/2014/main" id="{C05669E6-62BC-454E-8E7E-3F6048F0DAA7}"/>
              </a:ext>
            </a:extLst>
          </p:cNvPr>
          <p:cNvPicPr>
            <a:picLocks noChangeAspect="1"/>
          </p:cNvPicPr>
          <p:nvPr/>
        </p:nvPicPr>
        <p:blipFill>
          <a:blip r:embed="rId6"/>
          <a:stretch>
            <a:fillRect/>
          </a:stretch>
        </p:blipFill>
        <p:spPr>
          <a:xfrm>
            <a:off x="5307612" y="368393"/>
            <a:ext cx="2619375" cy="1997506"/>
          </a:xfrm>
          <a:prstGeom prst="rect">
            <a:avLst/>
          </a:prstGeom>
        </p:spPr>
      </p:pic>
      <p:pic>
        <p:nvPicPr>
          <p:cNvPr id="8" name="Picture 7">
            <a:extLst>
              <a:ext uri="{FF2B5EF4-FFF2-40B4-BE49-F238E27FC236}">
                <a16:creationId xmlns:a16="http://schemas.microsoft.com/office/drawing/2014/main" id="{797D9A75-343E-415D-BFB1-85CE77DB97EB}"/>
              </a:ext>
            </a:extLst>
          </p:cNvPr>
          <p:cNvPicPr>
            <a:picLocks noChangeAspect="1"/>
          </p:cNvPicPr>
          <p:nvPr/>
        </p:nvPicPr>
        <p:blipFill>
          <a:blip r:embed="rId7"/>
          <a:stretch>
            <a:fillRect/>
          </a:stretch>
        </p:blipFill>
        <p:spPr>
          <a:xfrm>
            <a:off x="8684060" y="3915052"/>
            <a:ext cx="3111901" cy="2155279"/>
          </a:xfrm>
          <a:prstGeom prst="rect">
            <a:avLst/>
          </a:prstGeom>
        </p:spPr>
      </p:pic>
      <p:pic>
        <p:nvPicPr>
          <p:cNvPr id="9" name="Picture 8">
            <a:extLst>
              <a:ext uri="{FF2B5EF4-FFF2-40B4-BE49-F238E27FC236}">
                <a16:creationId xmlns:a16="http://schemas.microsoft.com/office/drawing/2014/main" id="{DAB7D1DD-9211-407E-A9C6-41FFB90E9A7D}"/>
              </a:ext>
            </a:extLst>
          </p:cNvPr>
          <p:cNvPicPr>
            <a:picLocks noChangeAspect="1"/>
          </p:cNvPicPr>
          <p:nvPr/>
        </p:nvPicPr>
        <p:blipFill>
          <a:blip r:embed="rId8"/>
          <a:stretch>
            <a:fillRect/>
          </a:stretch>
        </p:blipFill>
        <p:spPr>
          <a:xfrm>
            <a:off x="5307612" y="3284522"/>
            <a:ext cx="2857500" cy="1973278"/>
          </a:xfrm>
          <a:prstGeom prst="rect">
            <a:avLst/>
          </a:prstGeom>
        </p:spPr>
      </p:pic>
    </p:spTree>
    <p:extLst>
      <p:ext uri="{BB962C8B-B14F-4D97-AF65-F5344CB8AC3E}">
        <p14:creationId xmlns:p14="http://schemas.microsoft.com/office/powerpoint/2010/main" val="19433007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272301"/>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324035"/>
            <a:ext cx="3193050" cy="6090233"/>
          </a:xfrm>
        </p:spPr>
        <p:txBody>
          <a:bodyPr anchor="ctr">
            <a:normAutofit/>
          </a:bodyPr>
          <a:lstStyle/>
          <a:p>
            <a:pPr algn="ctr"/>
            <a:r>
              <a:rPr lang="en-GB" sz="4400" b="1" dirty="0">
                <a:solidFill>
                  <a:srgbClr val="C00000"/>
                </a:solidFill>
              </a:rPr>
              <a:t>What is </a:t>
            </a:r>
            <a:r>
              <a:rPr lang="en-GB" sz="4400" b="1" dirty="0" err="1"/>
              <a:t>allyship</a:t>
            </a:r>
            <a:r>
              <a:rPr lang="en-GB" dirty="0"/>
              <a:t>?</a:t>
            </a: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976636" y="78828"/>
            <a:ext cx="6085091" cy="5813972"/>
          </a:xfrm>
        </p:spPr>
        <p:txBody>
          <a:bodyPr anchor="ctr">
            <a:normAutofit/>
          </a:bodyPr>
          <a:lstStyle/>
          <a:p>
            <a:pPr>
              <a:lnSpc>
                <a:spcPct val="110000"/>
              </a:lnSpc>
            </a:pPr>
            <a:r>
              <a:rPr lang="en-GB" dirty="0"/>
              <a:t>What does it mean to be an ally?</a:t>
            </a:r>
          </a:p>
          <a:p>
            <a:pPr>
              <a:lnSpc>
                <a:spcPct val="110000"/>
              </a:lnSpc>
            </a:pPr>
            <a:r>
              <a:rPr lang="en-GB" dirty="0"/>
              <a:t>The word “ally” has become an important identifier for those who want to challenge the status quo. </a:t>
            </a:r>
          </a:p>
          <a:p>
            <a:pPr>
              <a:lnSpc>
                <a:spcPct val="110000"/>
              </a:lnSpc>
            </a:pPr>
            <a:r>
              <a:rPr lang="en-GB" dirty="0"/>
              <a:t>But, what does </a:t>
            </a:r>
            <a:r>
              <a:rPr lang="en-GB" dirty="0" err="1"/>
              <a:t>allyship</a:t>
            </a:r>
            <a:r>
              <a:rPr lang="en-GB" dirty="0"/>
              <a:t> really mean? </a:t>
            </a:r>
          </a:p>
          <a:p>
            <a:pPr>
              <a:lnSpc>
                <a:spcPct val="110000"/>
              </a:lnSpc>
            </a:pPr>
            <a:r>
              <a:rPr lang="en-GB" dirty="0"/>
              <a:t>How does someone become an ally? </a:t>
            </a:r>
          </a:p>
          <a:p>
            <a:pPr>
              <a:lnSpc>
                <a:spcPct val="110000"/>
              </a:lnSpc>
            </a:pPr>
            <a:r>
              <a:rPr lang="en-GB" dirty="0"/>
              <a:t>How can social workers use </a:t>
            </a:r>
            <a:r>
              <a:rPr lang="en-GB" dirty="0" err="1"/>
              <a:t>allyship</a:t>
            </a:r>
            <a:r>
              <a:rPr lang="en-GB" dirty="0"/>
              <a:t> skills to fight for social justice?</a:t>
            </a: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4" name="Picture 3">
            <a:extLst>
              <a:ext uri="{FF2B5EF4-FFF2-40B4-BE49-F238E27FC236}">
                <a16:creationId xmlns:a16="http://schemas.microsoft.com/office/drawing/2014/main" id="{B935AC1A-44FB-43D9-944B-77D7F8AF7385}"/>
              </a:ext>
            </a:extLst>
          </p:cNvPr>
          <p:cNvPicPr>
            <a:picLocks noChangeAspect="1"/>
          </p:cNvPicPr>
          <p:nvPr/>
        </p:nvPicPr>
        <p:blipFill>
          <a:blip r:embed="rId3"/>
          <a:stretch>
            <a:fillRect/>
          </a:stretch>
        </p:blipFill>
        <p:spPr>
          <a:xfrm>
            <a:off x="1464815" y="3279731"/>
            <a:ext cx="2591740" cy="2728147"/>
          </a:xfrm>
          <a:prstGeom prst="rect">
            <a:avLst/>
          </a:prstGeom>
        </p:spPr>
      </p:pic>
      <p:pic>
        <p:nvPicPr>
          <p:cNvPr id="6" name="Picture 5">
            <a:extLst>
              <a:ext uri="{FF2B5EF4-FFF2-40B4-BE49-F238E27FC236}">
                <a16:creationId xmlns:a16="http://schemas.microsoft.com/office/drawing/2014/main" id="{92B61D1A-94F2-4170-BD6F-EF53A1FDB729}"/>
              </a:ext>
            </a:extLst>
          </p:cNvPr>
          <p:cNvPicPr>
            <a:picLocks noChangeAspect="1"/>
          </p:cNvPicPr>
          <p:nvPr/>
        </p:nvPicPr>
        <p:blipFill>
          <a:blip r:embed="rId4"/>
          <a:stretch>
            <a:fillRect/>
          </a:stretch>
        </p:blipFill>
        <p:spPr>
          <a:xfrm>
            <a:off x="9206144" y="4342813"/>
            <a:ext cx="2177922" cy="2041000"/>
          </a:xfrm>
          <a:prstGeom prst="rect">
            <a:avLst/>
          </a:prstGeom>
        </p:spPr>
      </p:pic>
    </p:spTree>
    <p:extLst>
      <p:ext uri="{BB962C8B-B14F-4D97-AF65-F5344CB8AC3E}">
        <p14:creationId xmlns:p14="http://schemas.microsoft.com/office/powerpoint/2010/main" val="4163732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324035"/>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fontScale="90000"/>
          </a:bodyPr>
          <a:lstStyle/>
          <a:p>
            <a:pPr algn="ctr"/>
            <a:br>
              <a:rPr lang="en-GB" sz="4400" b="1" dirty="0"/>
            </a:br>
            <a:br>
              <a:rPr lang="en-GB" sz="4400" b="1" dirty="0"/>
            </a:br>
            <a:br>
              <a:rPr lang="en-GB" sz="4400" b="1" dirty="0"/>
            </a:br>
            <a:br>
              <a:rPr lang="en-GB" sz="4400" b="1" dirty="0"/>
            </a:br>
            <a:r>
              <a:rPr lang="en-GB" sz="4400" b="1" dirty="0"/>
              <a:t>How to be an </a:t>
            </a:r>
            <a:r>
              <a:rPr lang="en-GB" sz="4400" b="1" dirty="0">
                <a:solidFill>
                  <a:srgbClr val="C00000"/>
                </a:solidFill>
              </a:rPr>
              <a:t>anti-racist </a:t>
            </a:r>
            <a:r>
              <a:rPr lang="en-GB" sz="4400" b="1" dirty="0"/>
              <a:t>ally!</a:t>
            </a:r>
            <a:br>
              <a:rPr lang="en-GB" dirty="0"/>
            </a:br>
            <a:br>
              <a:rPr lang="en-GB" dirty="0"/>
            </a:br>
            <a:br>
              <a:rPr lang="en-GB" dirty="0"/>
            </a:b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324045"/>
            <a:ext cx="7068965" cy="5899201"/>
          </a:xfrm>
        </p:spPr>
        <p:txBody>
          <a:bodyPr anchor="ctr">
            <a:normAutofit/>
          </a:bodyPr>
          <a:lstStyle/>
          <a:p>
            <a:pPr marL="0" indent="0">
              <a:lnSpc>
                <a:spcPct val="110000"/>
              </a:lnSpc>
              <a:buNone/>
            </a:pPr>
            <a:endParaRPr lang="en-GB" sz="1400" dirty="0"/>
          </a:p>
          <a:p>
            <a:pPr>
              <a:lnSpc>
                <a:spcPct val="110000"/>
              </a:lnSpc>
            </a:pPr>
            <a:endParaRPr lang="en-GB" dirty="0"/>
          </a:p>
          <a:p>
            <a:pPr>
              <a:lnSpc>
                <a:spcPct val="110000"/>
              </a:lnSpc>
            </a:pPr>
            <a:r>
              <a:rPr lang="en-GB" dirty="0"/>
              <a:t>Understanding Allyship: Then and Now</a:t>
            </a:r>
          </a:p>
          <a:p>
            <a:pPr>
              <a:lnSpc>
                <a:spcPct val="110000"/>
              </a:lnSpc>
            </a:pPr>
            <a:r>
              <a:rPr lang="en-GB" dirty="0"/>
              <a:t>Self-Examination and Critical Thinking</a:t>
            </a:r>
          </a:p>
          <a:p>
            <a:pPr>
              <a:lnSpc>
                <a:spcPct val="110000"/>
              </a:lnSpc>
            </a:pPr>
            <a:r>
              <a:rPr lang="en-GB" dirty="0"/>
              <a:t>Awareness and Education</a:t>
            </a:r>
          </a:p>
          <a:p>
            <a:pPr>
              <a:lnSpc>
                <a:spcPct val="110000"/>
              </a:lnSpc>
            </a:pPr>
            <a:r>
              <a:rPr lang="en-GB" dirty="0"/>
              <a:t>Action – Remember Allyship is a verb</a:t>
            </a:r>
          </a:p>
          <a:p>
            <a:pPr marL="0" indent="0">
              <a:lnSpc>
                <a:spcPct val="110000"/>
              </a:lnSpc>
              <a:buNone/>
            </a:pPr>
            <a:endParaRPr lang="en-GB" dirty="0"/>
          </a:p>
          <a:p>
            <a:pPr>
              <a:lnSpc>
                <a:spcPct val="110000"/>
              </a:lnSpc>
            </a:pPr>
            <a:r>
              <a:rPr lang="en-GB" sz="2800" b="1" dirty="0"/>
              <a:t>Allyship in Social Work</a:t>
            </a:r>
          </a:p>
          <a:p>
            <a:pPr>
              <a:lnSpc>
                <a:spcPct val="110000"/>
              </a:lnSpc>
            </a:pPr>
            <a:r>
              <a:rPr lang="en-GB" sz="2800" b="1" dirty="0"/>
              <a:t>Develop Your Allyship Skills</a:t>
            </a:r>
          </a:p>
          <a:p>
            <a:pPr marL="0" indent="0">
              <a:lnSpc>
                <a:spcPct val="110000"/>
              </a:lnSpc>
              <a:buNone/>
            </a:pPr>
            <a:endParaRPr lang="en-GB" sz="2800" b="1"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4" name="Picture 3">
            <a:extLst>
              <a:ext uri="{FF2B5EF4-FFF2-40B4-BE49-F238E27FC236}">
                <a16:creationId xmlns:a16="http://schemas.microsoft.com/office/drawing/2014/main" id="{A3FE9238-F453-4D45-B3EA-66A10E9D5928}"/>
              </a:ext>
            </a:extLst>
          </p:cNvPr>
          <p:cNvPicPr>
            <a:picLocks noChangeAspect="1"/>
          </p:cNvPicPr>
          <p:nvPr/>
        </p:nvPicPr>
        <p:blipFill>
          <a:blip r:embed="rId3"/>
          <a:stretch>
            <a:fillRect/>
          </a:stretch>
        </p:blipFill>
        <p:spPr>
          <a:xfrm>
            <a:off x="9041141" y="4333027"/>
            <a:ext cx="2409875" cy="2258369"/>
          </a:xfrm>
          <a:prstGeom prst="rect">
            <a:avLst/>
          </a:prstGeom>
        </p:spPr>
      </p:pic>
    </p:spTree>
    <p:extLst>
      <p:ext uri="{BB962C8B-B14F-4D97-AF65-F5344CB8AC3E}">
        <p14:creationId xmlns:p14="http://schemas.microsoft.com/office/powerpoint/2010/main" val="41518173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85B395-F3A7-4098-ADD6-F78F2BD0B8F8}"/>
              </a:ext>
            </a:extLst>
          </p:cNvPr>
          <p:cNvPicPr>
            <a:picLocks noChangeAspect="1"/>
          </p:cNvPicPr>
          <p:nvPr/>
        </p:nvPicPr>
        <p:blipFill rotWithShape="1">
          <a:blip r:embed="rId2"/>
          <a:srcRect t="4970" r="1" b="11963"/>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0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otesters from a Black Lives Matter rally take a knee at Vauxhall Bridge">
            <a:extLst>
              <a:ext uri="{FF2B5EF4-FFF2-40B4-BE49-F238E27FC236}">
                <a16:creationId xmlns:a16="http://schemas.microsoft.com/office/drawing/2014/main" id="{93BC9DEA-3DB8-431A-914A-699BDE272D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 b="15728"/>
          <a:stretch/>
        </p:blipFill>
        <p:spPr bwMode="auto">
          <a:xfrm>
            <a:off x="325" y="-59920"/>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4F1E1D-2A82-4421-B334-57B203E043DB}"/>
              </a:ext>
            </a:extLst>
          </p:cNvPr>
          <p:cNvSpPr>
            <a:spLocks noGrp="1"/>
          </p:cNvSpPr>
          <p:nvPr>
            <p:ph type="ctrTitle"/>
          </p:nvPr>
        </p:nvSpPr>
        <p:spPr>
          <a:xfrm>
            <a:off x="4976636" y="992221"/>
            <a:ext cx="6247308" cy="4873558"/>
          </a:xfrm>
        </p:spPr>
        <p:txBody>
          <a:bodyPr vert="horz" lIns="91440" tIns="45720" rIns="91440" bIns="45720" rtlCol="0" anchor="ctr">
            <a:normAutofit/>
          </a:bodyPr>
          <a:lstStyle/>
          <a:p>
            <a:br>
              <a:rPr lang="en-US" sz="4800" dirty="0"/>
            </a:br>
            <a:endParaRPr lang="en-US" sz="4800" dirty="0"/>
          </a:p>
        </p:txBody>
      </p:sp>
      <p:sp>
        <p:nvSpPr>
          <p:cNvPr id="3" name="Subtitle 2">
            <a:extLst>
              <a:ext uri="{FF2B5EF4-FFF2-40B4-BE49-F238E27FC236}">
                <a16:creationId xmlns:a16="http://schemas.microsoft.com/office/drawing/2014/main" id="{2B843E4B-761A-4357-81E2-3DA6011F0F2F}"/>
              </a:ext>
            </a:extLst>
          </p:cNvPr>
          <p:cNvSpPr>
            <a:spLocks noGrp="1"/>
          </p:cNvSpPr>
          <p:nvPr>
            <p:ph type="subTitle" idx="1"/>
          </p:nvPr>
        </p:nvSpPr>
        <p:spPr>
          <a:xfrm>
            <a:off x="968056" y="996610"/>
            <a:ext cx="3363901" cy="4864780"/>
          </a:xfrm>
        </p:spPr>
        <p:txBody>
          <a:bodyPr vert="horz" lIns="91440" tIns="45720" rIns="91440" bIns="45720" rtlCol="0" anchor="ctr">
            <a:normAutofit/>
          </a:bodyPr>
          <a:lstStyle/>
          <a:p>
            <a:pPr indent="-228600" algn="r">
              <a:buFont typeface="Arial" panose="020B0604020202020204" pitchFamily="34" charset="0"/>
              <a:buChar char="•"/>
            </a:pPr>
            <a:r>
              <a:rPr lang="en-US" sz="4000" b="1" dirty="0"/>
              <a:t>Personal Pledge</a:t>
            </a:r>
            <a:endParaRPr lang="en-US" sz="4000" dirty="0"/>
          </a:p>
        </p:txBody>
      </p:sp>
      <p:cxnSp>
        <p:nvCxnSpPr>
          <p:cNvPr id="36" name="Straight Connector 35">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Thought Bubble: Cloud 4">
            <a:extLst>
              <a:ext uri="{FF2B5EF4-FFF2-40B4-BE49-F238E27FC236}">
                <a16:creationId xmlns:a16="http://schemas.microsoft.com/office/drawing/2014/main" id="{7F1F61DF-C5D2-44BA-B567-9410CD23CAEB}"/>
              </a:ext>
            </a:extLst>
          </p:cNvPr>
          <p:cNvSpPr/>
          <p:nvPr/>
        </p:nvSpPr>
        <p:spPr>
          <a:xfrm rot="10800000" flipV="1">
            <a:off x="8357753" y="173050"/>
            <a:ext cx="3706427" cy="2753409"/>
          </a:xfrm>
          <a:prstGeom prst="cloudCallout">
            <a:avLst>
              <a:gd name="adj1" fmla="val 950061"/>
              <a:gd name="adj2" fmla="val 23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i="1" dirty="0"/>
              <a:t>The things I can do to become an anti-racist ally are…</a:t>
            </a:r>
          </a:p>
        </p:txBody>
      </p:sp>
      <p:sp>
        <p:nvSpPr>
          <p:cNvPr id="6" name="Flowchart: Connector 5">
            <a:extLst>
              <a:ext uri="{FF2B5EF4-FFF2-40B4-BE49-F238E27FC236}">
                <a16:creationId xmlns:a16="http://schemas.microsoft.com/office/drawing/2014/main" id="{D5A5CEF2-FE55-46BF-B365-E18813F683A2}"/>
              </a:ext>
            </a:extLst>
          </p:cNvPr>
          <p:cNvSpPr/>
          <p:nvPr/>
        </p:nvSpPr>
        <p:spPr>
          <a:xfrm>
            <a:off x="8247354" y="267129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55F8A8CD-F1D0-48DB-9D5B-6965A3D0615F}"/>
              </a:ext>
            </a:extLst>
          </p:cNvPr>
          <p:cNvSpPr/>
          <p:nvPr/>
        </p:nvSpPr>
        <p:spPr>
          <a:xfrm>
            <a:off x="7702124" y="3238277"/>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Pencil">
            <a:extLst>
              <a:ext uri="{FF2B5EF4-FFF2-40B4-BE49-F238E27FC236}">
                <a16:creationId xmlns:a16="http://schemas.microsoft.com/office/drawing/2014/main" id="{EBB8379D-2080-4E25-A3F4-2E27666CE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705" y="3965775"/>
            <a:ext cx="1292025" cy="1292025"/>
          </a:xfrm>
          <a:prstGeom prst="rect">
            <a:avLst/>
          </a:prstGeom>
        </p:spPr>
      </p:pic>
      <p:pic>
        <p:nvPicPr>
          <p:cNvPr id="12" name="Graphic 11" descr="Document">
            <a:extLst>
              <a:ext uri="{FF2B5EF4-FFF2-40B4-BE49-F238E27FC236}">
                <a16:creationId xmlns:a16="http://schemas.microsoft.com/office/drawing/2014/main" id="{5C6DB029-6556-4417-811D-36EBDF17E7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6333" y="3862681"/>
            <a:ext cx="2002890" cy="2369441"/>
          </a:xfrm>
          <a:prstGeom prst="rect">
            <a:avLst/>
          </a:prstGeom>
        </p:spPr>
      </p:pic>
    </p:spTree>
    <p:extLst>
      <p:ext uri="{BB962C8B-B14F-4D97-AF65-F5344CB8AC3E}">
        <p14:creationId xmlns:p14="http://schemas.microsoft.com/office/powerpoint/2010/main" val="2519463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159798" y="-324035"/>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algn="ctr"/>
            <a:r>
              <a:rPr lang="en-GB" b="1" dirty="0"/>
              <a:t>A call for </a:t>
            </a:r>
            <a:r>
              <a:rPr lang="en-GB" b="1" dirty="0">
                <a:solidFill>
                  <a:srgbClr val="C00000"/>
                </a:solidFill>
              </a:rPr>
              <a:t>anti-racist</a:t>
            </a:r>
            <a:r>
              <a:rPr lang="en-GB" b="1" dirty="0"/>
              <a:t> </a:t>
            </a:r>
            <a:r>
              <a:rPr lang="en-GB" b="1" dirty="0" err="1"/>
              <a:t>allyship</a:t>
            </a:r>
            <a:br>
              <a:rPr lang="en-GB" dirty="0"/>
            </a:br>
            <a:br>
              <a:rPr lang="en-GB" dirty="0"/>
            </a:br>
            <a:br>
              <a:rPr lang="en-GB" dirty="0"/>
            </a:b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324045"/>
            <a:ext cx="7068965" cy="5899201"/>
          </a:xfrm>
        </p:spPr>
        <p:txBody>
          <a:bodyPr anchor="ctr">
            <a:normAutofit/>
          </a:bodyPr>
          <a:lstStyle/>
          <a:p>
            <a:pPr marL="0" indent="0">
              <a:lnSpc>
                <a:spcPct val="110000"/>
              </a:lnSpc>
              <a:buNone/>
            </a:pPr>
            <a:endParaRPr lang="en-GB" sz="1400" dirty="0"/>
          </a:p>
          <a:p>
            <a:pPr marL="0" indent="0">
              <a:lnSpc>
                <a:spcPct val="110000"/>
              </a:lnSpc>
              <a:buNone/>
            </a:pPr>
            <a:endParaRPr lang="en-GB" sz="2800" b="1"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4" name="Picture 3">
            <a:extLst>
              <a:ext uri="{FF2B5EF4-FFF2-40B4-BE49-F238E27FC236}">
                <a16:creationId xmlns:a16="http://schemas.microsoft.com/office/drawing/2014/main" id="{7CC7634E-3ADC-48FA-9BCB-38E0FC02BEDD}"/>
              </a:ext>
            </a:extLst>
          </p:cNvPr>
          <p:cNvPicPr>
            <a:picLocks noChangeAspect="1"/>
          </p:cNvPicPr>
          <p:nvPr/>
        </p:nvPicPr>
        <p:blipFill>
          <a:blip r:embed="rId3"/>
          <a:stretch>
            <a:fillRect/>
          </a:stretch>
        </p:blipFill>
        <p:spPr>
          <a:xfrm>
            <a:off x="5839881" y="244137"/>
            <a:ext cx="4230991" cy="6169687"/>
          </a:xfrm>
          <a:prstGeom prst="rect">
            <a:avLst/>
          </a:prstGeom>
        </p:spPr>
      </p:pic>
      <p:pic>
        <p:nvPicPr>
          <p:cNvPr id="7" name="Picture 6">
            <a:extLst>
              <a:ext uri="{FF2B5EF4-FFF2-40B4-BE49-F238E27FC236}">
                <a16:creationId xmlns:a16="http://schemas.microsoft.com/office/drawing/2014/main" id="{4B5A353F-2F87-40D7-A9BF-F4025EBE3199}"/>
              </a:ext>
            </a:extLst>
          </p:cNvPr>
          <p:cNvPicPr>
            <a:picLocks noChangeAspect="1"/>
          </p:cNvPicPr>
          <p:nvPr/>
        </p:nvPicPr>
        <p:blipFill>
          <a:blip r:embed="rId4"/>
          <a:stretch>
            <a:fillRect/>
          </a:stretch>
        </p:blipFill>
        <p:spPr>
          <a:xfrm>
            <a:off x="1590467" y="2937641"/>
            <a:ext cx="2356167" cy="2208039"/>
          </a:xfrm>
          <a:prstGeom prst="rect">
            <a:avLst/>
          </a:prstGeom>
        </p:spPr>
      </p:pic>
    </p:spTree>
    <p:extLst>
      <p:ext uri="{BB962C8B-B14F-4D97-AF65-F5344CB8AC3E}">
        <p14:creationId xmlns:p14="http://schemas.microsoft.com/office/powerpoint/2010/main" val="514639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2"/>
          <a:stretch/>
        </p:blipFill>
        <p:spPr>
          <a:xfrm>
            <a:off x="305" y="10"/>
            <a:ext cx="12191695" cy="6857990"/>
          </a:xfrm>
          <a:prstGeom prst="rect">
            <a:avLst/>
          </a:prstGeom>
        </p:spPr>
      </p:pic>
      <p:sp>
        <p:nvSpPr>
          <p:cNvPr id="2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1" name="Rectangle 3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1193800"/>
            <a:ext cx="3193050" cy="4699000"/>
          </a:xfrm>
        </p:spPr>
        <p:txBody>
          <a:bodyPr anchor="ctr">
            <a:normAutofit/>
          </a:bodyPr>
          <a:lstStyle/>
          <a:p>
            <a:r>
              <a:rPr lang="en-GB" b="1" dirty="0">
                <a:solidFill>
                  <a:srgbClr val="C00000"/>
                </a:solidFill>
              </a:rPr>
              <a:t>Learning </a:t>
            </a:r>
            <a:r>
              <a:rPr lang="en-GB" b="1" dirty="0"/>
              <a:t>Activity </a:t>
            </a:r>
            <a:r>
              <a:rPr lang="en-GB" sz="1600" b="1" dirty="0"/>
              <a:t>(should take no more than </a:t>
            </a:r>
            <a:r>
              <a:rPr lang="en-GB" sz="1600" b="1" dirty="0">
                <a:solidFill>
                  <a:srgbClr val="C00000"/>
                </a:solidFill>
              </a:rPr>
              <a:t>30 mins</a:t>
            </a:r>
            <a:r>
              <a:rPr lang="en-GB" sz="1600" b="1" dirty="0"/>
              <a:t>)</a:t>
            </a:r>
            <a:br>
              <a:rPr lang="en-GB" dirty="0"/>
            </a:br>
            <a:br>
              <a:rPr lang="en-GB" dirty="0"/>
            </a:br>
            <a:endParaRPr lang="en-GB" dirty="0"/>
          </a:p>
        </p:txBody>
      </p:sp>
      <p:cxnSp>
        <p:nvCxnSpPr>
          <p:cNvPr id="33" name="Straight Connector 3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976636" y="506027"/>
            <a:ext cx="6085091" cy="5386773"/>
          </a:xfrm>
        </p:spPr>
        <p:txBody>
          <a:bodyPr anchor="ctr">
            <a:normAutofit fontScale="92500" lnSpcReduction="20000"/>
          </a:bodyPr>
          <a:lstStyle/>
          <a:p>
            <a:pPr marL="0" lvl="0" indent="0">
              <a:lnSpc>
                <a:spcPct val="110000"/>
              </a:lnSpc>
              <a:buNone/>
            </a:pPr>
            <a:endParaRPr lang="en-GB" sz="1300" dirty="0"/>
          </a:p>
          <a:p>
            <a:pPr>
              <a:lnSpc>
                <a:spcPct val="110000"/>
              </a:lnSpc>
            </a:pPr>
            <a:endParaRPr lang="en-GB" sz="1300" dirty="0"/>
          </a:p>
          <a:p>
            <a:pPr>
              <a:lnSpc>
                <a:spcPct val="110000"/>
              </a:lnSpc>
            </a:pPr>
            <a:r>
              <a:rPr lang="en-GB" sz="1700" dirty="0"/>
              <a:t>Watch the two clips below:</a:t>
            </a:r>
          </a:p>
          <a:p>
            <a:pPr>
              <a:lnSpc>
                <a:spcPct val="110000"/>
              </a:lnSpc>
            </a:pPr>
            <a:r>
              <a:rPr lang="en-GB" sz="1700" u="sng" dirty="0">
                <a:hlinkClick r:id="rId3"/>
              </a:rPr>
              <a:t>https://www.youtube.com/watch?v=w303dRDpgRM</a:t>
            </a:r>
            <a:r>
              <a:rPr lang="en-GB" sz="1700" u="sng" dirty="0"/>
              <a:t> - </a:t>
            </a:r>
            <a:r>
              <a:rPr lang="en-GB" sz="1700" dirty="0" err="1"/>
              <a:t>Akala</a:t>
            </a:r>
            <a:r>
              <a:rPr lang="en-GB" sz="1700" dirty="0"/>
              <a:t> on race and empire (stop at 5 mins 40 secs)</a:t>
            </a:r>
          </a:p>
          <a:p>
            <a:pPr>
              <a:lnSpc>
                <a:spcPct val="110000"/>
              </a:lnSpc>
            </a:pPr>
            <a:r>
              <a:rPr lang="en-GB" sz="1700" b="1" dirty="0">
                <a:hlinkClick r:id="rId4"/>
              </a:rPr>
              <a:t>https://youtu.be/2vJZdeSqfFY</a:t>
            </a:r>
            <a:r>
              <a:rPr lang="en-GB" sz="1700" b="1" dirty="0"/>
              <a:t> - </a:t>
            </a:r>
            <a:r>
              <a:rPr lang="en-GB" sz="1700" dirty="0"/>
              <a:t>Reni Eddo-Lodge’s ‘Why I’m no longer talking to white people about race’</a:t>
            </a:r>
          </a:p>
          <a:p>
            <a:pPr>
              <a:lnSpc>
                <a:spcPct val="110000"/>
              </a:lnSpc>
            </a:pPr>
            <a:r>
              <a:rPr lang="en-GB" sz="1700" dirty="0"/>
              <a:t>In Reni’s book, she describes her feelings and emotions in relation to being black and having to talk to white people about race.  You’ve listened to </a:t>
            </a:r>
            <a:r>
              <a:rPr lang="en-GB" sz="1700" dirty="0" err="1"/>
              <a:t>Akala</a:t>
            </a:r>
            <a:r>
              <a:rPr lang="en-GB" sz="1700" dirty="0"/>
              <a:t> on the impact of empire on black lives and the fact that black migrants to this country - who had fought as British soldiers in both world wars - were seen as an ‘incursion’ by even the much venerated Clem Atlee, founding father of the welfare state and the NHS.  </a:t>
            </a:r>
          </a:p>
          <a:p>
            <a:pPr lvl="0">
              <a:lnSpc>
                <a:spcPct val="110000"/>
              </a:lnSpc>
            </a:pPr>
            <a:r>
              <a:rPr lang="en-GB" sz="1700" dirty="0"/>
              <a:t>Firstly try to remain </a:t>
            </a:r>
            <a:r>
              <a:rPr lang="en-GB" sz="1700" dirty="0" err="1"/>
              <a:t>undefensive</a:t>
            </a:r>
            <a:r>
              <a:rPr lang="en-GB" sz="1700" dirty="0"/>
              <a:t> and think about how yo</a:t>
            </a:r>
            <a:r>
              <a:rPr lang="en-GB" sz="1700" b="1" dirty="0"/>
              <a:t>u </a:t>
            </a:r>
            <a:r>
              <a:rPr lang="en-GB" sz="1700" b="1" u="sng" dirty="0"/>
              <a:t>feel</a:t>
            </a:r>
            <a:r>
              <a:rPr lang="en-GB" sz="1700" b="1" dirty="0"/>
              <a:t> </a:t>
            </a:r>
            <a:r>
              <a:rPr lang="en-GB" sz="1700" dirty="0"/>
              <a:t>after hearing about Reni’s book and </a:t>
            </a:r>
            <a:r>
              <a:rPr lang="en-GB" sz="1700" dirty="0" err="1"/>
              <a:t>Akala’s</a:t>
            </a:r>
            <a:r>
              <a:rPr lang="en-GB" sz="1700" dirty="0"/>
              <a:t> commentary?</a:t>
            </a:r>
          </a:p>
          <a:p>
            <a:pPr lvl="0">
              <a:lnSpc>
                <a:spcPct val="110000"/>
              </a:lnSpc>
            </a:pPr>
            <a:r>
              <a:rPr lang="en-GB" sz="1700" dirty="0"/>
              <a:t>Now write down what </a:t>
            </a:r>
            <a:r>
              <a:rPr lang="en-GB" sz="1700" b="1" u="sng" dirty="0"/>
              <a:t>you</a:t>
            </a:r>
            <a:r>
              <a:rPr lang="en-GB" sz="1700" b="1" dirty="0"/>
              <a:t> </a:t>
            </a:r>
            <a:r>
              <a:rPr lang="en-GB" sz="1700" dirty="0"/>
              <a:t>can do to show your commitment to lessening power imbalance and support service users and others who face racism.</a:t>
            </a:r>
          </a:p>
          <a:p>
            <a:pPr lvl="0">
              <a:lnSpc>
                <a:spcPct val="110000"/>
              </a:lnSpc>
            </a:pPr>
            <a:endParaRPr lang="en-GB" sz="1300" dirty="0"/>
          </a:p>
          <a:p>
            <a:pPr lvl="0">
              <a:lnSpc>
                <a:spcPct val="110000"/>
              </a:lnSpc>
            </a:pPr>
            <a:endParaRPr lang="en-GB" sz="1300" dirty="0"/>
          </a:p>
          <a:p>
            <a:pPr>
              <a:lnSpc>
                <a:spcPct val="110000"/>
              </a:lnSpc>
            </a:pPr>
            <a:endParaRPr lang="en-GB" sz="1300" dirty="0"/>
          </a:p>
          <a:p>
            <a:pPr>
              <a:lnSpc>
                <a:spcPct val="110000"/>
              </a:lnSpc>
            </a:pPr>
            <a:endParaRPr lang="en-GB" sz="1300" dirty="0"/>
          </a:p>
        </p:txBody>
      </p:sp>
      <p:sp>
        <p:nvSpPr>
          <p:cNvPr id="3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71622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14138" y="-10056"/>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algn="ctr"/>
            <a:br>
              <a:rPr lang="en-GB" dirty="0"/>
            </a:br>
            <a:br>
              <a:rPr lang="en-GB" dirty="0"/>
            </a:br>
            <a:br>
              <a:rPr lang="en-GB" dirty="0"/>
            </a:b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324045"/>
            <a:ext cx="7068965" cy="5899201"/>
          </a:xfrm>
        </p:spPr>
        <p:txBody>
          <a:bodyPr anchor="ctr">
            <a:normAutofit/>
          </a:bodyPr>
          <a:lstStyle/>
          <a:p>
            <a:pPr marL="0" indent="0">
              <a:lnSpc>
                <a:spcPct val="110000"/>
              </a:lnSpc>
              <a:buNone/>
            </a:pPr>
            <a:endParaRPr lang="en-GB" sz="1400" dirty="0"/>
          </a:p>
          <a:p>
            <a:pPr marL="0" indent="0">
              <a:lnSpc>
                <a:spcPct val="110000"/>
              </a:lnSpc>
              <a:buNone/>
            </a:pPr>
            <a:endParaRPr lang="en-GB" sz="2800" b="1"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marL="0" lvl="0" indent="0" algn="r" defTabSz="457200">
              <a:lnSpc>
                <a:spcPct val="100000"/>
              </a:lnSpc>
              <a:spcBef>
                <a:spcPts val="0"/>
              </a:spcBef>
              <a:buClrTx/>
              <a:buSzTx/>
              <a:buNone/>
            </a:pPr>
            <a:endParaRPr lang="en-US" sz="2800" dirty="0">
              <a:solidFill>
                <a:srgbClr val="C00000"/>
              </a:solidFill>
            </a:endParaRPr>
          </a:p>
          <a:p>
            <a:pPr marL="0" lvl="0" indent="0" algn="r" defTabSz="457200">
              <a:lnSpc>
                <a:spcPct val="100000"/>
              </a:lnSpc>
              <a:spcBef>
                <a:spcPts val="0"/>
              </a:spcBef>
              <a:buClrTx/>
              <a:buSzTx/>
              <a:buNone/>
            </a:pPr>
            <a:endParaRPr lang="en-US" sz="2800" dirty="0">
              <a:solidFill>
                <a:srgbClr val="C00000"/>
              </a:solidFill>
            </a:endParaRPr>
          </a:p>
          <a:p>
            <a:pPr marL="0" lvl="0" indent="0" algn="r" defTabSz="457200">
              <a:lnSpc>
                <a:spcPct val="100000"/>
              </a:lnSpc>
              <a:spcBef>
                <a:spcPts val="0"/>
              </a:spcBef>
              <a:buClrTx/>
              <a:buSzTx/>
              <a:buNone/>
            </a:pPr>
            <a:endParaRPr lang="en-US" sz="2800" dirty="0">
              <a:solidFill>
                <a:srgbClr val="C00000"/>
              </a:solidFill>
            </a:endParaRPr>
          </a:p>
          <a:p>
            <a:pPr marL="0" lvl="0" indent="0" algn="r" defTabSz="457200">
              <a:lnSpc>
                <a:spcPct val="100000"/>
              </a:lnSpc>
              <a:spcBef>
                <a:spcPts val="0"/>
              </a:spcBef>
              <a:buClrTx/>
              <a:buSzTx/>
              <a:buNone/>
            </a:pPr>
            <a:r>
              <a:rPr lang="en-US" sz="2800" dirty="0">
                <a:solidFill>
                  <a:srgbClr val="C00000"/>
                </a:solidFill>
              </a:rPr>
              <a:t>Maya </a:t>
            </a:r>
            <a:r>
              <a:rPr lang="en-US" sz="2800" dirty="0"/>
              <a:t>Angelou</a:t>
            </a:r>
            <a:r>
              <a:rPr lang="en-US" sz="2800" dirty="0">
                <a:solidFill>
                  <a:srgbClr val="C00000"/>
                </a:solidFill>
              </a:rPr>
              <a:t> – 1928-</a:t>
            </a:r>
            <a:r>
              <a:rPr lang="en-US" sz="2800" dirty="0"/>
              <a:t>2014</a:t>
            </a:r>
            <a:endParaRPr lang="en-GB" sz="28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5" name="Picture 14">
            <a:extLst>
              <a:ext uri="{FF2B5EF4-FFF2-40B4-BE49-F238E27FC236}">
                <a16:creationId xmlns:a16="http://schemas.microsoft.com/office/drawing/2014/main" id="{9BA468D1-56F4-4D47-BEBA-D765C959E895}"/>
              </a:ext>
            </a:extLst>
          </p:cNvPr>
          <p:cNvPicPr>
            <a:picLocks noChangeAspect="1"/>
          </p:cNvPicPr>
          <p:nvPr/>
        </p:nvPicPr>
        <p:blipFill>
          <a:blip r:embed="rId3"/>
          <a:stretch>
            <a:fillRect/>
          </a:stretch>
        </p:blipFill>
        <p:spPr>
          <a:xfrm>
            <a:off x="0" y="2555506"/>
            <a:ext cx="4883408" cy="2570086"/>
          </a:xfrm>
          <a:prstGeom prst="rect">
            <a:avLst/>
          </a:prstGeom>
        </p:spPr>
      </p:pic>
      <p:sp>
        <p:nvSpPr>
          <p:cNvPr id="7" name="Rectangle 6">
            <a:extLst>
              <a:ext uri="{FF2B5EF4-FFF2-40B4-BE49-F238E27FC236}">
                <a16:creationId xmlns:a16="http://schemas.microsoft.com/office/drawing/2014/main" id="{A1BA25FB-CEEE-44EA-B099-9B7CC4BAE4D4}"/>
              </a:ext>
            </a:extLst>
          </p:cNvPr>
          <p:cNvSpPr/>
          <p:nvPr/>
        </p:nvSpPr>
        <p:spPr>
          <a:xfrm>
            <a:off x="262827" y="2967335"/>
            <a:ext cx="4158253" cy="1938992"/>
          </a:xfrm>
          <a:prstGeom prst="rect">
            <a:avLst/>
          </a:prstGeom>
        </p:spPr>
        <p:txBody>
          <a:bodyPr wrap="square">
            <a:spAutoFit/>
          </a:bodyPr>
          <a:lstStyle/>
          <a:p>
            <a:r>
              <a:rPr lang="en-US" sz="2400" i="1" dirty="0"/>
              <a:t>I did then what I knew how to do. Now that I know better, I do better.  Do the best you can until you know better and when you know better, DO BETTER!!!!</a:t>
            </a:r>
            <a:endParaRPr lang="en-GB" sz="2400" i="1" dirty="0"/>
          </a:p>
        </p:txBody>
      </p:sp>
      <p:pic>
        <p:nvPicPr>
          <p:cNvPr id="17" name="Picture 16">
            <a:extLst>
              <a:ext uri="{FF2B5EF4-FFF2-40B4-BE49-F238E27FC236}">
                <a16:creationId xmlns:a16="http://schemas.microsoft.com/office/drawing/2014/main" id="{D4268BE3-5341-4A07-A5BE-2CA59F2561A5}"/>
              </a:ext>
            </a:extLst>
          </p:cNvPr>
          <p:cNvPicPr>
            <a:picLocks noChangeAspect="1"/>
          </p:cNvPicPr>
          <p:nvPr/>
        </p:nvPicPr>
        <p:blipFill rotWithShape="1">
          <a:blip r:embed="rId4"/>
          <a:srcRect t="55015"/>
          <a:stretch/>
        </p:blipFill>
        <p:spPr>
          <a:xfrm>
            <a:off x="-47362" y="0"/>
            <a:ext cx="2159747" cy="1384995"/>
          </a:xfrm>
          <a:prstGeom prst="rect">
            <a:avLst/>
          </a:prstGeom>
        </p:spPr>
      </p:pic>
      <p:pic>
        <p:nvPicPr>
          <p:cNvPr id="8" name="Picture 7">
            <a:extLst>
              <a:ext uri="{FF2B5EF4-FFF2-40B4-BE49-F238E27FC236}">
                <a16:creationId xmlns:a16="http://schemas.microsoft.com/office/drawing/2014/main" id="{5DA86E81-4EFD-419B-B504-48FC2A20E1C0}"/>
              </a:ext>
            </a:extLst>
          </p:cNvPr>
          <p:cNvPicPr>
            <a:picLocks noChangeAspect="1"/>
          </p:cNvPicPr>
          <p:nvPr/>
        </p:nvPicPr>
        <p:blipFill>
          <a:blip r:embed="rId5"/>
          <a:stretch>
            <a:fillRect/>
          </a:stretch>
        </p:blipFill>
        <p:spPr>
          <a:xfrm>
            <a:off x="2927114" y="195404"/>
            <a:ext cx="3629662" cy="2051548"/>
          </a:xfrm>
          <a:prstGeom prst="rect">
            <a:avLst/>
          </a:prstGeom>
        </p:spPr>
      </p:pic>
      <p:pic>
        <p:nvPicPr>
          <p:cNvPr id="9" name="Picture 8">
            <a:extLst>
              <a:ext uri="{FF2B5EF4-FFF2-40B4-BE49-F238E27FC236}">
                <a16:creationId xmlns:a16="http://schemas.microsoft.com/office/drawing/2014/main" id="{285B6EA5-013F-4647-B8FD-18705B865F05}"/>
              </a:ext>
            </a:extLst>
          </p:cNvPr>
          <p:cNvPicPr>
            <a:picLocks noChangeAspect="1"/>
          </p:cNvPicPr>
          <p:nvPr/>
        </p:nvPicPr>
        <p:blipFill>
          <a:blip r:embed="rId6"/>
          <a:stretch>
            <a:fillRect/>
          </a:stretch>
        </p:blipFill>
        <p:spPr>
          <a:xfrm>
            <a:off x="9795705" y="477970"/>
            <a:ext cx="1704975" cy="2676525"/>
          </a:xfrm>
          <a:prstGeom prst="rect">
            <a:avLst/>
          </a:prstGeom>
        </p:spPr>
      </p:pic>
      <p:pic>
        <p:nvPicPr>
          <p:cNvPr id="11" name="Picture 10">
            <a:extLst>
              <a:ext uri="{FF2B5EF4-FFF2-40B4-BE49-F238E27FC236}">
                <a16:creationId xmlns:a16="http://schemas.microsoft.com/office/drawing/2014/main" id="{B557ED9A-F439-43E6-A4E5-8B2B5B77FBDF}"/>
              </a:ext>
            </a:extLst>
          </p:cNvPr>
          <p:cNvPicPr>
            <a:picLocks noChangeAspect="1"/>
          </p:cNvPicPr>
          <p:nvPr/>
        </p:nvPicPr>
        <p:blipFill>
          <a:blip r:embed="rId7"/>
          <a:stretch>
            <a:fillRect/>
          </a:stretch>
        </p:blipFill>
        <p:spPr>
          <a:xfrm>
            <a:off x="5190765" y="2954336"/>
            <a:ext cx="2143125" cy="2143125"/>
          </a:xfrm>
          <a:prstGeom prst="rect">
            <a:avLst/>
          </a:prstGeom>
        </p:spPr>
      </p:pic>
      <p:pic>
        <p:nvPicPr>
          <p:cNvPr id="19" name="Picture 18">
            <a:extLst>
              <a:ext uri="{FF2B5EF4-FFF2-40B4-BE49-F238E27FC236}">
                <a16:creationId xmlns:a16="http://schemas.microsoft.com/office/drawing/2014/main" id="{49E872E7-35DC-4C3D-9B95-5B86484E71C5}"/>
              </a:ext>
            </a:extLst>
          </p:cNvPr>
          <p:cNvPicPr>
            <a:picLocks noChangeAspect="1"/>
          </p:cNvPicPr>
          <p:nvPr/>
        </p:nvPicPr>
        <p:blipFill>
          <a:blip r:embed="rId8"/>
          <a:stretch>
            <a:fillRect/>
          </a:stretch>
        </p:blipFill>
        <p:spPr>
          <a:xfrm>
            <a:off x="8846598" y="3455919"/>
            <a:ext cx="2654081" cy="1737518"/>
          </a:xfrm>
          <a:prstGeom prst="rect">
            <a:avLst/>
          </a:prstGeom>
        </p:spPr>
      </p:pic>
      <p:pic>
        <p:nvPicPr>
          <p:cNvPr id="21" name="Picture 20">
            <a:extLst>
              <a:ext uri="{FF2B5EF4-FFF2-40B4-BE49-F238E27FC236}">
                <a16:creationId xmlns:a16="http://schemas.microsoft.com/office/drawing/2014/main" id="{4D06EA61-6873-4F2C-A2A6-E6A20B0DADA3}"/>
              </a:ext>
            </a:extLst>
          </p:cNvPr>
          <p:cNvPicPr>
            <a:picLocks noChangeAspect="1"/>
          </p:cNvPicPr>
          <p:nvPr/>
        </p:nvPicPr>
        <p:blipFill>
          <a:blip r:embed="rId9"/>
          <a:stretch>
            <a:fillRect/>
          </a:stretch>
        </p:blipFill>
        <p:spPr>
          <a:xfrm>
            <a:off x="7130597" y="234837"/>
            <a:ext cx="2105020" cy="1972681"/>
          </a:xfrm>
          <a:prstGeom prst="rect">
            <a:avLst/>
          </a:prstGeom>
        </p:spPr>
      </p:pic>
    </p:spTree>
    <p:extLst>
      <p:ext uri="{BB962C8B-B14F-4D97-AF65-F5344CB8AC3E}">
        <p14:creationId xmlns:p14="http://schemas.microsoft.com/office/powerpoint/2010/main" val="2114569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otesters from a Black Lives Matter rally take a knee at Vauxhall Bridge">
            <a:extLst>
              <a:ext uri="{FF2B5EF4-FFF2-40B4-BE49-F238E27FC236}">
                <a16:creationId xmlns:a16="http://schemas.microsoft.com/office/drawing/2014/main" id="{93BC9DEA-3DB8-431A-914A-699BDE272D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 b="15728"/>
          <a:stretch/>
        </p:blipFill>
        <p:spPr bwMode="auto">
          <a:xfrm>
            <a:off x="20" y="10"/>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4F1E1D-2A82-4421-B334-57B203E043DB}"/>
              </a:ext>
            </a:extLst>
          </p:cNvPr>
          <p:cNvSpPr>
            <a:spLocks noGrp="1"/>
          </p:cNvSpPr>
          <p:nvPr>
            <p:ph type="ctrTitle"/>
          </p:nvPr>
        </p:nvSpPr>
        <p:spPr>
          <a:xfrm>
            <a:off x="4976636" y="996609"/>
            <a:ext cx="6247308" cy="5430823"/>
          </a:xfrm>
        </p:spPr>
        <p:txBody>
          <a:bodyPr vert="horz" lIns="91440" tIns="45720" rIns="91440" bIns="45720" rtlCol="0" anchor="ctr">
            <a:normAutofit fontScale="90000"/>
          </a:bodyPr>
          <a:lstStyle/>
          <a:p>
            <a:pPr marL="171450" indent="-171450">
              <a:buFont typeface="Wingdings" panose="05000000000000000000" pitchFamily="2" charset="2"/>
              <a:buChar char="Ø"/>
            </a:pP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br>
              <a:rPr lang="en-GB" sz="1200" b="1" dirty="0"/>
            </a:br>
            <a:r>
              <a:rPr lang="en-GB" sz="1400" b="1" dirty="0"/>
              <a:t>28 May 2021 </a:t>
            </a:r>
            <a:r>
              <a:rPr lang="en-GB" sz="1400" dirty="0"/>
              <a:t>– Anti-Racism Podcast with </a:t>
            </a:r>
            <a:r>
              <a:rPr lang="en-GB" sz="1400" dirty="0" err="1"/>
              <a:t>Mit</a:t>
            </a:r>
            <a:r>
              <a:rPr lang="en-GB" sz="1400" dirty="0"/>
              <a:t> Joyner, President of NASW</a:t>
            </a:r>
            <a:br>
              <a:rPr lang="en-GB" sz="1400" dirty="0"/>
            </a:br>
            <a:r>
              <a:rPr lang="en-GB" sz="1400" dirty="0">
                <a:hlinkClick r:id="rId3"/>
              </a:rPr>
              <a:t>https://podcasts.apple.com/gb/podcast/anti-racism/id1511140451?i=1000523288660</a:t>
            </a:r>
            <a:br>
              <a:rPr lang="en-GB" sz="1400" dirty="0"/>
            </a:br>
            <a:br>
              <a:rPr lang="en-GB" sz="1400" dirty="0"/>
            </a:br>
            <a:r>
              <a:rPr lang="en-GB" sz="1400" dirty="0">
                <a:hlinkClick r:id="rId4"/>
              </a:rPr>
              <a:t>https://open.spotify.com/episode/4p2ozyBNNF9QBQXyQ2Pg9n</a:t>
            </a:r>
            <a:br>
              <a:rPr lang="en-GB" sz="1400" dirty="0"/>
            </a:br>
            <a:br>
              <a:rPr lang="en-GB" sz="1400" dirty="0"/>
            </a:br>
            <a:r>
              <a:rPr lang="en-GB" sz="1400" b="1" dirty="0"/>
              <a:t>21 May 2021 </a:t>
            </a:r>
            <a:r>
              <a:rPr lang="en-GB" sz="1400" dirty="0"/>
              <a:t>- A conversation with Shantel Thomas, BASW Anti-Racism Lead</a:t>
            </a:r>
            <a:br>
              <a:rPr lang="en-GB" sz="1400" u="sng" dirty="0">
                <a:hlinkClick r:id="rId5" tooltip="https://www.basw.co.uk/media/news/2021/may/conversation-shantel-thomas-basw-anti-racism-lead"/>
              </a:rPr>
            </a:br>
            <a:r>
              <a:rPr lang="en-GB" sz="1400" u="sng" dirty="0">
                <a:hlinkClick r:id="rId5" tooltip="https://www.basw.co.uk/media/news/2021/may/conversation-shantel-thomas-basw-anti-racism-lead"/>
              </a:rPr>
              <a:t>https://www.basw.co.uk/media/news/2021/may/conversation-shantel-thomas-basw-anti-racism-lead</a:t>
            </a:r>
            <a:br>
              <a:rPr lang="en-GB" sz="1400" dirty="0"/>
            </a:br>
            <a:br>
              <a:rPr lang="en-GB" sz="1400" dirty="0"/>
            </a:br>
            <a:r>
              <a:rPr lang="en-GB" sz="1400" b="1" dirty="0"/>
              <a:t>06 May 2021 </a:t>
            </a:r>
            <a:r>
              <a:rPr lang="en-GB" sz="1400" dirty="0"/>
              <a:t>- BASW member blog: The ASYE's facing discrimination</a:t>
            </a:r>
            <a:br>
              <a:rPr lang="en-GB" sz="1400" dirty="0"/>
            </a:br>
            <a:r>
              <a:rPr lang="en-GB" sz="1400" dirty="0">
                <a:hlinkClick r:id="rId6"/>
              </a:rPr>
              <a:t>https://www.basw.co.uk/media/news/2021/may/basw-member-blog-asyes-facing-discrimination</a:t>
            </a:r>
            <a:br>
              <a:rPr lang="en-GB" sz="1400" dirty="0"/>
            </a:br>
            <a:br>
              <a:rPr lang="en-GB" sz="1400" dirty="0"/>
            </a:br>
            <a:r>
              <a:rPr lang="en-GB" sz="1400" b="1" dirty="0"/>
              <a:t>21 Apr 2021 </a:t>
            </a:r>
            <a:r>
              <a:rPr lang="en-GB" sz="1400" dirty="0"/>
              <a:t>– BASW comments as jury finds Derek Chauvin guilty of the murder of George Floyd</a:t>
            </a:r>
            <a:br>
              <a:rPr lang="en-GB" sz="1400" dirty="0"/>
            </a:br>
            <a:r>
              <a:rPr lang="en-GB" sz="1400" dirty="0">
                <a:hlinkClick r:id="rId7"/>
              </a:rPr>
              <a:t>https://www.basw.co.uk/media/news/2021/apr/basw-comments-jury-finds-derek-chauvin-guilty-murder-george-floyd</a:t>
            </a:r>
            <a:br>
              <a:rPr lang="en-GB" sz="1400" dirty="0"/>
            </a:br>
            <a:br>
              <a:rPr lang="en-GB" sz="1400" dirty="0"/>
            </a:br>
            <a:r>
              <a:rPr lang="en-GB" sz="1400" b="1" dirty="0"/>
              <a:t>09 Apr 2021 </a:t>
            </a:r>
            <a:r>
              <a:rPr lang="en-GB" sz="1400" dirty="0"/>
              <a:t>- BASW comments on the Commission for Race and Ethnic Disparities Report</a:t>
            </a:r>
            <a:br>
              <a:rPr lang="en-GB" sz="1400" dirty="0"/>
            </a:br>
            <a:r>
              <a:rPr lang="en-GB" sz="1400" dirty="0">
                <a:solidFill>
                  <a:schemeClr val="accent1"/>
                </a:solidFill>
                <a:hlinkClick r:id="rId8"/>
              </a:rPr>
              <a:t>https://www.basw.co.uk/media/news/2021/apr/basw-comments-commission-race-and-ethnic-disparities-report-march-2021</a:t>
            </a:r>
            <a:br>
              <a:rPr lang="en-GB" sz="1400" dirty="0"/>
            </a:br>
            <a:br>
              <a:rPr lang="en-GB" sz="1400" dirty="0"/>
            </a:br>
            <a:r>
              <a:rPr lang="en-GB" sz="1400" b="1" dirty="0"/>
              <a:t>01 Apr 2021 </a:t>
            </a:r>
            <a:r>
              <a:rPr lang="en-GB" sz="1400" dirty="0"/>
              <a:t>- New staff join BASW as organisation steps up commitment to anti-racism and wider equality, diversity and inclusion action</a:t>
            </a:r>
            <a:br>
              <a:rPr lang="en-GB" sz="1400" dirty="0"/>
            </a:br>
            <a:r>
              <a:rPr lang="en-GB" sz="1400" dirty="0">
                <a:hlinkClick r:id="rId9"/>
              </a:rPr>
              <a:t>https://www.basw.co.uk/media/news/2021/mar/new-staff-join-basw-organisation-steps-commitment-anti-racism-and-wider-equality</a:t>
            </a:r>
            <a:br>
              <a:rPr lang="en-GB" sz="1300" dirty="0"/>
            </a:br>
            <a:br>
              <a:rPr lang="en-GB" sz="1300" dirty="0"/>
            </a:br>
            <a:br>
              <a:rPr lang="en-GB" sz="1600" dirty="0"/>
            </a:br>
            <a:br>
              <a:rPr lang="en-GB" sz="1600" dirty="0"/>
            </a:br>
            <a:br>
              <a:rPr lang="en-GB" sz="1600" dirty="0"/>
            </a:br>
            <a:br>
              <a:rPr lang="en-GB" sz="1600" dirty="0"/>
            </a:br>
            <a:br>
              <a:rPr lang="en-GB" sz="1600" dirty="0"/>
            </a:br>
            <a:br>
              <a:rPr lang="en-GB" sz="1600" dirty="0"/>
            </a:br>
            <a:br>
              <a:rPr lang="en-GB" sz="1600" dirty="0"/>
            </a:br>
            <a:br>
              <a:rPr lang="en-GB" sz="1600" dirty="0"/>
            </a:br>
            <a:br>
              <a:rPr lang="en-GB" dirty="0"/>
            </a:br>
            <a:endParaRPr lang="en-US" sz="4800" dirty="0"/>
          </a:p>
        </p:txBody>
      </p:sp>
      <p:sp>
        <p:nvSpPr>
          <p:cNvPr id="3" name="Subtitle 2">
            <a:extLst>
              <a:ext uri="{FF2B5EF4-FFF2-40B4-BE49-F238E27FC236}">
                <a16:creationId xmlns:a16="http://schemas.microsoft.com/office/drawing/2014/main" id="{2B843E4B-761A-4357-81E2-3DA6011F0F2F}"/>
              </a:ext>
            </a:extLst>
          </p:cNvPr>
          <p:cNvSpPr>
            <a:spLocks noGrp="1"/>
          </p:cNvSpPr>
          <p:nvPr>
            <p:ph type="subTitle" idx="1"/>
          </p:nvPr>
        </p:nvSpPr>
        <p:spPr>
          <a:xfrm>
            <a:off x="968056" y="996610"/>
            <a:ext cx="3363901" cy="4864780"/>
          </a:xfrm>
        </p:spPr>
        <p:txBody>
          <a:bodyPr vert="horz" lIns="91440" tIns="45720" rIns="91440" bIns="45720" rtlCol="0" anchor="ctr">
            <a:normAutofit/>
          </a:bodyPr>
          <a:lstStyle/>
          <a:p>
            <a:pPr indent="-228600" algn="r">
              <a:buFont typeface="Arial" panose="020B0604020202020204" pitchFamily="34" charset="0"/>
              <a:buChar char="•"/>
            </a:pPr>
            <a:r>
              <a:rPr lang="en-US" sz="2800" b="1" dirty="0"/>
              <a:t>Shantel Thomas</a:t>
            </a:r>
          </a:p>
          <a:p>
            <a:pPr indent="-228600" algn="r">
              <a:buFont typeface="Arial" panose="020B0604020202020204" pitchFamily="34" charset="0"/>
              <a:buChar char="•"/>
            </a:pPr>
            <a:r>
              <a:rPr lang="en-GB" sz="1600" b="1" dirty="0"/>
              <a:t>E-mail: </a:t>
            </a:r>
            <a:r>
              <a:rPr lang="en-GB" sz="1600" dirty="0"/>
              <a:t>Shantel.Thomas@basw.co.uk</a:t>
            </a:r>
          </a:p>
          <a:p>
            <a:pPr indent="-228600" algn="r">
              <a:buFont typeface="Arial" panose="020B0604020202020204" pitchFamily="34" charset="0"/>
              <a:buChar char="•"/>
            </a:pPr>
            <a:r>
              <a:rPr lang="en-GB" sz="1600" b="1" dirty="0"/>
              <a:t>Instagram: </a:t>
            </a:r>
            <a:r>
              <a:rPr lang="en-GB" sz="1600" dirty="0"/>
              <a:t>@</a:t>
            </a:r>
            <a:r>
              <a:rPr lang="en-GB" sz="1600" dirty="0" err="1"/>
              <a:t>basw_anti_racism_lead</a:t>
            </a:r>
            <a:endParaRPr lang="en-GB" sz="1600" dirty="0"/>
          </a:p>
          <a:p>
            <a:pPr indent="-228600" algn="r">
              <a:buFont typeface="Arial" panose="020B0604020202020204" pitchFamily="34" charset="0"/>
              <a:buChar char="•"/>
            </a:pPr>
            <a:r>
              <a:rPr lang="en-GB" sz="1600" b="1" dirty="0"/>
              <a:t>Twitter: </a:t>
            </a:r>
            <a:r>
              <a:rPr lang="en-GB" sz="1600" dirty="0"/>
              <a:t>@ShantelThomas77</a:t>
            </a:r>
          </a:p>
          <a:p>
            <a:pPr indent="-228600" algn="r">
              <a:buFont typeface="Arial" panose="020B0604020202020204" pitchFamily="34" charset="0"/>
              <a:buChar char="•"/>
            </a:pPr>
            <a:r>
              <a:rPr lang="en-GB" sz="1600" b="1"/>
              <a:t>LinkedIn</a:t>
            </a:r>
            <a:r>
              <a:rPr lang="en-GB" sz="1600" b="1" dirty="0"/>
              <a:t>: </a:t>
            </a:r>
          </a:p>
          <a:p>
            <a:pPr algn="r"/>
            <a:r>
              <a:rPr lang="en-GB" sz="1600" dirty="0"/>
              <a:t>Shantel Thomas</a:t>
            </a:r>
            <a:endParaRPr lang="en-US" sz="2800" dirty="0"/>
          </a:p>
        </p:txBody>
      </p:sp>
      <p:cxnSp>
        <p:nvCxnSpPr>
          <p:cNvPr id="36" name="Straight Connector 35">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732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2"/>
          <a:stretch/>
        </p:blipFill>
        <p:spPr>
          <a:xfrm>
            <a:off x="45205" y="-146472"/>
            <a:ext cx="12191695" cy="6857990"/>
          </a:xfrm>
          <a:prstGeom prst="rect">
            <a:avLst/>
          </a:prstGeom>
        </p:spPr>
      </p:pic>
      <p:sp>
        <p:nvSpPr>
          <p:cNvPr id="2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1" name="Rectangle 3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36483"/>
            <a:ext cx="3193050" cy="6129283"/>
          </a:xfrm>
        </p:spPr>
        <p:txBody>
          <a:bodyPr anchor="ctr">
            <a:normAutofit/>
          </a:bodyPr>
          <a:lstStyle/>
          <a:p>
            <a:pPr algn="ctr"/>
            <a:r>
              <a:rPr lang="en-GB" b="1" dirty="0">
                <a:solidFill>
                  <a:srgbClr val="C00000"/>
                </a:solidFill>
              </a:rPr>
              <a:t>References</a:t>
            </a:r>
            <a:r>
              <a:rPr lang="en-GB" b="1" dirty="0">
                <a:solidFill>
                  <a:srgbClr val="FFFFFF"/>
                </a:solidFill>
              </a:rPr>
              <a:t> &amp; Resources</a:t>
            </a:r>
            <a:br>
              <a:rPr lang="en-GB" b="1" dirty="0"/>
            </a:br>
            <a:br>
              <a:rPr lang="en-GB" b="1" dirty="0"/>
            </a:br>
            <a:br>
              <a:rPr lang="en-GB" b="1" dirty="0"/>
            </a:br>
            <a:br>
              <a:rPr lang="en-GB" dirty="0"/>
            </a:br>
            <a:br>
              <a:rPr lang="en-GB" dirty="0"/>
            </a:br>
            <a:endParaRPr lang="en-GB" dirty="0"/>
          </a:p>
        </p:txBody>
      </p:sp>
      <p:cxnSp>
        <p:nvCxnSpPr>
          <p:cNvPr id="33" name="Straight Connector 3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976636" y="221941"/>
            <a:ext cx="6085091" cy="6489577"/>
          </a:xfrm>
        </p:spPr>
        <p:txBody>
          <a:bodyPr anchor="ctr">
            <a:normAutofit fontScale="25000" lnSpcReduction="20000"/>
          </a:bodyPr>
          <a:lstStyle/>
          <a:p>
            <a:pPr>
              <a:lnSpc>
                <a:spcPct val="110000"/>
              </a:lnSpc>
            </a:pPr>
            <a:endParaRPr lang="en-GB" sz="1300" dirty="0"/>
          </a:p>
          <a:p>
            <a:pPr>
              <a:lnSpc>
                <a:spcPct val="110000"/>
              </a:lnSpc>
            </a:pPr>
            <a:endParaRPr lang="en-GB" sz="1300" dirty="0"/>
          </a:p>
          <a:p>
            <a:pPr>
              <a:lnSpc>
                <a:spcPct val="110000"/>
              </a:lnSpc>
            </a:pPr>
            <a:endParaRPr lang="en-GB" sz="1300" dirty="0"/>
          </a:p>
          <a:p>
            <a:pPr>
              <a:lnSpc>
                <a:spcPct val="110000"/>
              </a:lnSpc>
            </a:pPr>
            <a:endParaRPr lang="en-GB" sz="4400" dirty="0"/>
          </a:p>
          <a:p>
            <a:pPr>
              <a:lnSpc>
                <a:spcPct val="110000"/>
              </a:lnSpc>
            </a:pPr>
            <a:endParaRPr lang="en-GB" sz="4400" dirty="0"/>
          </a:p>
          <a:p>
            <a:pPr>
              <a:lnSpc>
                <a:spcPct val="110000"/>
              </a:lnSpc>
            </a:pPr>
            <a:r>
              <a:rPr lang="en-GB" sz="4800" dirty="0"/>
              <a:t>Ahmad, B. (1990) Black Perspectives in Social Work. Venture Press </a:t>
            </a:r>
          </a:p>
          <a:p>
            <a:pPr>
              <a:lnSpc>
                <a:spcPct val="110000"/>
              </a:lnSpc>
            </a:pPr>
            <a:r>
              <a:rPr lang="en-GB" sz="4800" dirty="0"/>
              <a:t>Barnard H and Turner C (2011) Poverty and Ethnicity: A Review of Evidence. York: Joseph Rowntree Foundation. </a:t>
            </a:r>
          </a:p>
          <a:p>
            <a:pPr>
              <a:lnSpc>
                <a:spcPct val="110000"/>
              </a:lnSpc>
            </a:pPr>
            <a:r>
              <a:rPr lang="en-GB" sz="4800" dirty="0"/>
              <a:t>Bernard C and Gupta A (2008) ‘Black African Children and the Child Protection System’. British Journal of Social Work 38 (3) 476-492. </a:t>
            </a:r>
          </a:p>
          <a:p>
            <a:pPr>
              <a:lnSpc>
                <a:spcPct val="110000"/>
              </a:lnSpc>
            </a:pPr>
            <a:r>
              <a:rPr lang="en-GB" sz="4800" dirty="0"/>
              <a:t>Bernard, C. and Thomas, S. (2016) ‘Risk and Safety: A Strengths-based Perspective in Working with Black Families when there are Safeguarding Concerns’ in Williams C and Graham M (</a:t>
            </a:r>
            <a:r>
              <a:rPr lang="en-GB" sz="4800" dirty="0" err="1"/>
              <a:t>eds</a:t>
            </a:r>
            <a:r>
              <a:rPr lang="en-GB" sz="4800" dirty="0"/>
              <a:t>) </a:t>
            </a:r>
            <a:r>
              <a:rPr lang="en-GB" sz="4800" i="1" dirty="0"/>
              <a:t>‘Social Work in a Diverse Society’ Transformative Practice with Black and Ethnic Minority Individuals and Communities.</a:t>
            </a:r>
            <a:r>
              <a:rPr lang="en-GB" sz="4800" dirty="0"/>
              <a:t> Bristol: Policy Press.</a:t>
            </a:r>
          </a:p>
          <a:p>
            <a:pPr>
              <a:lnSpc>
                <a:spcPct val="110000"/>
              </a:lnSpc>
            </a:pPr>
            <a:r>
              <a:rPr lang="en-GB" sz="4800" dirty="0"/>
              <a:t>Burnham, J.  (2012) The importance of being aware of, sensitive to, and competent in. </a:t>
            </a:r>
            <a:r>
              <a:rPr lang="en-GB" sz="4800" i="1" dirty="0"/>
              <a:t>Culture and Reflexivity in Systemic Psychotherapy: Mutual Perspectives</a:t>
            </a:r>
            <a:r>
              <a:rPr lang="en-GB" sz="4800" dirty="0"/>
              <a:t>, p.139. </a:t>
            </a:r>
          </a:p>
          <a:p>
            <a:pPr>
              <a:lnSpc>
                <a:spcPct val="110000"/>
              </a:lnSpc>
            </a:pPr>
            <a:r>
              <a:rPr lang="en-US" sz="4800" dirty="0"/>
              <a:t>Crenshaw, K. (1989). Demarginalizing the intersection of race and sex:  A black feminist critique of antidiscrimination doctrine, feminist theory and antiracist politics. </a:t>
            </a:r>
            <a:r>
              <a:rPr lang="en-US" sz="4800" i="1" dirty="0"/>
              <a:t>u. Chi. Legal f.</a:t>
            </a:r>
            <a:r>
              <a:rPr lang="en-US" sz="4800" dirty="0"/>
              <a:t>, 139.</a:t>
            </a:r>
            <a:endParaRPr lang="en-GB" sz="4800" dirty="0"/>
          </a:p>
          <a:p>
            <a:pPr>
              <a:lnSpc>
                <a:spcPct val="110000"/>
              </a:lnSpc>
            </a:pPr>
            <a:r>
              <a:rPr lang="en-GB" sz="4800" dirty="0" err="1"/>
              <a:t>Dominelli</a:t>
            </a:r>
            <a:r>
              <a:rPr lang="en-GB" sz="4800" dirty="0"/>
              <a:t>, L. (2008) Anti-Racist Social Work (3rd Edition) </a:t>
            </a:r>
            <a:r>
              <a:rPr lang="en-GB" sz="4800" dirty="0" err="1"/>
              <a:t>Macmillian</a:t>
            </a:r>
            <a:r>
              <a:rPr lang="en-GB" sz="4800" dirty="0"/>
              <a:t>. </a:t>
            </a:r>
          </a:p>
          <a:p>
            <a:pPr>
              <a:lnSpc>
                <a:spcPct val="110000"/>
              </a:lnSpc>
            </a:pPr>
            <a:r>
              <a:rPr lang="en-GB" sz="4800" dirty="0"/>
              <a:t>Eddo-Lodge, R (2018) Why I’m no longer talking to white people about race   London: Bloomsbury</a:t>
            </a:r>
          </a:p>
          <a:p>
            <a:pPr>
              <a:lnSpc>
                <a:spcPct val="110000"/>
              </a:lnSpc>
            </a:pPr>
            <a:r>
              <a:rPr lang="en-US" sz="4800" dirty="0"/>
              <a:t>Fletcher, J. and Crawford, L. (2019) Developing Cultural Competence. Available at. </a:t>
            </a:r>
            <a:r>
              <a:rPr lang="en-US" sz="4800" dirty="0">
                <a:hlinkClick r:id="rId3"/>
              </a:rPr>
              <a:t>https://practice-supervisors.rip.org.uk/wp-content/uploads/2019/11/Developing-cultural-competence.pdf</a:t>
            </a:r>
            <a:r>
              <a:rPr lang="en-US" sz="4800" dirty="0"/>
              <a:t> </a:t>
            </a:r>
            <a:endParaRPr lang="en-GB" sz="4800" dirty="0"/>
          </a:p>
          <a:p>
            <a:pPr lvl="0">
              <a:buClr>
                <a:srgbClr val="B71E42"/>
              </a:buClr>
            </a:pPr>
            <a:r>
              <a:rPr lang="en-US" sz="4800" dirty="0" err="1">
                <a:solidFill>
                  <a:prstClr val="white"/>
                </a:solidFill>
              </a:rPr>
              <a:t>Kendi</a:t>
            </a:r>
            <a:r>
              <a:rPr lang="en-US" sz="4800" dirty="0">
                <a:solidFill>
                  <a:prstClr val="white"/>
                </a:solidFill>
              </a:rPr>
              <a:t>, I. X. (2019). </a:t>
            </a:r>
            <a:r>
              <a:rPr lang="en-US" sz="4800" i="1" dirty="0">
                <a:solidFill>
                  <a:prstClr val="white"/>
                </a:solidFill>
              </a:rPr>
              <a:t>How to be an antiracist</a:t>
            </a:r>
            <a:r>
              <a:rPr lang="en-US" sz="4800" dirty="0">
                <a:solidFill>
                  <a:prstClr val="white"/>
                </a:solidFill>
              </a:rPr>
              <a:t>. One world.</a:t>
            </a:r>
          </a:p>
          <a:p>
            <a:pPr>
              <a:buClr>
                <a:srgbClr val="B71E42"/>
              </a:buClr>
            </a:pPr>
            <a:r>
              <a:rPr lang="en-GB" sz="4800" dirty="0">
                <a:ea typeface="Verdana" panose="020B0604030504040204" pitchFamily="34" charset="0"/>
                <a:cs typeface="Verdana" panose="020B0604030504040204" pitchFamily="34" charset="0"/>
              </a:rPr>
              <a:t>Ross, S.D (1994) Locality and Practical Judgement: Clarity and Sacrifice. Fordham University Press New York 1994:143 </a:t>
            </a:r>
            <a:endParaRPr lang="en-US" sz="4800" dirty="0">
              <a:solidFill>
                <a:prstClr val="white"/>
              </a:solidFill>
            </a:endParaRPr>
          </a:p>
          <a:p>
            <a:pPr lvl="0">
              <a:buClr>
                <a:srgbClr val="B71E42"/>
              </a:buClr>
            </a:pPr>
            <a:r>
              <a:rPr lang="en-US" sz="4800" dirty="0">
                <a:solidFill>
                  <a:prstClr val="white"/>
                </a:solidFill>
              </a:rPr>
              <a:t>Singh, G. (2020). White Supremacy to White Allyship. Available at: </a:t>
            </a:r>
            <a:r>
              <a:rPr lang="en-US" sz="4800" dirty="0">
                <a:solidFill>
                  <a:prstClr val="white"/>
                </a:solidFill>
                <a:hlinkClick r:id="rId4"/>
              </a:rPr>
              <a:t>https://blogs.city.ac.uk/race/resources-hub/inclusive-leadership/white-privilege-and-white-fragility-resources/</a:t>
            </a:r>
            <a:r>
              <a:rPr lang="en-US" sz="4800" dirty="0">
                <a:solidFill>
                  <a:prstClr val="white"/>
                </a:solidFill>
              </a:rPr>
              <a:t> Accessed on 26.05.2021</a:t>
            </a:r>
            <a:endParaRPr lang="en-GB" sz="4800" dirty="0"/>
          </a:p>
          <a:p>
            <a:pPr>
              <a:lnSpc>
                <a:spcPct val="110000"/>
              </a:lnSpc>
            </a:pPr>
            <a:r>
              <a:rPr lang="en-GB" sz="4800" dirty="0"/>
              <a:t>Williams, C. &amp; Bernard, C. (2018) Black History Month: A Provocation and a Timeline. Critical and Radical Social Work. 6 (3): 391-406 </a:t>
            </a:r>
          </a:p>
          <a:p>
            <a:pPr>
              <a:lnSpc>
                <a:spcPct val="110000"/>
              </a:lnSpc>
            </a:pPr>
            <a:r>
              <a:rPr lang="en-US" sz="4800" dirty="0"/>
              <a:t>Williams, S. (2020) </a:t>
            </a:r>
            <a:r>
              <a:rPr lang="en-US" sz="4800" i="1" dirty="0"/>
              <a:t>Anti Racist Ally:  An Introduction to Action and Activism</a:t>
            </a:r>
            <a:r>
              <a:rPr lang="en-US" sz="4800" dirty="0"/>
              <a:t>. HQ</a:t>
            </a:r>
            <a:endParaRPr lang="en-GB" sz="4800" dirty="0"/>
          </a:p>
          <a:p>
            <a:pPr>
              <a:lnSpc>
                <a:spcPct val="110000"/>
              </a:lnSpc>
            </a:pPr>
            <a:endParaRPr lang="en-GB" sz="1400" dirty="0"/>
          </a:p>
          <a:p>
            <a:pPr marL="0" lvl="0" indent="0">
              <a:lnSpc>
                <a:spcPct val="110000"/>
              </a:lnSpc>
              <a:buNone/>
            </a:pPr>
            <a:endParaRPr lang="en-GB" sz="1300" dirty="0"/>
          </a:p>
          <a:p>
            <a:pPr>
              <a:lnSpc>
                <a:spcPct val="110000"/>
              </a:lnSpc>
            </a:pPr>
            <a:endParaRPr lang="en-GB" sz="1300" dirty="0"/>
          </a:p>
          <a:p>
            <a:pPr lvl="0">
              <a:lnSpc>
                <a:spcPct val="110000"/>
              </a:lnSpc>
            </a:pPr>
            <a:endParaRPr lang="en-GB" sz="1300" dirty="0"/>
          </a:p>
          <a:p>
            <a:pPr lvl="0">
              <a:lnSpc>
                <a:spcPct val="110000"/>
              </a:lnSpc>
            </a:pPr>
            <a:endParaRPr lang="en-GB" sz="1300" dirty="0"/>
          </a:p>
          <a:p>
            <a:pPr>
              <a:lnSpc>
                <a:spcPct val="110000"/>
              </a:lnSpc>
            </a:pPr>
            <a:endParaRPr lang="en-GB" sz="1300" dirty="0"/>
          </a:p>
          <a:p>
            <a:pPr>
              <a:lnSpc>
                <a:spcPct val="110000"/>
              </a:lnSpc>
            </a:pPr>
            <a:endParaRPr lang="en-GB" sz="1300" dirty="0"/>
          </a:p>
        </p:txBody>
      </p:sp>
      <p:sp>
        <p:nvSpPr>
          <p:cNvPr id="3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8" name="Picture 7">
            <a:extLst>
              <a:ext uri="{FF2B5EF4-FFF2-40B4-BE49-F238E27FC236}">
                <a16:creationId xmlns:a16="http://schemas.microsoft.com/office/drawing/2014/main" id="{EF981662-4408-4BC8-8607-BA254EBA7AA3}"/>
              </a:ext>
            </a:extLst>
          </p:cNvPr>
          <p:cNvPicPr>
            <a:picLocks noChangeAspect="1"/>
          </p:cNvPicPr>
          <p:nvPr/>
        </p:nvPicPr>
        <p:blipFill>
          <a:blip r:embed="rId5"/>
          <a:stretch>
            <a:fillRect/>
          </a:stretch>
        </p:blipFill>
        <p:spPr>
          <a:xfrm>
            <a:off x="722649" y="3040955"/>
            <a:ext cx="3769430" cy="3539439"/>
          </a:xfrm>
          <a:prstGeom prst="rect">
            <a:avLst/>
          </a:prstGeom>
        </p:spPr>
      </p:pic>
    </p:spTree>
    <p:extLst>
      <p:ext uri="{BB962C8B-B14F-4D97-AF65-F5344CB8AC3E}">
        <p14:creationId xmlns:p14="http://schemas.microsoft.com/office/powerpoint/2010/main" val="308830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550416" y="-71022"/>
            <a:ext cx="12191695" cy="6751468"/>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395056"/>
            <a:ext cx="3193050" cy="4074851"/>
          </a:xfrm>
        </p:spPr>
        <p:txBody>
          <a:bodyPr anchor="ctr">
            <a:normAutofit/>
          </a:bodyPr>
          <a:lstStyle/>
          <a:p>
            <a:pPr algn="ctr"/>
            <a:r>
              <a:rPr lang="en-GB" sz="4800" b="1" dirty="0"/>
              <a:t>What is </a:t>
            </a:r>
            <a:r>
              <a:rPr lang="en-GB" sz="4800" b="1" dirty="0">
                <a:solidFill>
                  <a:srgbClr val="C00000"/>
                </a:solidFill>
              </a:rPr>
              <a:t>Racism?</a:t>
            </a: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976636" y="359546"/>
            <a:ext cx="6085091" cy="6134470"/>
          </a:xfrm>
        </p:spPr>
        <p:txBody>
          <a:bodyPr anchor="ctr">
            <a:normAutofit fontScale="92500" lnSpcReduction="10000"/>
          </a:bodyPr>
          <a:lstStyle/>
          <a:p>
            <a:pPr>
              <a:lnSpc>
                <a:spcPct val="110000"/>
              </a:lnSpc>
            </a:pPr>
            <a:endParaRPr lang="en-GB" sz="1400" dirty="0"/>
          </a:p>
          <a:p>
            <a:r>
              <a:rPr lang="en-GB" dirty="0"/>
              <a:t>The International Convention on the Elimination of All Forms of Racial Discrimination adopted this definition of racism in 1965:</a:t>
            </a:r>
          </a:p>
          <a:p>
            <a:r>
              <a:rPr lang="en-GB" dirty="0"/>
              <a:t>“…</a:t>
            </a:r>
            <a:r>
              <a:rPr lang="en-GB" i="1" dirty="0"/>
              <a:t>any distinction, exclusion, restriction or preference based on race, colour, descent, or national or ethnic origin which has the purpose or effect of nullifying or impairing the recognition, enjoyment, or exercise, on an equal footing, of human rights and fundamental freedoms on the political, economic, social, cultural or any other field of public life.”</a:t>
            </a:r>
          </a:p>
          <a:p>
            <a:endParaRPr lang="en-GB" i="1" dirty="0"/>
          </a:p>
          <a:p>
            <a:r>
              <a:rPr lang="en-GB" sz="1900" dirty="0"/>
              <a:t>In other words, individual and institutional practices and policies based on the belief that a particular race is superior to others. This often results in depriving certain individuals and groups of civil liberties, rights, and other resources, hindering opportunities for social, educational, and political advancement.</a:t>
            </a:r>
            <a:endParaRPr lang="en-GB"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6" name="Picture 5">
            <a:extLst>
              <a:ext uri="{FF2B5EF4-FFF2-40B4-BE49-F238E27FC236}">
                <a16:creationId xmlns:a16="http://schemas.microsoft.com/office/drawing/2014/main" id="{DEC4E802-C667-47B3-AD9D-C517F0A779DB}"/>
              </a:ext>
            </a:extLst>
          </p:cNvPr>
          <p:cNvPicPr>
            <a:picLocks noChangeAspect="1"/>
          </p:cNvPicPr>
          <p:nvPr/>
        </p:nvPicPr>
        <p:blipFill>
          <a:blip r:embed="rId3"/>
          <a:stretch>
            <a:fillRect/>
          </a:stretch>
        </p:blipFill>
        <p:spPr>
          <a:xfrm>
            <a:off x="263875" y="3089571"/>
            <a:ext cx="4126547" cy="3007162"/>
          </a:xfrm>
          <a:prstGeom prst="rect">
            <a:avLst/>
          </a:prstGeom>
        </p:spPr>
      </p:pic>
    </p:spTree>
    <p:extLst>
      <p:ext uri="{BB962C8B-B14F-4D97-AF65-F5344CB8AC3E}">
        <p14:creationId xmlns:p14="http://schemas.microsoft.com/office/powerpoint/2010/main" val="1250724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otesters from a Black Lives Matter rally take a knee at Vauxhall Bridge">
            <a:extLst>
              <a:ext uri="{FF2B5EF4-FFF2-40B4-BE49-F238E27FC236}">
                <a16:creationId xmlns:a16="http://schemas.microsoft.com/office/drawing/2014/main" id="{93BC9DEA-3DB8-431A-914A-699BDE272D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 b="15728"/>
          <a:stretch/>
        </p:blipFill>
        <p:spPr bwMode="auto">
          <a:xfrm>
            <a:off x="325" y="-59920"/>
            <a:ext cx="1219167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4F1E1D-2A82-4421-B334-57B203E043DB}"/>
              </a:ext>
            </a:extLst>
          </p:cNvPr>
          <p:cNvSpPr>
            <a:spLocks noGrp="1"/>
          </p:cNvSpPr>
          <p:nvPr>
            <p:ph type="ctrTitle"/>
          </p:nvPr>
        </p:nvSpPr>
        <p:spPr>
          <a:xfrm>
            <a:off x="4976636" y="992221"/>
            <a:ext cx="6247308" cy="4873558"/>
          </a:xfrm>
        </p:spPr>
        <p:txBody>
          <a:bodyPr vert="horz" lIns="91440" tIns="45720" rIns="91440" bIns="45720" rtlCol="0" anchor="ctr">
            <a:normAutofit/>
          </a:bodyPr>
          <a:lstStyle/>
          <a:p>
            <a:br>
              <a:rPr lang="en-US" sz="4800" dirty="0"/>
            </a:br>
            <a:endParaRPr lang="en-US" sz="4800" dirty="0"/>
          </a:p>
        </p:txBody>
      </p:sp>
      <p:sp>
        <p:nvSpPr>
          <p:cNvPr id="3" name="Subtitle 2">
            <a:extLst>
              <a:ext uri="{FF2B5EF4-FFF2-40B4-BE49-F238E27FC236}">
                <a16:creationId xmlns:a16="http://schemas.microsoft.com/office/drawing/2014/main" id="{2B843E4B-761A-4357-81E2-3DA6011F0F2F}"/>
              </a:ext>
            </a:extLst>
          </p:cNvPr>
          <p:cNvSpPr>
            <a:spLocks noGrp="1"/>
          </p:cNvSpPr>
          <p:nvPr>
            <p:ph type="subTitle" idx="1"/>
          </p:nvPr>
        </p:nvSpPr>
        <p:spPr>
          <a:xfrm>
            <a:off x="968056" y="996610"/>
            <a:ext cx="3363901" cy="4864780"/>
          </a:xfrm>
        </p:spPr>
        <p:txBody>
          <a:bodyPr vert="horz" lIns="91440" tIns="45720" rIns="91440" bIns="45720" rtlCol="0" anchor="ctr">
            <a:normAutofit/>
          </a:bodyPr>
          <a:lstStyle/>
          <a:p>
            <a:pPr indent="-228600" algn="r">
              <a:buFont typeface="Arial" panose="020B0604020202020204" pitchFamily="34" charset="0"/>
              <a:buChar char="•"/>
            </a:pPr>
            <a:r>
              <a:rPr lang="en-US" sz="4000" b="1" dirty="0"/>
              <a:t>Free </a:t>
            </a:r>
            <a:r>
              <a:rPr lang="en-US" sz="4000" b="1" dirty="0">
                <a:solidFill>
                  <a:srgbClr val="C00000"/>
                </a:solidFill>
              </a:rPr>
              <a:t>writing</a:t>
            </a:r>
            <a:r>
              <a:rPr lang="en-US" sz="4000" b="1" dirty="0"/>
              <a:t> activity</a:t>
            </a:r>
            <a:endParaRPr lang="en-US" sz="4000" dirty="0"/>
          </a:p>
        </p:txBody>
      </p:sp>
      <p:cxnSp>
        <p:nvCxnSpPr>
          <p:cNvPr id="36" name="Straight Connector 35">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Thought Bubble: Cloud 4">
            <a:extLst>
              <a:ext uri="{FF2B5EF4-FFF2-40B4-BE49-F238E27FC236}">
                <a16:creationId xmlns:a16="http://schemas.microsoft.com/office/drawing/2014/main" id="{7F1F61DF-C5D2-44BA-B567-9410CD23CAEB}"/>
              </a:ext>
            </a:extLst>
          </p:cNvPr>
          <p:cNvSpPr/>
          <p:nvPr/>
        </p:nvSpPr>
        <p:spPr>
          <a:xfrm rot="10800000" flipV="1">
            <a:off x="8247051" y="59930"/>
            <a:ext cx="3706427" cy="2753409"/>
          </a:xfrm>
          <a:prstGeom prst="cloudCallout">
            <a:avLst>
              <a:gd name="adj1" fmla="val 950061"/>
              <a:gd name="adj2" fmla="val 23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i="1" dirty="0"/>
              <a:t>What does race mean to me?…</a:t>
            </a:r>
          </a:p>
        </p:txBody>
      </p:sp>
      <p:sp>
        <p:nvSpPr>
          <p:cNvPr id="6" name="Flowchart: Connector 5">
            <a:extLst>
              <a:ext uri="{FF2B5EF4-FFF2-40B4-BE49-F238E27FC236}">
                <a16:creationId xmlns:a16="http://schemas.microsoft.com/office/drawing/2014/main" id="{D5A5CEF2-FE55-46BF-B365-E18813F683A2}"/>
              </a:ext>
            </a:extLst>
          </p:cNvPr>
          <p:cNvSpPr/>
          <p:nvPr/>
        </p:nvSpPr>
        <p:spPr>
          <a:xfrm>
            <a:off x="8247354" y="267129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55F8A8CD-F1D0-48DB-9D5B-6965A3D0615F}"/>
              </a:ext>
            </a:extLst>
          </p:cNvPr>
          <p:cNvSpPr/>
          <p:nvPr/>
        </p:nvSpPr>
        <p:spPr>
          <a:xfrm>
            <a:off x="7702124" y="3238277"/>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Pencil">
            <a:extLst>
              <a:ext uri="{FF2B5EF4-FFF2-40B4-BE49-F238E27FC236}">
                <a16:creationId xmlns:a16="http://schemas.microsoft.com/office/drawing/2014/main" id="{EBB8379D-2080-4E25-A3F4-2E27666CE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705" y="3965775"/>
            <a:ext cx="1292025" cy="1292025"/>
          </a:xfrm>
          <a:prstGeom prst="rect">
            <a:avLst/>
          </a:prstGeom>
        </p:spPr>
      </p:pic>
      <p:pic>
        <p:nvPicPr>
          <p:cNvPr id="12" name="Graphic 11" descr="Document">
            <a:extLst>
              <a:ext uri="{FF2B5EF4-FFF2-40B4-BE49-F238E27FC236}">
                <a16:creationId xmlns:a16="http://schemas.microsoft.com/office/drawing/2014/main" id="{5C6DB029-6556-4417-811D-36EBDF17E7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6333" y="3862681"/>
            <a:ext cx="2002890" cy="2369441"/>
          </a:xfrm>
          <a:prstGeom prst="rect">
            <a:avLst/>
          </a:prstGeom>
        </p:spPr>
      </p:pic>
    </p:spTree>
    <p:extLst>
      <p:ext uri="{BB962C8B-B14F-4D97-AF65-F5344CB8AC3E}">
        <p14:creationId xmlns:p14="http://schemas.microsoft.com/office/powerpoint/2010/main" val="2956435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142043"/>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algn="ctr"/>
            <a:r>
              <a:rPr lang="en-GB" sz="3600" b="1" dirty="0"/>
              <a:t>What is </a:t>
            </a:r>
            <a:r>
              <a:rPr lang="en-GB" sz="3600" b="1" dirty="0">
                <a:solidFill>
                  <a:srgbClr val="C00000"/>
                </a:solidFill>
              </a:rPr>
              <a:t>anti-Racism?</a:t>
            </a: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540921"/>
            <a:ext cx="7068965" cy="5682325"/>
          </a:xfrm>
        </p:spPr>
        <p:txBody>
          <a:bodyPr anchor="ctr">
            <a:normAutofit/>
          </a:bodyPr>
          <a:lstStyle/>
          <a:p>
            <a:pPr>
              <a:lnSpc>
                <a:spcPct val="110000"/>
              </a:lnSpc>
            </a:pPr>
            <a:endParaRPr lang="en-GB" sz="1400" dirty="0"/>
          </a:p>
          <a:p>
            <a:pPr>
              <a:lnSpc>
                <a:spcPct val="110000"/>
              </a:lnSpc>
            </a:pPr>
            <a:r>
              <a:rPr lang="en-GB" sz="1800" dirty="0"/>
              <a:t>‘Anti-racism’ is a belief that all races and ethnic groups are equal and deserving of the same opportunities. But the most important part of anti-racism is the next step, which is to do something about the existing inequality.   Anti-racism is the active dismantling of systems, privileges, and everyday practices that reinforce and normalize the contemporary dimensions of white dominance.  This, of course, also involves a critical understanding of the history of ‘whiteness’ (</a:t>
            </a:r>
            <a:r>
              <a:rPr lang="en-GB" sz="1800" dirty="0" err="1"/>
              <a:t>Kendi</a:t>
            </a:r>
            <a:r>
              <a:rPr lang="en-GB" sz="1800" dirty="0"/>
              <a:t>, 2019). </a:t>
            </a:r>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1" name="Picture 10">
            <a:extLst>
              <a:ext uri="{FF2B5EF4-FFF2-40B4-BE49-F238E27FC236}">
                <a16:creationId xmlns:a16="http://schemas.microsoft.com/office/drawing/2014/main" id="{D5BBE851-1D17-4ADF-8EB6-9BEC1AB6C9DF}"/>
              </a:ext>
            </a:extLst>
          </p:cNvPr>
          <p:cNvPicPr>
            <a:picLocks noChangeAspect="1"/>
          </p:cNvPicPr>
          <p:nvPr/>
        </p:nvPicPr>
        <p:blipFill>
          <a:blip r:embed="rId3"/>
          <a:stretch>
            <a:fillRect/>
          </a:stretch>
        </p:blipFill>
        <p:spPr>
          <a:xfrm>
            <a:off x="1549579" y="3586147"/>
            <a:ext cx="2494199" cy="2314191"/>
          </a:xfrm>
          <a:prstGeom prst="rect">
            <a:avLst/>
          </a:prstGeom>
        </p:spPr>
      </p:pic>
      <p:pic>
        <p:nvPicPr>
          <p:cNvPr id="6" name="Picture 5">
            <a:extLst>
              <a:ext uri="{FF2B5EF4-FFF2-40B4-BE49-F238E27FC236}">
                <a16:creationId xmlns:a16="http://schemas.microsoft.com/office/drawing/2014/main" id="{4E1CFF37-8FF5-4EA9-A159-9AA51A0599F2}"/>
              </a:ext>
            </a:extLst>
          </p:cNvPr>
          <p:cNvPicPr>
            <a:picLocks noChangeAspect="1"/>
          </p:cNvPicPr>
          <p:nvPr/>
        </p:nvPicPr>
        <p:blipFill>
          <a:blip r:embed="rId4"/>
          <a:stretch>
            <a:fillRect/>
          </a:stretch>
        </p:blipFill>
        <p:spPr>
          <a:xfrm>
            <a:off x="7936835" y="4219621"/>
            <a:ext cx="3590476" cy="1942857"/>
          </a:xfrm>
          <a:prstGeom prst="rect">
            <a:avLst/>
          </a:prstGeom>
        </p:spPr>
      </p:pic>
    </p:spTree>
    <p:extLst>
      <p:ext uri="{BB962C8B-B14F-4D97-AF65-F5344CB8AC3E}">
        <p14:creationId xmlns:p14="http://schemas.microsoft.com/office/powerpoint/2010/main" val="308658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142043"/>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1193800"/>
            <a:ext cx="3193050" cy="4699000"/>
          </a:xfrm>
        </p:spPr>
        <p:txBody>
          <a:bodyPr anchor="ctr">
            <a:normAutofit/>
          </a:bodyPr>
          <a:lstStyle/>
          <a:p>
            <a:pPr algn="ct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976636" y="1193800"/>
            <a:ext cx="6085091" cy="4699000"/>
          </a:xfrm>
        </p:spPr>
        <p:txBody>
          <a:bodyPr anchor="ctr">
            <a:normAutofit/>
          </a:bodyPr>
          <a:lstStyle/>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4" name="Picture 3">
            <a:extLst>
              <a:ext uri="{FF2B5EF4-FFF2-40B4-BE49-F238E27FC236}">
                <a16:creationId xmlns:a16="http://schemas.microsoft.com/office/drawing/2014/main" id="{B14F57F7-7C35-47CE-BE30-69B16B3C828F}"/>
              </a:ext>
            </a:extLst>
          </p:cNvPr>
          <p:cNvPicPr>
            <a:picLocks noChangeAspect="1"/>
          </p:cNvPicPr>
          <p:nvPr/>
        </p:nvPicPr>
        <p:blipFill>
          <a:blip r:embed="rId3"/>
          <a:stretch>
            <a:fillRect/>
          </a:stretch>
        </p:blipFill>
        <p:spPr>
          <a:xfrm>
            <a:off x="5413305" y="575714"/>
            <a:ext cx="5511262" cy="5511262"/>
          </a:xfrm>
          <a:prstGeom prst="rect">
            <a:avLst/>
          </a:prstGeom>
        </p:spPr>
      </p:pic>
      <p:sp>
        <p:nvSpPr>
          <p:cNvPr id="7" name="Rectangle 6">
            <a:extLst>
              <a:ext uri="{FF2B5EF4-FFF2-40B4-BE49-F238E27FC236}">
                <a16:creationId xmlns:a16="http://schemas.microsoft.com/office/drawing/2014/main" id="{226F6A80-F66C-4769-8C5B-6DB2BB706F6A}"/>
              </a:ext>
            </a:extLst>
          </p:cNvPr>
          <p:cNvSpPr/>
          <p:nvPr/>
        </p:nvSpPr>
        <p:spPr>
          <a:xfrm>
            <a:off x="359551" y="2551837"/>
            <a:ext cx="4017100" cy="369332"/>
          </a:xfrm>
          <a:prstGeom prst="rect">
            <a:avLst/>
          </a:prstGeom>
        </p:spPr>
        <p:txBody>
          <a:bodyPr wrap="square">
            <a:spAutoFit/>
          </a:bodyPr>
          <a:lstStyle/>
          <a:p>
            <a:r>
              <a:rPr lang="en-GB" i="1" dirty="0"/>
              <a:t>‘</a:t>
            </a:r>
          </a:p>
        </p:txBody>
      </p:sp>
      <p:pic>
        <p:nvPicPr>
          <p:cNvPr id="8" name="Picture 7">
            <a:extLst>
              <a:ext uri="{FF2B5EF4-FFF2-40B4-BE49-F238E27FC236}">
                <a16:creationId xmlns:a16="http://schemas.microsoft.com/office/drawing/2014/main" id="{DE16FB2E-D351-4094-A6D3-BAFD771862B8}"/>
              </a:ext>
            </a:extLst>
          </p:cNvPr>
          <p:cNvPicPr>
            <a:picLocks noChangeAspect="1"/>
          </p:cNvPicPr>
          <p:nvPr/>
        </p:nvPicPr>
        <p:blipFill>
          <a:blip r:embed="rId4"/>
          <a:stretch>
            <a:fillRect/>
          </a:stretch>
        </p:blipFill>
        <p:spPr>
          <a:xfrm>
            <a:off x="1044157" y="2641987"/>
            <a:ext cx="2158171" cy="1383912"/>
          </a:xfrm>
          <a:prstGeom prst="rect">
            <a:avLst/>
          </a:prstGeom>
        </p:spPr>
      </p:pic>
    </p:spTree>
    <p:extLst>
      <p:ext uri="{BB962C8B-B14F-4D97-AF65-F5344CB8AC3E}">
        <p14:creationId xmlns:p14="http://schemas.microsoft.com/office/powerpoint/2010/main" val="30679236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142043"/>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algn="ctr"/>
            <a:r>
              <a:rPr lang="en-GB" sz="3400" b="1" dirty="0"/>
              <a:t>Why is </a:t>
            </a:r>
            <a:r>
              <a:rPr lang="en-GB" sz="3400" b="1" dirty="0">
                <a:solidFill>
                  <a:srgbClr val="C00000"/>
                </a:solidFill>
              </a:rPr>
              <a:t>anti-Racism </a:t>
            </a:r>
            <a:r>
              <a:rPr lang="en-GB" sz="3400" b="1" dirty="0"/>
              <a:t>important?</a:t>
            </a:r>
            <a:br>
              <a:rPr lang="en-GB" sz="3400" b="1" dirty="0"/>
            </a:br>
            <a:br>
              <a:rPr lang="en-GB" sz="3400" b="1"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540921"/>
            <a:ext cx="7068965" cy="5682325"/>
          </a:xfrm>
        </p:spPr>
        <p:txBody>
          <a:bodyPr anchor="ctr">
            <a:normAutofit/>
          </a:bodyPr>
          <a:lstStyle/>
          <a:p>
            <a:pPr>
              <a:lnSpc>
                <a:spcPct val="110000"/>
              </a:lnSpc>
            </a:pPr>
            <a:r>
              <a:rPr lang="en-GB" i="1" dirty="0"/>
              <a:t>Despite a strong rhetoric of anti-racist practice in social work over the last 30 years (Williams &amp; Bernard, 2018), a wide range of research evidence continues to highlight inequalities in children’s, adult social care and mental health services as well as in social work education and employment.  </a:t>
            </a:r>
          </a:p>
          <a:p>
            <a:pPr>
              <a:lnSpc>
                <a:spcPct val="110000"/>
              </a:lnSpc>
            </a:pPr>
            <a:r>
              <a:rPr lang="en-GB" i="1" dirty="0"/>
              <a:t>In 2020, the re-emerging of the Black Lives Matter movement following the murder of George Floyd, and the disproportionate impact of Covid-19 on the lives of marginalised ethnic communities have heightened the need to refocus attention on anti-racism and activism in social work education and practice.  </a:t>
            </a:r>
            <a:endParaRPr lang="en-GB"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1" name="Picture 10">
            <a:extLst>
              <a:ext uri="{FF2B5EF4-FFF2-40B4-BE49-F238E27FC236}">
                <a16:creationId xmlns:a16="http://schemas.microsoft.com/office/drawing/2014/main" id="{D5BBE851-1D17-4ADF-8EB6-9BEC1AB6C9DF}"/>
              </a:ext>
            </a:extLst>
          </p:cNvPr>
          <p:cNvPicPr>
            <a:picLocks noChangeAspect="1"/>
          </p:cNvPicPr>
          <p:nvPr/>
        </p:nvPicPr>
        <p:blipFill>
          <a:blip r:embed="rId3"/>
          <a:stretch>
            <a:fillRect/>
          </a:stretch>
        </p:blipFill>
        <p:spPr>
          <a:xfrm>
            <a:off x="1678306" y="3693687"/>
            <a:ext cx="2203512" cy="2314191"/>
          </a:xfrm>
          <a:prstGeom prst="rect">
            <a:avLst/>
          </a:prstGeom>
        </p:spPr>
      </p:pic>
      <p:pic>
        <p:nvPicPr>
          <p:cNvPr id="6" name="Picture 5">
            <a:extLst>
              <a:ext uri="{FF2B5EF4-FFF2-40B4-BE49-F238E27FC236}">
                <a16:creationId xmlns:a16="http://schemas.microsoft.com/office/drawing/2014/main" id="{4E1CFF37-8FF5-4EA9-A159-9AA51A0599F2}"/>
              </a:ext>
            </a:extLst>
          </p:cNvPr>
          <p:cNvPicPr>
            <a:picLocks noChangeAspect="1"/>
          </p:cNvPicPr>
          <p:nvPr/>
        </p:nvPicPr>
        <p:blipFill>
          <a:blip r:embed="rId4"/>
          <a:stretch>
            <a:fillRect/>
          </a:stretch>
        </p:blipFill>
        <p:spPr>
          <a:xfrm>
            <a:off x="7936835" y="4219621"/>
            <a:ext cx="3590476" cy="1942857"/>
          </a:xfrm>
          <a:prstGeom prst="rect">
            <a:avLst/>
          </a:prstGeom>
        </p:spPr>
      </p:pic>
    </p:spTree>
    <p:extLst>
      <p:ext uri="{BB962C8B-B14F-4D97-AF65-F5344CB8AC3E}">
        <p14:creationId xmlns:p14="http://schemas.microsoft.com/office/powerpoint/2010/main" val="2782486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0" y="-324035"/>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algn="ctr"/>
            <a:r>
              <a:rPr lang="en-GB" sz="3600" b="1" dirty="0"/>
              <a:t>How to be an anti-Racist</a:t>
            </a:r>
            <a:br>
              <a:rPr lang="en-GB" dirty="0"/>
            </a:br>
            <a:br>
              <a:rPr lang="en-GB" dirty="0"/>
            </a:br>
            <a:r>
              <a:rPr lang="en-GB" b="1" dirty="0">
                <a:solidFill>
                  <a:schemeClr val="accent1"/>
                </a:solidFill>
              </a:rPr>
              <a:t>Top tips</a:t>
            </a:r>
            <a:br>
              <a:rPr lang="en-GB" sz="2800" dirty="0">
                <a:solidFill>
                  <a:schemeClr val="accent1"/>
                </a:solidFill>
              </a:rPr>
            </a:br>
            <a:br>
              <a:rPr lang="en-GB" dirty="0"/>
            </a:b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540921"/>
            <a:ext cx="7068965" cy="5682325"/>
          </a:xfrm>
        </p:spPr>
        <p:txBody>
          <a:bodyPr anchor="ctr">
            <a:normAutofit/>
          </a:bodyPr>
          <a:lstStyle/>
          <a:p>
            <a:pPr>
              <a:lnSpc>
                <a:spcPct val="110000"/>
              </a:lnSpc>
            </a:pPr>
            <a:endParaRPr lang="en-GB" sz="1400" dirty="0"/>
          </a:p>
          <a:p>
            <a:pPr marL="342900" indent="-342900">
              <a:lnSpc>
                <a:spcPct val="110000"/>
              </a:lnSpc>
              <a:buFont typeface="+mj-lt"/>
              <a:buAutoNum type="arabicPeriod"/>
            </a:pPr>
            <a:r>
              <a:rPr lang="en-GB" sz="2800" dirty="0"/>
              <a:t>Self-Reflection/Education</a:t>
            </a:r>
          </a:p>
          <a:p>
            <a:pPr marL="342900" indent="-342900">
              <a:lnSpc>
                <a:spcPct val="110000"/>
              </a:lnSpc>
              <a:buFont typeface="+mj-lt"/>
              <a:buAutoNum type="arabicPeriod"/>
            </a:pPr>
            <a:r>
              <a:rPr lang="en-GB" sz="2800" dirty="0"/>
              <a:t>Stop saying ‘I’m not racist’</a:t>
            </a:r>
          </a:p>
          <a:p>
            <a:pPr marL="342900" indent="-342900">
              <a:lnSpc>
                <a:spcPct val="110000"/>
              </a:lnSpc>
              <a:buFont typeface="+mj-lt"/>
              <a:buAutoNum type="arabicPeriod"/>
            </a:pPr>
            <a:r>
              <a:rPr lang="en-GB" sz="2800" dirty="0"/>
              <a:t>Confront racist ideas</a:t>
            </a:r>
          </a:p>
          <a:p>
            <a:pPr marL="342900" indent="-342900">
              <a:lnSpc>
                <a:spcPct val="110000"/>
              </a:lnSpc>
              <a:buFont typeface="+mj-lt"/>
              <a:buAutoNum type="arabicPeriod"/>
            </a:pPr>
            <a:r>
              <a:rPr lang="en-GB" sz="2800" b="1" dirty="0"/>
              <a:t>Understand intersectionality</a:t>
            </a:r>
          </a:p>
          <a:p>
            <a:pPr marL="342900" indent="-342900">
              <a:lnSpc>
                <a:spcPct val="110000"/>
              </a:lnSpc>
              <a:buFont typeface="+mj-lt"/>
              <a:buAutoNum type="arabicPeriod"/>
            </a:pPr>
            <a:r>
              <a:rPr lang="en-GB" sz="2800" dirty="0"/>
              <a:t>Champion anti-racist ideas and policies</a:t>
            </a:r>
          </a:p>
          <a:p>
            <a:pPr marL="342900" indent="-342900">
              <a:lnSpc>
                <a:spcPct val="110000"/>
              </a:lnSpc>
              <a:buFont typeface="+mj-lt"/>
              <a:buAutoNum type="arabicPeriod"/>
            </a:pPr>
            <a:r>
              <a:rPr lang="en-GB" sz="2800" dirty="0"/>
              <a:t>Identify Racial Inequalities and disparities</a:t>
            </a:r>
          </a:p>
          <a:p>
            <a:pPr marL="342900" indent="-342900">
              <a:lnSpc>
                <a:spcPct val="110000"/>
              </a:lnSpc>
              <a:buFont typeface="+mj-lt"/>
              <a:buAutoNum type="arabicPeriod"/>
            </a:pPr>
            <a:endParaRPr lang="en-GB" sz="18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1" name="Picture 10">
            <a:extLst>
              <a:ext uri="{FF2B5EF4-FFF2-40B4-BE49-F238E27FC236}">
                <a16:creationId xmlns:a16="http://schemas.microsoft.com/office/drawing/2014/main" id="{D5BBE851-1D17-4ADF-8EB6-9BEC1AB6C9DF}"/>
              </a:ext>
            </a:extLst>
          </p:cNvPr>
          <p:cNvPicPr>
            <a:picLocks noChangeAspect="1"/>
          </p:cNvPicPr>
          <p:nvPr/>
        </p:nvPicPr>
        <p:blipFill>
          <a:blip r:embed="rId3"/>
          <a:stretch>
            <a:fillRect/>
          </a:stretch>
        </p:blipFill>
        <p:spPr>
          <a:xfrm>
            <a:off x="1290923" y="3298054"/>
            <a:ext cx="2925970" cy="2951299"/>
          </a:xfrm>
          <a:prstGeom prst="rect">
            <a:avLst/>
          </a:prstGeom>
        </p:spPr>
      </p:pic>
      <p:pic>
        <p:nvPicPr>
          <p:cNvPr id="6" name="Picture 5">
            <a:extLst>
              <a:ext uri="{FF2B5EF4-FFF2-40B4-BE49-F238E27FC236}">
                <a16:creationId xmlns:a16="http://schemas.microsoft.com/office/drawing/2014/main" id="{4E1CFF37-8FF5-4EA9-A159-9AA51A0599F2}"/>
              </a:ext>
            </a:extLst>
          </p:cNvPr>
          <p:cNvPicPr>
            <a:picLocks noChangeAspect="1"/>
          </p:cNvPicPr>
          <p:nvPr/>
        </p:nvPicPr>
        <p:blipFill>
          <a:blip r:embed="rId4"/>
          <a:stretch>
            <a:fillRect/>
          </a:stretch>
        </p:blipFill>
        <p:spPr>
          <a:xfrm>
            <a:off x="8054205" y="4442411"/>
            <a:ext cx="3590476" cy="1942857"/>
          </a:xfrm>
          <a:prstGeom prst="rect">
            <a:avLst/>
          </a:prstGeom>
        </p:spPr>
      </p:pic>
    </p:spTree>
    <p:extLst>
      <p:ext uri="{BB962C8B-B14F-4D97-AF65-F5344CB8AC3E}">
        <p14:creationId xmlns:p14="http://schemas.microsoft.com/office/powerpoint/2010/main" val="30124118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84FC2C-E07E-4D6F-914E-B01500C0514F}"/>
              </a:ext>
            </a:extLst>
          </p:cNvPr>
          <p:cNvPicPr>
            <a:picLocks noChangeAspect="1"/>
          </p:cNvPicPr>
          <p:nvPr/>
        </p:nvPicPr>
        <p:blipFill rotWithShape="1">
          <a:blip r:embed="rId2">
            <a:alphaModFix amt="50000"/>
            <a:extLst/>
          </a:blip>
          <a:srcRect t="18394" r="-1" b="6353"/>
          <a:stretch/>
        </p:blipFill>
        <p:spPr>
          <a:xfrm>
            <a:off x="-35511" y="-40584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A4C2A4-7A0C-42BC-A1E3-E8509985F29C}"/>
              </a:ext>
            </a:extLst>
          </p:cNvPr>
          <p:cNvSpPr>
            <a:spLocks noGrp="1"/>
          </p:cNvSpPr>
          <p:nvPr>
            <p:ph type="title"/>
          </p:nvPr>
        </p:nvSpPr>
        <p:spPr>
          <a:xfrm>
            <a:off x="1130271" y="244137"/>
            <a:ext cx="3193050" cy="6072942"/>
          </a:xfrm>
        </p:spPr>
        <p:txBody>
          <a:bodyPr anchor="ctr">
            <a:normAutofit/>
          </a:bodyPr>
          <a:lstStyle/>
          <a:p>
            <a:pPr marL="342900" indent="-342900" algn="ctr">
              <a:buFont typeface="Arial" panose="020B0604020202020204" pitchFamily="34" charset="0"/>
              <a:buChar char="•"/>
            </a:pPr>
            <a:r>
              <a:rPr lang="en-GB" b="1" dirty="0"/>
              <a:t>Identity and </a:t>
            </a:r>
            <a:r>
              <a:rPr lang="en-GB" sz="1800" b="1" dirty="0">
                <a:solidFill>
                  <a:srgbClr val="C00000"/>
                </a:solidFill>
              </a:rPr>
              <a:t>intersectionality</a:t>
            </a:r>
            <a:br>
              <a:rPr lang="en-GB" dirty="0"/>
            </a:br>
            <a:br>
              <a:rPr lang="en-GB" sz="2800" dirty="0">
                <a:solidFill>
                  <a:schemeClr val="accent1"/>
                </a:solidFill>
              </a:rPr>
            </a:br>
            <a:br>
              <a:rPr lang="en-GB" dirty="0"/>
            </a:br>
            <a:br>
              <a:rPr lang="en-GB" dirty="0"/>
            </a:br>
            <a:br>
              <a:rPr lang="en-GB" dirty="0"/>
            </a:br>
            <a:br>
              <a:rPr lang="en-GB" dirty="0"/>
            </a:br>
            <a:br>
              <a:rPr lang="en-GB" dirty="0"/>
            </a:br>
            <a:endParaRPr lang="en-GB"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91F3DF-726C-498F-899C-1B6AD028CF27}"/>
              </a:ext>
            </a:extLst>
          </p:cNvPr>
          <p:cNvSpPr>
            <a:spLocks noGrp="1"/>
          </p:cNvSpPr>
          <p:nvPr>
            <p:ph idx="1"/>
          </p:nvPr>
        </p:nvSpPr>
        <p:spPr>
          <a:xfrm>
            <a:off x="4653991" y="301841"/>
            <a:ext cx="7068965" cy="5135732"/>
          </a:xfrm>
        </p:spPr>
        <p:txBody>
          <a:bodyPr anchor="ctr">
            <a:normAutofit/>
          </a:bodyPr>
          <a:lstStyle/>
          <a:p>
            <a:pPr>
              <a:lnSpc>
                <a:spcPct val="110000"/>
              </a:lnSpc>
            </a:pPr>
            <a:endParaRPr lang="en-GB" sz="1400" dirty="0"/>
          </a:p>
          <a:p>
            <a:r>
              <a:rPr lang="en-GB" sz="1800" dirty="0"/>
              <a:t> </a:t>
            </a:r>
            <a:r>
              <a:rPr lang="en-GB" sz="2400" dirty="0"/>
              <a:t>The concept of intersectionality (Crenshaw, 1989) extends our understanding of cultural competence to include an appreciation of how one aspect of identity, such as ‘race’, can interact with other aspects of identity such as gender, sexual orientation or class, e.g. as a woman from an African-Caribbean background, I face discrimination due to both my ethnicity and my gender. </a:t>
            </a:r>
          </a:p>
          <a:p>
            <a:pPr algn="r"/>
            <a:r>
              <a:rPr lang="en-GB" sz="2400" dirty="0">
                <a:solidFill>
                  <a:srgbClr val="C00000"/>
                </a:solidFill>
              </a:rPr>
              <a:t>(Fletcher </a:t>
            </a:r>
            <a:r>
              <a:rPr lang="en-GB" sz="2400" dirty="0"/>
              <a:t>and</a:t>
            </a:r>
            <a:r>
              <a:rPr lang="en-GB" sz="2400" dirty="0">
                <a:solidFill>
                  <a:srgbClr val="C00000"/>
                </a:solidFill>
              </a:rPr>
              <a:t> Crawford</a:t>
            </a:r>
            <a:r>
              <a:rPr lang="en-GB" sz="2400" dirty="0"/>
              <a:t>, 2019</a:t>
            </a:r>
            <a:r>
              <a:rPr lang="en-GB" sz="2400" dirty="0">
                <a:solidFill>
                  <a:srgbClr val="C00000"/>
                </a:solidFill>
              </a:rPr>
              <a:t>)</a:t>
            </a:r>
            <a:endParaRPr lang="en-GB" sz="2400" dirty="0"/>
          </a:p>
          <a:p>
            <a:pPr>
              <a:lnSpc>
                <a:spcPct val="110000"/>
              </a:lnSpc>
            </a:pPr>
            <a:endParaRPr lang="en-GB" sz="1400" dirty="0"/>
          </a:p>
          <a:p>
            <a:pPr>
              <a:lnSpc>
                <a:spcPct val="110000"/>
              </a:lnSpc>
            </a:pPr>
            <a:endParaRPr lang="en-GB" sz="1400" dirty="0"/>
          </a:p>
          <a:p>
            <a:pPr>
              <a:lnSpc>
                <a:spcPct val="110000"/>
              </a:lnSpc>
            </a:pPr>
            <a:endParaRPr lang="en-GB" sz="1400" dirty="0"/>
          </a:p>
          <a:p>
            <a:pPr>
              <a:lnSpc>
                <a:spcPct val="110000"/>
              </a:lnSpc>
            </a:pPr>
            <a:endParaRPr lang="en-GB" sz="1400"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1" name="Picture 10">
            <a:extLst>
              <a:ext uri="{FF2B5EF4-FFF2-40B4-BE49-F238E27FC236}">
                <a16:creationId xmlns:a16="http://schemas.microsoft.com/office/drawing/2014/main" id="{D5BBE851-1D17-4ADF-8EB6-9BEC1AB6C9DF}"/>
              </a:ext>
            </a:extLst>
          </p:cNvPr>
          <p:cNvPicPr>
            <a:picLocks noChangeAspect="1"/>
          </p:cNvPicPr>
          <p:nvPr/>
        </p:nvPicPr>
        <p:blipFill>
          <a:blip r:embed="rId3"/>
          <a:stretch>
            <a:fillRect/>
          </a:stretch>
        </p:blipFill>
        <p:spPr>
          <a:xfrm>
            <a:off x="1290923" y="3298054"/>
            <a:ext cx="2925970" cy="2951299"/>
          </a:xfrm>
          <a:prstGeom prst="rect">
            <a:avLst/>
          </a:prstGeom>
        </p:spPr>
      </p:pic>
      <p:pic>
        <p:nvPicPr>
          <p:cNvPr id="6" name="Picture 5">
            <a:extLst>
              <a:ext uri="{FF2B5EF4-FFF2-40B4-BE49-F238E27FC236}">
                <a16:creationId xmlns:a16="http://schemas.microsoft.com/office/drawing/2014/main" id="{4E1CFF37-8FF5-4EA9-A159-9AA51A0599F2}"/>
              </a:ext>
            </a:extLst>
          </p:cNvPr>
          <p:cNvPicPr>
            <a:picLocks noChangeAspect="1"/>
          </p:cNvPicPr>
          <p:nvPr/>
        </p:nvPicPr>
        <p:blipFill>
          <a:blip r:embed="rId4"/>
          <a:stretch>
            <a:fillRect/>
          </a:stretch>
        </p:blipFill>
        <p:spPr>
          <a:xfrm>
            <a:off x="8381986" y="4551158"/>
            <a:ext cx="3590476" cy="1942857"/>
          </a:xfrm>
          <a:prstGeom prst="rect">
            <a:avLst/>
          </a:prstGeom>
        </p:spPr>
      </p:pic>
    </p:spTree>
    <p:extLst>
      <p:ext uri="{BB962C8B-B14F-4D97-AF65-F5344CB8AC3E}">
        <p14:creationId xmlns:p14="http://schemas.microsoft.com/office/powerpoint/2010/main" val="3309060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2658C09E409B4A88D3857D9AE33E6D" ma:contentTypeVersion="12" ma:contentTypeDescription="Create a new document." ma:contentTypeScope="" ma:versionID="8f037377573b96cb5eeb1ac1d7f2d5a4">
  <xsd:schema xmlns:xsd="http://www.w3.org/2001/XMLSchema" xmlns:xs="http://www.w3.org/2001/XMLSchema" xmlns:p="http://schemas.microsoft.com/office/2006/metadata/properties" xmlns:ns3="e23cad41-b631-4c76-81ff-5c9767003a18" xmlns:ns4="da7a1796-449e-4369-b06e-51ec35933961" targetNamespace="http://schemas.microsoft.com/office/2006/metadata/properties" ma:root="true" ma:fieldsID="b00d90ca1a498b1b8db840965f689126" ns3:_="" ns4:_="">
    <xsd:import namespace="e23cad41-b631-4c76-81ff-5c9767003a18"/>
    <xsd:import namespace="da7a1796-449e-4369-b06e-51ec3593396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cad41-b631-4c76-81ff-5c9767003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7a1796-449e-4369-b06e-51ec3593396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B9D53-0D68-4733-BF65-B8863B739C36}">
  <ds:schemaRefs>
    <ds:schemaRef ds:uri="http://purl.org/dc/terms/"/>
    <ds:schemaRef ds:uri="http://schemas.openxmlformats.org/package/2006/metadata/core-properties"/>
    <ds:schemaRef ds:uri="e23cad41-b631-4c76-81ff-5c9767003a18"/>
    <ds:schemaRef ds:uri="http://schemas.microsoft.com/office/2006/documentManagement/types"/>
    <ds:schemaRef ds:uri="http://schemas.microsoft.com/office/infopath/2007/PartnerControls"/>
    <ds:schemaRef ds:uri="http://purl.org/dc/elements/1.1/"/>
    <ds:schemaRef ds:uri="http://schemas.microsoft.com/office/2006/metadata/properties"/>
    <ds:schemaRef ds:uri="da7a1796-449e-4369-b06e-51ec35933961"/>
    <ds:schemaRef ds:uri="http://www.w3.org/XML/1998/namespace"/>
    <ds:schemaRef ds:uri="http://purl.org/dc/dcmitype/"/>
  </ds:schemaRefs>
</ds:datastoreItem>
</file>

<file path=customXml/itemProps2.xml><?xml version="1.0" encoding="utf-8"?>
<ds:datastoreItem xmlns:ds="http://schemas.openxmlformats.org/officeDocument/2006/customXml" ds:itemID="{19951B57-8C60-42DF-9FB6-5DD799EAF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cad41-b631-4c76-81ff-5c9767003a18"/>
    <ds:schemaRef ds:uri="da7a1796-449e-4369-b06e-51ec35933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5B213-A655-4586-9BC9-203A883F0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16075</TotalTime>
  <Words>1272</Words>
  <Application>Microsoft Office PowerPoint</Application>
  <PresentationFormat>Widescreen</PresentationFormat>
  <Paragraphs>163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Verdana</vt:lpstr>
      <vt:lpstr>Wingdings</vt:lpstr>
      <vt:lpstr>Gallery</vt:lpstr>
      <vt:lpstr>anti-racism &amp; actionable Allyship:   You, Me &amp; Intersectionality </vt:lpstr>
      <vt:lpstr>                 28 May 2021 – Anti-Racism Podcast with Mit Joyner, President of NASW https://podcasts.apple.com/gb/podcast/anti-racism/id1511140451?i=1000523288660  https://open.spotify.com/episode/4p2ozyBNNF9QBQXyQ2Pg9n  21 May 2021 - A conversation with Shantel Thomas, BASW Anti-Racism Lead https://www.basw.co.uk/media/news/2021/may/conversation-shantel-thomas-basw-anti-racism-lead  06 May 2021 - BASW member blog: The ASYE's facing discrimination https://www.basw.co.uk/media/news/2021/may/basw-member-blog-asyes-facing-discrimination  21 Apr 2021 – BASW comments as jury finds Derek Chauvin guilty of the murder of George Floyd https://www.basw.co.uk/media/news/2021/apr/basw-comments-jury-finds-derek-chauvin-guilty-murder-george-floyd  09 Apr 2021 - BASW comments on the Commission for Race and Ethnic Disparities Report https://www.basw.co.uk/media/news/2021/apr/basw-comments-commission-race-and-ethnic-disparities-report-march-2021  01 Apr 2021 - New staff join BASW as organisation steps up commitment to anti-racism and wider equality, diversity and inclusion action https://www.basw.co.uk/media/news/2021/mar/new-staff-join-basw-organisation-steps-commitment-anti-racism-and-wider-equality           </vt:lpstr>
      <vt:lpstr>What is Racism?   </vt:lpstr>
      <vt:lpstr> </vt:lpstr>
      <vt:lpstr>What is anti-Racism?   </vt:lpstr>
      <vt:lpstr>  </vt:lpstr>
      <vt:lpstr>Why is anti-Racism important?     </vt:lpstr>
      <vt:lpstr>How to be an anti-Racist  Top tips      </vt:lpstr>
      <vt:lpstr>Identity and intersectionality       </vt:lpstr>
      <vt:lpstr>Social GGRRAAACCCEEESSS         </vt:lpstr>
      <vt:lpstr>Becoming anti-racist    </vt:lpstr>
      <vt:lpstr>  </vt:lpstr>
      <vt:lpstr>What is allyship?    </vt:lpstr>
      <vt:lpstr>    How to be an anti-racist ally!       </vt:lpstr>
      <vt:lpstr>PowerPoint Presentation</vt:lpstr>
      <vt:lpstr> </vt:lpstr>
      <vt:lpstr>A call for anti-racist allyship       </vt:lpstr>
      <vt:lpstr>Learning Activity (should take no more than 30 mins)  </vt:lpstr>
      <vt:lpstr>       </vt:lpstr>
      <vt:lpstr>References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anti-racist social work practice</dc:title>
  <dc:creator>Shantel Thomas</dc:creator>
  <cp:lastModifiedBy>Shantel Thomas</cp:lastModifiedBy>
  <cp:revision>30</cp:revision>
  <dcterms:created xsi:type="dcterms:W3CDTF">2021-02-04T17:42:35Z</dcterms:created>
  <dcterms:modified xsi:type="dcterms:W3CDTF">2021-07-02T13:30:14Z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0x010100782658C09E409B4A88D3857D9AE33E6D</vt:lpwstr>
  </property>
</Properties>
</file>