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1" r:id="rId3"/>
    <p:sldId id="257" r:id="rId4"/>
    <p:sldId id="260" r:id="rId5"/>
    <p:sldId id="262" r:id="rId6"/>
    <p:sldId id="270" r:id="rId7"/>
    <p:sldId id="267" r:id="rId8"/>
    <p:sldId id="268" r:id="rId9"/>
    <p:sldId id="263" r:id="rId10"/>
    <p:sldId id="266" r:id="rId11"/>
    <p:sldId id="258" r:id="rId12"/>
    <p:sldId id="261" r:id="rId13"/>
    <p:sldId id="265" r:id="rId14"/>
    <p:sldId id="264" r:id="rId15"/>
    <p:sldId id="269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5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7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24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1133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2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3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6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0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90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5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2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2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7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5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91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8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B76F-6D04-48A5-B5B8-0601095882C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68E2F-567E-4F7C-B941-AF8D44B02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713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694/mep.2020.000103.1" TargetMode="External"/><Relationship Id="rId2" Type="http://schemas.openxmlformats.org/officeDocument/2006/relationships/hyperlink" Target="https://www.researchgate.net/publication/262393281_How_video_production_affects_student_engagement_An_empirical_study_of_MOOC_video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9645-331E-4D4C-9576-1744EA09C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Delivering a </a:t>
            </a:r>
            <a:r>
              <a:rPr lang="de-DE" sz="4400" dirty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de-DE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ew Module in a Pandemic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AB0DF-D00D-4EFD-9D51-C93D90FF4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4471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Dr John Ramage</a:t>
            </a:r>
          </a:p>
          <a:p>
            <a:r>
              <a:rPr lang="en-GB" dirty="0"/>
              <a:t>ST5 Intensive Care Medicine</a:t>
            </a:r>
          </a:p>
          <a:p>
            <a:r>
              <a:rPr lang="en-GB" dirty="0"/>
              <a:t>Visiting lecturer University of Hertfordshire</a:t>
            </a:r>
          </a:p>
          <a:p>
            <a:endParaRPr lang="en-GB" dirty="0"/>
          </a:p>
          <a:p>
            <a:r>
              <a:rPr lang="en-GB" dirty="0"/>
              <a:t>j.ramage@herts.ac.uk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9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36FB-8419-473E-874E-119C8D17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the ugly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E227-7438-4D15-BF69-2893DDF6E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Shorter videos </a:t>
            </a:r>
          </a:p>
          <a:p>
            <a:endParaRPr lang="en-GB" dirty="0"/>
          </a:p>
          <a:p>
            <a:r>
              <a:rPr lang="en-GB" dirty="0"/>
              <a:t>Pre-recorded</a:t>
            </a:r>
          </a:p>
          <a:p>
            <a:endParaRPr lang="en-GB" dirty="0"/>
          </a:p>
          <a:p>
            <a:r>
              <a:rPr lang="en-GB" dirty="0"/>
              <a:t>Pre-drawn and narrated  </a:t>
            </a:r>
          </a:p>
          <a:p>
            <a:endParaRPr lang="en-GB" dirty="0"/>
          </a:p>
          <a:p>
            <a:r>
              <a:rPr lang="en-GB" dirty="0"/>
              <a:t>A face narrating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C7C29-1063-49E1-AFD9-1B350FAC8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1" t="23537" r="14362" b="31973"/>
          <a:stretch/>
        </p:blipFill>
        <p:spPr>
          <a:xfrm>
            <a:off x="4693298" y="2481943"/>
            <a:ext cx="7296539" cy="30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9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F95C-7008-46B3-A094-37924100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798D-5A3C-4E12-9C34-780EB78D9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Zoom as a platform</a:t>
            </a:r>
          </a:p>
          <a:p>
            <a:endParaRPr lang="en-GB" dirty="0"/>
          </a:p>
          <a:p>
            <a:r>
              <a:rPr lang="en-GB" dirty="0"/>
              <a:t>Teams</a:t>
            </a:r>
          </a:p>
          <a:p>
            <a:endParaRPr lang="en-GB" dirty="0"/>
          </a:p>
          <a:p>
            <a:r>
              <a:rPr lang="en-GB" dirty="0"/>
              <a:t>Adobe flash</a:t>
            </a:r>
          </a:p>
          <a:p>
            <a:endParaRPr lang="en-GB" dirty="0"/>
          </a:p>
          <a:p>
            <a:r>
              <a:rPr lang="en-GB" dirty="0"/>
              <a:t>A need to learn new techniques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90E34-FB0B-4663-BF05-0F2D1AEFD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95" y="2056343"/>
            <a:ext cx="3878249" cy="2181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DD16E-E579-4794-9690-3C8D3759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95" y="4460034"/>
            <a:ext cx="3878249" cy="21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9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D593-F47D-40F7-BE71-43E0B04A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44381-B1BB-4349-8358-32240F338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Post-</a:t>
            </a:r>
            <a:r>
              <a:rPr lang="en-GB" dirty="0" err="1"/>
              <a:t>poned</a:t>
            </a:r>
            <a:endParaRPr lang="en-GB" dirty="0"/>
          </a:p>
          <a:p>
            <a:endParaRPr lang="en-GB" dirty="0"/>
          </a:p>
          <a:p>
            <a:r>
              <a:rPr lang="en-GB" dirty="0"/>
              <a:t>COVID – less elective work, complex ventilation</a:t>
            </a:r>
          </a:p>
          <a:p>
            <a:endParaRPr lang="en-GB" dirty="0"/>
          </a:p>
          <a:p>
            <a:r>
              <a:rPr lang="en-GB" dirty="0"/>
              <a:t>Teaching and learning challenging</a:t>
            </a:r>
          </a:p>
          <a:p>
            <a:endParaRPr lang="en-GB" dirty="0"/>
          </a:p>
          <a:p>
            <a:r>
              <a:rPr lang="en-GB" dirty="0"/>
              <a:t>Alternative locations? </a:t>
            </a:r>
          </a:p>
          <a:p>
            <a:endParaRPr lang="en-GB" dirty="0"/>
          </a:p>
          <a:p>
            <a:r>
              <a:rPr lang="en-GB" dirty="0"/>
              <a:t>Placements need to continue </a:t>
            </a:r>
          </a:p>
        </p:txBody>
      </p:sp>
    </p:spTree>
    <p:extLst>
      <p:ext uri="{BB962C8B-B14F-4D97-AF65-F5344CB8AC3E}">
        <p14:creationId xmlns:p14="http://schemas.microsoft.com/office/powerpoint/2010/main" val="329165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4D7D-53DB-4548-AEFC-780AC1BB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E227E-32BD-4519-BBAD-ADF0025D5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2" t="20816" r="20409" b="43402"/>
          <a:stretch/>
        </p:blipFill>
        <p:spPr>
          <a:xfrm>
            <a:off x="792287" y="3353656"/>
            <a:ext cx="4851775" cy="167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388F7-EBFF-463B-A46A-8EB813AA9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9" t="29115" r="50867" b="17007"/>
          <a:stretch/>
        </p:blipFill>
        <p:spPr>
          <a:xfrm>
            <a:off x="6036761" y="2219272"/>
            <a:ext cx="4394719" cy="445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4E8E-8EDD-4E38-931B-D9FA69A3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14CA-A4E3-4C59-BD68-8F89B4166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Covid is still here + RSV/ Flu</a:t>
            </a:r>
          </a:p>
          <a:p>
            <a:endParaRPr lang="en-GB" dirty="0"/>
          </a:p>
          <a:p>
            <a:r>
              <a:rPr lang="en-GB" dirty="0"/>
              <a:t>An obligation to deliver education</a:t>
            </a:r>
          </a:p>
          <a:p>
            <a:endParaRPr lang="en-GB" dirty="0"/>
          </a:p>
          <a:p>
            <a:r>
              <a:rPr lang="en-GB" dirty="0"/>
              <a:t>Students keen to progress</a:t>
            </a:r>
          </a:p>
          <a:p>
            <a:endParaRPr lang="en-GB" dirty="0"/>
          </a:p>
          <a:p>
            <a:r>
              <a:rPr lang="en-GB" dirty="0"/>
              <a:t>Stretched workforce</a:t>
            </a:r>
          </a:p>
          <a:p>
            <a:endParaRPr lang="en-GB" dirty="0"/>
          </a:p>
          <a:p>
            <a:r>
              <a:rPr lang="en-GB" dirty="0"/>
              <a:t>Other healthcare groups behind</a:t>
            </a:r>
          </a:p>
        </p:txBody>
      </p:sp>
    </p:spTree>
    <p:extLst>
      <p:ext uri="{BB962C8B-B14F-4D97-AF65-F5344CB8AC3E}">
        <p14:creationId xmlns:p14="http://schemas.microsoft.com/office/powerpoint/2010/main" val="402460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14D5-4AA6-40E9-95F6-01640C0A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6052-E9EE-46AA-8143-58941447E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range of delivery options it can’t be the same lecture on-line</a:t>
            </a:r>
          </a:p>
          <a:p>
            <a:endParaRPr lang="en-GB" dirty="0"/>
          </a:p>
          <a:p>
            <a:r>
              <a:rPr lang="en-GB" dirty="0"/>
              <a:t>Placements will need to happen</a:t>
            </a:r>
          </a:p>
          <a:p>
            <a:endParaRPr lang="en-GB" dirty="0"/>
          </a:p>
          <a:p>
            <a:r>
              <a:rPr lang="en-GB" dirty="0"/>
              <a:t>We need data on satisfaction and outcomes</a:t>
            </a:r>
          </a:p>
          <a:p>
            <a:endParaRPr lang="en-GB" dirty="0"/>
          </a:p>
          <a:p>
            <a:r>
              <a:rPr lang="en-GB" dirty="0"/>
              <a:t>We need to develop expertise in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96269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C80578-639B-4163-809C-95857E02BEB3}"/>
              </a:ext>
            </a:extLst>
          </p:cNvPr>
          <p:cNvSpPr txBox="1"/>
          <p:nvPr/>
        </p:nvSpPr>
        <p:spPr>
          <a:xfrm>
            <a:off x="746449" y="1258718"/>
            <a:ext cx="10328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“Intelligence plus character – that is the goal of true education”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DA14E-1FD8-4A6D-BDE5-57E5674ED55C}"/>
              </a:ext>
            </a:extLst>
          </p:cNvPr>
          <p:cNvSpPr txBox="1"/>
          <p:nvPr/>
        </p:nvSpPr>
        <p:spPr>
          <a:xfrm>
            <a:off x="8809652" y="4742812"/>
            <a:ext cx="453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 Martin Luther King Jr.</a:t>
            </a:r>
          </a:p>
        </p:txBody>
      </p:sp>
    </p:spTree>
    <p:extLst>
      <p:ext uri="{BB962C8B-B14F-4D97-AF65-F5344CB8AC3E}">
        <p14:creationId xmlns:p14="http://schemas.microsoft.com/office/powerpoint/2010/main" val="66591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31FA-86A8-491B-ACFD-D42EEA86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445A2-D8E8-4B91-8428-B3DB8D54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Bradberry N (2016) Attention span during lectures: 8 seconds, 10 minutes, or more?, 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Advances in Physiological </a:t>
            </a:r>
            <a:r>
              <a:rPr lang="en-GB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ductation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40 (4) 509- 513</a:t>
            </a:r>
          </a:p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College of paramedics (2018) Post Registration career framework 4th Edition,  college of paramedics, available from javascript://[Uploaded files/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DevelopingtheProfession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/June_Final_Paramedic_Career_Framework_4th_edition_2018_-_for_website (1).pdf], accessed on 13/6/21.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Dost s, Hossain A, Shehab M,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Abdelwahed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 and Al-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Nusair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 (2020) Perceptions of medical students towards online teaching during the COVID-19 pandemic: a national cross-sectional survey of 2721 UK medical students,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BMJ Open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10, 1-10.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Guo P, Kim J, Rubin R ( 2014) How video production affects student engagement: An empirical study of MOOC videos, Proceedings of the first ACM conference on Learning @ scale conference, available from: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https://www.researchgate.net/publication/262393281_How_video_production_affects_student_engagement_An_empirical_study_of_MOOC_videos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accessed on 1/7/21.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Mclean S (2016) Case-Based Learning and its Application in Medical and Health-Care Fields: A Review of Worldwide Literature,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Medical Education and Curricular Development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3, 39-49.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Reyna J (2020) Twelve Tips for COVID-19 friendly learning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designin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medical education,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MedEdPublsih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https://doi.org/10.15694/mep.2020.000103.1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00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AAAC-F2E4-48DB-A218-259B8C1E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and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1BEA-0DEA-4E4C-B441-678B9D4DB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Strong team</a:t>
            </a:r>
          </a:p>
          <a:p>
            <a:endParaRPr lang="en-GB" dirty="0"/>
          </a:p>
          <a:p>
            <a:r>
              <a:rPr lang="en-GB" dirty="0"/>
              <a:t>-Will Broughton</a:t>
            </a:r>
          </a:p>
          <a:p>
            <a:endParaRPr lang="en-GB" dirty="0"/>
          </a:p>
          <a:p>
            <a:r>
              <a:rPr lang="en-GB" dirty="0"/>
              <a:t>-Alex Ulrich</a:t>
            </a:r>
          </a:p>
          <a:p>
            <a:endParaRPr lang="en-GB" dirty="0"/>
          </a:p>
          <a:p>
            <a:r>
              <a:rPr lang="en-GB" dirty="0"/>
              <a:t>The rest of the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D352E-E653-45B6-A403-D39588E65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32" y="2112048"/>
            <a:ext cx="3265550" cy="43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2E06-DFA3-47E6-B7A4-5E963A1E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and who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DA629-5B1D-4C61-BF75-75ECBD77D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76" t="24467" r="7160" b="17452"/>
          <a:stretch/>
        </p:blipFill>
        <p:spPr>
          <a:xfrm>
            <a:off x="2133600" y="2274928"/>
            <a:ext cx="4092205" cy="3983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B32FCF-DE9B-4D9B-B2D3-99C59845C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66" y="2274928"/>
            <a:ext cx="2781095" cy="39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4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5433-E66F-4E77-A280-3CEC123F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85685-888A-45FC-A72B-5D4C12513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3" t="21100" r="35776" b="18447"/>
          <a:stretch/>
        </p:blipFill>
        <p:spPr>
          <a:xfrm>
            <a:off x="2108719" y="2260237"/>
            <a:ext cx="7600000" cy="43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9B629-A329-469E-ACAE-A3067A9AC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2" t="21497" r="18417" b="10885"/>
          <a:stretch/>
        </p:blipFill>
        <p:spPr>
          <a:xfrm>
            <a:off x="429209" y="2764157"/>
            <a:ext cx="5327780" cy="30021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D047125-0915-4455-AE9B-CD4157B7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How-The Good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789BD-47E2-4FC3-8F80-6F077624C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8" t="21189" r="18518" b="12161"/>
          <a:stretch/>
        </p:blipFill>
        <p:spPr>
          <a:xfrm>
            <a:off x="6321354" y="2764157"/>
            <a:ext cx="5370254" cy="30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232E-9EEC-43B7-91DA-2E3B18A5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the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06AC-C42E-4980-BDB4-D085085B3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Case based learning a powerful way to keep students engaged</a:t>
            </a:r>
          </a:p>
          <a:p>
            <a:endParaRPr lang="en-GB" dirty="0"/>
          </a:p>
          <a:p>
            <a:r>
              <a:rPr lang="en-GB" dirty="0"/>
              <a:t>You can establish level of understanding as they go</a:t>
            </a:r>
          </a:p>
          <a:p>
            <a:endParaRPr lang="en-GB" dirty="0"/>
          </a:p>
          <a:p>
            <a:r>
              <a:rPr lang="en-GB" dirty="0"/>
              <a:t>They can relate it to existing experiences</a:t>
            </a:r>
          </a:p>
          <a:p>
            <a:endParaRPr lang="en-GB" dirty="0"/>
          </a:p>
          <a:p>
            <a:r>
              <a:rPr lang="en-GB" dirty="0"/>
              <a:t>Evidence base for improved engagement and improved critical thinking skills (McLean, 2016)</a:t>
            </a:r>
          </a:p>
        </p:txBody>
      </p:sp>
    </p:spTree>
    <p:extLst>
      <p:ext uri="{BB962C8B-B14F-4D97-AF65-F5344CB8AC3E}">
        <p14:creationId xmlns:p14="http://schemas.microsoft.com/office/powerpoint/2010/main" val="72809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9F4-E8BC-4352-9E69-5AD5F053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How- The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DB4C0-DF96-4CAF-9FC4-59345AF22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42118-99AA-43B8-BC12-F3CF1343D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13" r="17959" b="10983"/>
          <a:stretch/>
        </p:blipFill>
        <p:spPr>
          <a:xfrm>
            <a:off x="486043" y="2080726"/>
            <a:ext cx="10002416" cy="45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0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6757-5548-49C3-9264-DA7549E4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the Bad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DE24-D155-440B-BC4B-C11C75FC2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Recognise the difference</a:t>
            </a:r>
          </a:p>
          <a:p>
            <a:endParaRPr lang="en-GB" dirty="0"/>
          </a:p>
          <a:p>
            <a:r>
              <a:rPr lang="en-GB" dirty="0"/>
              <a:t>Shorter sections</a:t>
            </a:r>
          </a:p>
          <a:p>
            <a:endParaRPr lang="en-GB" dirty="0"/>
          </a:p>
          <a:p>
            <a:r>
              <a:rPr lang="en-GB" dirty="0"/>
              <a:t>Consider flipped classroom (Reyna,  2020)</a:t>
            </a:r>
          </a:p>
          <a:p>
            <a:endParaRPr lang="en-GB" dirty="0"/>
          </a:p>
          <a:p>
            <a:r>
              <a:rPr lang="en-GB" dirty="0"/>
              <a:t>More than one lecturer – modelling behaviour (Bradberry, 2016)</a:t>
            </a:r>
          </a:p>
        </p:txBody>
      </p:sp>
    </p:spTree>
    <p:extLst>
      <p:ext uri="{BB962C8B-B14F-4D97-AF65-F5344CB8AC3E}">
        <p14:creationId xmlns:p14="http://schemas.microsoft.com/office/powerpoint/2010/main" val="338275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568A-B7FE-4EC6-B5F2-0F59EEEE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How- The Ugly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5DF66-8701-4F78-8D72-D63206C7C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" t="20194" r="17354" b="7702"/>
          <a:stretch/>
        </p:blipFill>
        <p:spPr>
          <a:xfrm>
            <a:off x="477380" y="2108718"/>
            <a:ext cx="10275683" cy="45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544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905</TotalTime>
  <Words>527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Berlin</vt:lpstr>
      <vt:lpstr>Delivering a New Module in a Pandemic</vt:lpstr>
      <vt:lpstr>Why and Who</vt:lpstr>
      <vt:lpstr>Why and who</vt:lpstr>
      <vt:lpstr>What</vt:lpstr>
      <vt:lpstr>How-The Good</vt:lpstr>
      <vt:lpstr>Keeping the good</vt:lpstr>
      <vt:lpstr>How- The Bad</vt:lpstr>
      <vt:lpstr>Changing the Bad </vt:lpstr>
      <vt:lpstr>How- The Ugly</vt:lpstr>
      <vt:lpstr>Changing the ugly </vt:lpstr>
      <vt:lpstr>IT</vt:lpstr>
      <vt:lpstr>Clinical Placement</vt:lpstr>
      <vt:lpstr>Data</vt:lpstr>
      <vt:lpstr>This winter</vt:lpstr>
      <vt:lpstr>Conclusions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new module in a pandemic</dc:title>
  <dc:creator>Jos Ramage</dc:creator>
  <cp:lastModifiedBy>Jos Ramage</cp:lastModifiedBy>
  <cp:revision>37</cp:revision>
  <dcterms:created xsi:type="dcterms:W3CDTF">2021-06-17T17:14:58Z</dcterms:created>
  <dcterms:modified xsi:type="dcterms:W3CDTF">2021-07-08T09:26:58Z</dcterms:modified>
</cp:coreProperties>
</file>