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2" r:id="rId5"/>
  </p:sldIdLst>
  <p:sldSz cx="9144000" cy="5143500" type="screen16x9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1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79627" indent="1984" algn="l" rtl="0" eaLnBrk="0" fontAlgn="base" hangingPunct="0">
      <a:spcBef>
        <a:spcPct val="0"/>
      </a:spcBef>
      <a:spcAft>
        <a:spcPct val="0"/>
      </a:spcAft>
      <a:defRPr sz="41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159537" indent="3684" algn="l" rtl="0" eaLnBrk="0" fontAlgn="base" hangingPunct="0">
      <a:spcBef>
        <a:spcPct val="0"/>
      </a:spcBef>
      <a:spcAft>
        <a:spcPct val="0"/>
      </a:spcAft>
      <a:defRPr sz="41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239163" indent="5667" algn="l" rtl="0" eaLnBrk="0" fontAlgn="base" hangingPunct="0">
      <a:spcBef>
        <a:spcPct val="0"/>
      </a:spcBef>
      <a:spcAft>
        <a:spcPct val="0"/>
      </a:spcAft>
      <a:defRPr sz="41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319073" indent="7368" algn="l" rtl="0" eaLnBrk="0" fontAlgn="base" hangingPunct="0">
      <a:spcBef>
        <a:spcPct val="0"/>
      </a:spcBef>
      <a:spcAft>
        <a:spcPct val="0"/>
      </a:spcAft>
      <a:defRPr sz="41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408051" algn="l" defTabSz="163220" rtl="0" eaLnBrk="1" latinLnBrk="0" hangingPunct="1">
      <a:defRPr sz="41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489661" algn="l" defTabSz="163220" rtl="0" eaLnBrk="1" latinLnBrk="0" hangingPunct="1">
      <a:defRPr sz="41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571271" algn="l" defTabSz="163220" rtl="0" eaLnBrk="1" latinLnBrk="0" hangingPunct="1">
      <a:defRPr sz="41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652882" algn="l" defTabSz="163220" rtl="0" eaLnBrk="1" latinLnBrk="0" hangingPunct="1">
      <a:defRPr sz="41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orient="horz" pos="880" userDrawn="1">
          <p15:clr>
            <a:srgbClr val="A4A3A4"/>
          </p15:clr>
        </p15:guide>
        <p15:guide id="3" orient="horz" pos="552" userDrawn="1">
          <p15:clr>
            <a:srgbClr val="A4A3A4"/>
          </p15:clr>
        </p15:guide>
        <p15:guide id="4" orient="horz" pos="976" userDrawn="1">
          <p15:clr>
            <a:srgbClr val="A4A3A4"/>
          </p15:clr>
        </p15:guide>
        <p15:guide id="5" pos="150" userDrawn="1">
          <p15:clr>
            <a:srgbClr val="A4A3A4"/>
          </p15:clr>
        </p15:guide>
        <p15:guide id="6" pos="1440" userDrawn="1">
          <p15:clr>
            <a:srgbClr val="A4A3A4"/>
          </p15:clr>
        </p15:guide>
        <p15:guide id="7" pos="1540" userDrawn="1">
          <p15:clr>
            <a:srgbClr val="A4A3A4"/>
          </p15:clr>
        </p15:guide>
        <p15:guide id="8" pos="2830" userDrawn="1">
          <p15:clr>
            <a:srgbClr val="A4A3A4"/>
          </p15:clr>
        </p15:guide>
        <p15:guide id="9" pos="2930" userDrawn="1">
          <p15:clr>
            <a:srgbClr val="A4A3A4"/>
          </p15:clr>
        </p15:guide>
        <p15:guide id="10" pos="4220" userDrawn="1">
          <p15:clr>
            <a:srgbClr val="A4A3A4"/>
          </p15:clr>
        </p15:guide>
        <p15:guide id="11" pos="4320" userDrawn="1">
          <p15:clr>
            <a:srgbClr val="A4A3A4"/>
          </p15:clr>
        </p15:guide>
        <p15:guide id="12" pos="561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Moore" initials="R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57CD"/>
    <a:srgbClr val="911F73"/>
    <a:srgbClr val="DA52B6"/>
    <a:srgbClr val="004CFF"/>
    <a:srgbClr val="41B6E6"/>
    <a:srgbClr val="00E266"/>
    <a:srgbClr val="A0DBF3"/>
    <a:srgbClr val="D0EDF9"/>
    <a:srgbClr val="D2D755"/>
    <a:srgbClr val="93FF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61" autoAdjust="0"/>
    <p:restoredTop sz="88256" autoAdjust="0"/>
  </p:normalViewPr>
  <p:slideViewPr>
    <p:cSldViewPr>
      <p:cViewPr>
        <p:scale>
          <a:sx n="240" d="100"/>
          <a:sy n="240" d="100"/>
        </p:scale>
        <p:origin x="-966" y="-1482"/>
      </p:cViewPr>
      <p:guideLst>
        <p:guide orient="horz" pos="3120"/>
        <p:guide orient="horz" pos="880"/>
        <p:guide orient="horz" pos="552"/>
        <p:guide orient="horz" pos="976"/>
        <p:guide pos="150"/>
        <p:guide pos="1440"/>
        <p:guide pos="1540"/>
        <p:guide pos="2830"/>
        <p:guide pos="2930"/>
        <p:guide pos="4220"/>
        <p:guide pos="4320"/>
        <p:guide pos="56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09T15:33:23.916" idx="1">
    <p:pos x="23616" y="9751"/>
    <p:text>The best image files to insert are PNG or SVG, not JPEG or TIFF.  Text will be more legible in PNG or SVG files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t" anchorCtr="0" compatLnSpc="1">
            <a:prstTxWarp prst="textNoShape">
              <a:avLst/>
            </a:prstTxWarp>
          </a:bodyPr>
          <a:lstStyle>
            <a:lvl1pPr defTabSz="919451" eaLnBrk="0" hangingPunct="0">
              <a:defRPr sz="1200">
                <a:latin typeface="Times New Roman" pitchFamily="1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6213" y="0"/>
            <a:ext cx="3141662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t" anchorCtr="0" compatLnSpc="1">
            <a:prstTxWarp prst="textNoShape">
              <a:avLst/>
            </a:prstTxWarp>
          </a:bodyPr>
          <a:lstStyle>
            <a:lvl1pPr algn="r" defTabSz="919451" eaLnBrk="0" hangingPunct="0">
              <a:defRPr sz="1200">
                <a:latin typeface="Times New Roman" pitchFamily="1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65463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b" anchorCtr="0" compatLnSpc="1">
            <a:prstTxWarp prst="textNoShape">
              <a:avLst/>
            </a:prstTxWarp>
          </a:bodyPr>
          <a:lstStyle>
            <a:lvl1pPr defTabSz="919451" eaLnBrk="0" hangingPunct="0">
              <a:defRPr sz="1200">
                <a:latin typeface="Times New Roman" pitchFamily="1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6213" y="9723438"/>
            <a:ext cx="3141662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b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/>
            </a:lvl1pPr>
          </a:lstStyle>
          <a:p>
            <a:pPr>
              <a:defRPr/>
            </a:pPr>
            <a:fld id="{8853336B-5F46-4C3E-B601-E98328CE5464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t" anchorCtr="0" compatLnSpc="1">
            <a:prstTxWarp prst="textNoShape">
              <a:avLst/>
            </a:prstTxWarp>
          </a:bodyPr>
          <a:lstStyle>
            <a:lvl1pPr defTabSz="919451" eaLnBrk="0" hangingPunct="0">
              <a:defRPr sz="1200">
                <a:latin typeface="Times New Roman" pitchFamily="1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6213" y="0"/>
            <a:ext cx="3141662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t" anchorCtr="0" compatLnSpc="1">
            <a:prstTxWarp prst="textNoShape">
              <a:avLst/>
            </a:prstTxWarp>
          </a:bodyPr>
          <a:lstStyle>
            <a:lvl1pPr algn="r" defTabSz="919451" eaLnBrk="0" hangingPunct="0">
              <a:defRPr sz="1200">
                <a:latin typeface="Times New Roman" pitchFamily="1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3825" y="765175"/>
            <a:ext cx="6807200" cy="3829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900613"/>
            <a:ext cx="5211762" cy="459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65463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b" anchorCtr="0" compatLnSpc="1">
            <a:prstTxWarp prst="textNoShape">
              <a:avLst/>
            </a:prstTxWarp>
          </a:bodyPr>
          <a:lstStyle>
            <a:lvl1pPr defTabSz="919451" eaLnBrk="0" hangingPunct="0">
              <a:defRPr sz="1200">
                <a:latin typeface="Times New Roman" pitchFamily="1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6213" y="9723438"/>
            <a:ext cx="3141662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b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/>
            </a:lvl1pPr>
          </a:lstStyle>
          <a:p>
            <a:pPr>
              <a:defRPr/>
            </a:pPr>
            <a:fld id="{AD4AEB36-90A3-478C-8956-3E4EE8B8D72F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14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79627" algn="l" rtl="0" eaLnBrk="0" fontAlgn="base" hangingPunct="0">
      <a:spcBef>
        <a:spcPct val="30000"/>
      </a:spcBef>
      <a:spcAft>
        <a:spcPct val="0"/>
      </a:spcAft>
      <a:defRPr sz="214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159537" algn="l" rtl="0" eaLnBrk="0" fontAlgn="base" hangingPunct="0">
      <a:spcBef>
        <a:spcPct val="30000"/>
      </a:spcBef>
      <a:spcAft>
        <a:spcPct val="0"/>
      </a:spcAft>
      <a:defRPr sz="214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239163" algn="l" rtl="0" eaLnBrk="0" fontAlgn="base" hangingPunct="0">
      <a:spcBef>
        <a:spcPct val="30000"/>
      </a:spcBef>
      <a:spcAft>
        <a:spcPct val="0"/>
      </a:spcAft>
      <a:defRPr sz="214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319073" algn="l" rtl="0" eaLnBrk="0" fontAlgn="base" hangingPunct="0">
      <a:spcBef>
        <a:spcPct val="30000"/>
      </a:spcBef>
      <a:spcAft>
        <a:spcPct val="0"/>
      </a:spcAft>
      <a:defRPr sz="214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398951" algn="l" defTabSz="159581" rtl="0" eaLnBrk="1" latinLnBrk="0" hangingPunct="1">
      <a:defRPr sz="214" kern="1200">
        <a:solidFill>
          <a:schemeClr val="tx1"/>
        </a:solidFill>
        <a:latin typeface="+mn-lt"/>
        <a:ea typeface="+mn-ea"/>
        <a:cs typeface="+mn-cs"/>
      </a:defRPr>
    </a:lvl6pPr>
    <a:lvl7pPr marL="478742" algn="l" defTabSz="159581" rtl="0" eaLnBrk="1" latinLnBrk="0" hangingPunct="1">
      <a:defRPr sz="214" kern="1200">
        <a:solidFill>
          <a:schemeClr val="tx1"/>
        </a:solidFill>
        <a:latin typeface="+mn-lt"/>
        <a:ea typeface="+mn-ea"/>
        <a:cs typeface="+mn-cs"/>
      </a:defRPr>
    </a:lvl7pPr>
    <a:lvl8pPr marL="558532" algn="l" defTabSz="159581" rtl="0" eaLnBrk="1" latinLnBrk="0" hangingPunct="1">
      <a:defRPr sz="214" kern="1200">
        <a:solidFill>
          <a:schemeClr val="tx1"/>
        </a:solidFill>
        <a:latin typeface="+mn-lt"/>
        <a:ea typeface="+mn-ea"/>
        <a:cs typeface="+mn-cs"/>
      </a:defRPr>
    </a:lvl8pPr>
    <a:lvl9pPr marL="638322" algn="l" defTabSz="159581" rtl="0" eaLnBrk="1" latinLnBrk="0" hangingPunct="1">
      <a:defRPr sz="2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AEB36-90A3-478C-8956-3E4EE8B8D72F}" type="slidenum">
              <a:rPr lang="en-AU" altLang="en-US" smtClean="0"/>
              <a:pPr>
                <a:defRPr/>
              </a:pPr>
              <a:t>1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870322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32" y="1597819"/>
            <a:ext cx="7772136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34" y="2914650"/>
            <a:ext cx="6400932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75939" indent="0" algn="ctr">
              <a:buNone/>
              <a:defRPr/>
            </a:lvl2pPr>
            <a:lvl3pPr marL="151878" indent="0" algn="ctr">
              <a:buNone/>
              <a:defRPr/>
            </a:lvl3pPr>
            <a:lvl4pPr marL="227817" indent="0" algn="ctr">
              <a:buNone/>
              <a:defRPr/>
            </a:lvl4pPr>
            <a:lvl5pPr marL="303756" indent="0" algn="ctr">
              <a:buNone/>
              <a:defRPr/>
            </a:lvl5pPr>
            <a:lvl6pPr marL="379695" indent="0" algn="ctr">
              <a:buNone/>
              <a:defRPr/>
            </a:lvl6pPr>
            <a:lvl7pPr marL="455634" indent="0" algn="ctr">
              <a:buNone/>
              <a:defRPr/>
            </a:lvl7pPr>
            <a:lvl8pPr marL="531573" indent="0" algn="ctr">
              <a:buNone/>
              <a:defRPr/>
            </a:lvl8pPr>
            <a:lvl9pPr marL="60751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437DE-2B33-4A75-900D-0B341D0E99E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14973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F6961-E0F6-4673-8F24-97F70B11E4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248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034" y="457200"/>
            <a:ext cx="1943034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932" y="457200"/>
            <a:ext cx="5797352" cy="411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DD9EA-FAED-4591-98E5-9C14A1550F5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8586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F5D71-8172-4F64-89A4-D26CB06CCF4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044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66" cy="1021556"/>
          </a:xfrm>
        </p:spPr>
        <p:txBody>
          <a:bodyPr anchor="t"/>
          <a:lstStyle>
            <a:lvl1pPr algn="l">
              <a:defRPr sz="66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167"/>
            <a:ext cx="7772466" cy="1125008"/>
          </a:xfrm>
        </p:spPr>
        <p:txBody>
          <a:bodyPr anchor="b"/>
          <a:lstStyle>
            <a:lvl1pPr marL="0" indent="0">
              <a:buNone/>
              <a:defRPr sz="340"/>
            </a:lvl1pPr>
            <a:lvl2pPr marL="75939" indent="0">
              <a:buNone/>
              <a:defRPr sz="306"/>
            </a:lvl2pPr>
            <a:lvl3pPr marL="151878" indent="0">
              <a:buNone/>
              <a:defRPr sz="272"/>
            </a:lvl3pPr>
            <a:lvl4pPr marL="227817" indent="0">
              <a:buNone/>
              <a:defRPr sz="238"/>
            </a:lvl4pPr>
            <a:lvl5pPr marL="303756" indent="0">
              <a:buNone/>
              <a:defRPr sz="238"/>
            </a:lvl5pPr>
            <a:lvl6pPr marL="379695" indent="0">
              <a:buNone/>
              <a:defRPr sz="238"/>
            </a:lvl6pPr>
            <a:lvl7pPr marL="455634" indent="0">
              <a:buNone/>
              <a:defRPr sz="238"/>
            </a:lvl7pPr>
            <a:lvl8pPr marL="531573" indent="0">
              <a:buNone/>
              <a:defRPr sz="238"/>
            </a:lvl8pPr>
            <a:lvl9pPr marL="607512" indent="0">
              <a:buNone/>
              <a:defRPr sz="2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58128-95D7-42CC-B494-1607D1DF533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2050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932" y="1485900"/>
            <a:ext cx="3870193" cy="3086100"/>
          </a:xfrm>
        </p:spPr>
        <p:txBody>
          <a:bodyPr/>
          <a:lstStyle>
            <a:lvl1pPr>
              <a:defRPr sz="459"/>
            </a:lvl1pPr>
            <a:lvl2pPr>
              <a:defRPr sz="391"/>
            </a:lvl2pPr>
            <a:lvl3pPr>
              <a:defRPr sz="340"/>
            </a:lvl3pPr>
            <a:lvl4pPr>
              <a:defRPr sz="306"/>
            </a:lvl4pPr>
            <a:lvl5pPr>
              <a:defRPr sz="306"/>
            </a:lvl5pPr>
            <a:lvl6pPr>
              <a:defRPr sz="306"/>
            </a:lvl6pPr>
            <a:lvl7pPr>
              <a:defRPr sz="306"/>
            </a:lvl7pPr>
            <a:lvl8pPr>
              <a:defRPr sz="306"/>
            </a:lvl8pPr>
            <a:lvl9pPr>
              <a:defRPr sz="3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875" y="1485900"/>
            <a:ext cx="3870193" cy="3086100"/>
          </a:xfrm>
        </p:spPr>
        <p:txBody>
          <a:bodyPr/>
          <a:lstStyle>
            <a:lvl1pPr>
              <a:defRPr sz="459"/>
            </a:lvl1pPr>
            <a:lvl2pPr>
              <a:defRPr sz="391"/>
            </a:lvl2pPr>
            <a:lvl3pPr>
              <a:defRPr sz="340"/>
            </a:lvl3pPr>
            <a:lvl4pPr>
              <a:defRPr sz="306"/>
            </a:lvl4pPr>
            <a:lvl5pPr>
              <a:defRPr sz="306"/>
            </a:lvl5pPr>
            <a:lvl6pPr>
              <a:defRPr sz="306"/>
            </a:lvl6pPr>
            <a:lvl7pPr>
              <a:defRPr sz="306"/>
            </a:lvl7pPr>
            <a:lvl8pPr>
              <a:defRPr sz="306"/>
            </a:lvl8pPr>
            <a:lvl9pPr>
              <a:defRPr sz="3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498C7-916D-4414-9FCC-F05D340D8CF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868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68" y="206111"/>
            <a:ext cx="8229864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068" y="1151467"/>
            <a:ext cx="4040188" cy="479690"/>
          </a:xfrm>
        </p:spPr>
        <p:txBody>
          <a:bodyPr anchor="b"/>
          <a:lstStyle>
            <a:lvl1pPr marL="0" indent="0">
              <a:buNone/>
              <a:defRPr sz="391" b="1"/>
            </a:lvl1pPr>
            <a:lvl2pPr marL="75939" indent="0">
              <a:buNone/>
              <a:defRPr sz="340" b="1"/>
            </a:lvl2pPr>
            <a:lvl3pPr marL="151878" indent="0">
              <a:buNone/>
              <a:defRPr sz="306" b="1"/>
            </a:lvl3pPr>
            <a:lvl4pPr marL="227817" indent="0">
              <a:buNone/>
              <a:defRPr sz="272" b="1"/>
            </a:lvl4pPr>
            <a:lvl5pPr marL="303756" indent="0">
              <a:buNone/>
              <a:defRPr sz="272" b="1"/>
            </a:lvl5pPr>
            <a:lvl6pPr marL="379695" indent="0">
              <a:buNone/>
              <a:defRPr sz="272" b="1"/>
            </a:lvl6pPr>
            <a:lvl7pPr marL="455634" indent="0">
              <a:buNone/>
              <a:defRPr sz="272" b="1"/>
            </a:lvl7pPr>
            <a:lvl8pPr marL="531573" indent="0">
              <a:buNone/>
              <a:defRPr sz="272" b="1"/>
            </a:lvl8pPr>
            <a:lvl9pPr marL="607512" indent="0">
              <a:buNone/>
              <a:defRPr sz="2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68" y="1631156"/>
            <a:ext cx="4040188" cy="2963598"/>
          </a:xfrm>
        </p:spPr>
        <p:txBody>
          <a:bodyPr/>
          <a:lstStyle>
            <a:lvl1pPr>
              <a:defRPr sz="391"/>
            </a:lvl1pPr>
            <a:lvl2pPr>
              <a:defRPr sz="340"/>
            </a:lvl2pPr>
            <a:lvl3pPr>
              <a:defRPr sz="306"/>
            </a:lvl3pPr>
            <a:lvl4pPr>
              <a:defRPr sz="272"/>
            </a:lvl4pPr>
            <a:lvl5pPr>
              <a:defRPr sz="272"/>
            </a:lvl5pPr>
            <a:lvl6pPr>
              <a:defRPr sz="272"/>
            </a:lvl6pPr>
            <a:lvl7pPr>
              <a:defRPr sz="272"/>
            </a:lvl7pPr>
            <a:lvl8pPr>
              <a:defRPr sz="272"/>
            </a:lvl8pPr>
            <a:lvl9pPr>
              <a:defRPr sz="2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91" y="1151467"/>
            <a:ext cx="4041841" cy="479690"/>
          </a:xfrm>
        </p:spPr>
        <p:txBody>
          <a:bodyPr anchor="b"/>
          <a:lstStyle>
            <a:lvl1pPr marL="0" indent="0">
              <a:buNone/>
              <a:defRPr sz="391" b="1"/>
            </a:lvl1pPr>
            <a:lvl2pPr marL="75939" indent="0">
              <a:buNone/>
              <a:defRPr sz="340" b="1"/>
            </a:lvl2pPr>
            <a:lvl3pPr marL="151878" indent="0">
              <a:buNone/>
              <a:defRPr sz="306" b="1"/>
            </a:lvl3pPr>
            <a:lvl4pPr marL="227817" indent="0">
              <a:buNone/>
              <a:defRPr sz="272" b="1"/>
            </a:lvl4pPr>
            <a:lvl5pPr marL="303756" indent="0">
              <a:buNone/>
              <a:defRPr sz="272" b="1"/>
            </a:lvl5pPr>
            <a:lvl6pPr marL="379695" indent="0">
              <a:buNone/>
              <a:defRPr sz="272" b="1"/>
            </a:lvl6pPr>
            <a:lvl7pPr marL="455634" indent="0">
              <a:buNone/>
              <a:defRPr sz="272" b="1"/>
            </a:lvl7pPr>
            <a:lvl8pPr marL="531573" indent="0">
              <a:buNone/>
              <a:defRPr sz="272" b="1"/>
            </a:lvl8pPr>
            <a:lvl9pPr marL="607512" indent="0">
              <a:buNone/>
              <a:defRPr sz="2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91" y="1631156"/>
            <a:ext cx="4041841" cy="2963598"/>
          </a:xfrm>
        </p:spPr>
        <p:txBody>
          <a:bodyPr/>
          <a:lstStyle>
            <a:lvl1pPr>
              <a:defRPr sz="391"/>
            </a:lvl1pPr>
            <a:lvl2pPr>
              <a:defRPr sz="340"/>
            </a:lvl2pPr>
            <a:lvl3pPr>
              <a:defRPr sz="306"/>
            </a:lvl3pPr>
            <a:lvl4pPr>
              <a:defRPr sz="272"/>
            </a:lvl4pPr>
            <a:lvl5pPr>
              <a:defRPr sz="272"/>
            </a:lvl5pPr>
            <a:lvl6pPr>
              <a:defRPr sz="272"/>
            </a:lvl6pPr>
            <a:lvl7pPr>
              <a:defRPr sz="272"/>
            </a:lvl7pPr>
            <a:lvl8pPr>
              <a:defRPr sz="272"/>
            </a:lvl8pPr>
            <a:lvl9pPr>
              <a:defRPr sz="2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8E306-F51B-4E61-8EFA-9734D43FEE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7321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D6E8C-9618-428E-8E67-89BD15964B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956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B10ED-770E-4064-994E-41291C759F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158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68" y="204787"/>
            <a:ext cx="3008312" cy="871538"/>
          </a:xfrm>
        </p:spPr>
        <p:txBody>
          <a:bodyPr anchor="b"/>
          <a:lstStyle>
            <a:lvl1pPr algn="l">
              <a:defRPr sz="34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82" y="204787"/>
            <a:ext cx="5111750" cy="4389967"/>
          </a:xfrm>
        </p:spPr>
        <p:txBody>
          <a:bodyPr/>
          <a:lstStyle>
            <a:lvl1pPr>
              <a:defRPr sz="527"/>
            </a:lvl1pPr>
            <a:lvl2pPr>
              <a:defRPr sz="459"/>
            </a:lvl2pPr>
            <a:lvl3pPr>
              <a:defRPr sz="391"/>
            </a:lvl3pPr>
            <a:lvl4pPr>
              <a:defRPr sz="340"/>
            </a:lvl4pPr>
            <a:lvl5pPr>
              <a:defRPr sz="340"/>
            </a:lvl5pPr>
            <a:lvl6pPr>
              <a:defRPr sz="340"/>
            </a:lvl6pPr>
            <a:lvl7pPr>
              <a:defRPr sz="340"/>
            </a:lvl7pPr>
            <a:lvl8pPr>
              <a:defRPr sz="340"/>
            </a:lvl8pPr>
            <a:lvl9pPr>
              <a:defRPr sz="3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068" y="1076325"/>
            <a:ext cx="3008312" cy="3518429"/>
          </a:xfrm>
        </p:spPr>
        <p:txBody>
          <a:bodyPr/>
          <a:lstStyle>
            <a:lvl1pPr marL="0" indent="0">
              <a:buNone/>
              <a:defRPr sz="238"/>
            </a:lvl1pPr>
            <a:lvl2pPr marL="75939" indent="0">
              <a:buNone/>
              <a:defRPr sz="204"/>
            </a:lvl2pPr>
            <a:lvl3pPr marL="151878" indent="0">
              <a:buNone/>
              <a:defRPr sz="170"/>
            </a:lvl3pPr>
            <a:lvl4pPr marL="227817" indent="0">
              <a:buNone/>
              <a:defRPr sz="153"/>
            </a:lvl4pPr>
            <a:lvl5pPr marL="303756" indent="0">
              <a:buNone/>
              <a:defRPr sz="153"/>
            </a:lvl5pPr>
            <a:lvl6pPr marL="379695" indent="0">
              <a:buNone/>
              <a:defRPr sz="153"/>
            </a:lvl6pPr>
            <a:lvl7pPr marL="455634" indent="0">
              <a:buNone/>
              <a:defRPr sz="153"/>
            </a:lvl7pPr>
            <a:lvl8pPr marL="531573" indent="0">
              <a:buNone/>
              <a:defRPr sz="153"/>
            </a:lvl8pPr>
            <a:lvl9pPr marL="607512" indent="0">
              <a:buNone/>
              <a:defRPr sz="1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502E0-F85A-4F4D-9B38-4A5F78B63C1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064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22" y="3600450"/>
            <a:ext cx="5486466" cy="425186"/>
          </a:xfrm>
        </p:spPr>
        <p:txBody>
          <a:bodyPr anchor="b"/>
          <a:lstStyle>
            <a:lvl1pPr algn="l">
              <a:defRPr sz="34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22" y="459581"/>
            <a:ext cx="5486466" cy="3086100"/>
          </a:xfrm>
        </p:spPr>
        <p:txBody>
          <a:bodyPr/>
          <a:lstStyle>
            <a:lvl1pPr marL="0" indent="0">
              <a:buNone/>
              <a:defRPr sz="527"/>
            </a:lvl1pPr>
            <a:lvl2pPr marL="75939" indent="0">
              <a:buNone/>
              <a:defRPr sz="459"/>
            </a:lvl2pPr>
            <a:lvl3pPr marL="151878" indent="0">
              <a:buNone/>
              <a:defRPr sz="391"/>
            </a:lvl3pPr>
            <a:lvl4pPr marL="227817" indent="0">
              <a:buNone/>
              <a:defRPr sz="340"/>
            </a:lvl4pPr>
            <a:lvl5pPr marL="303756" indent="0">
              <a:buNone/>
              <a:defRPr sz="340"/>
            </a:lvl5pPr>
            <a:lvl6pPr marL="379695" indent="0">
              <a:buNone/>
              <a:defRPr sz="340"/>
            </a:lvl6pPr>
            <a:lvl7pPr marL="455634" indent="0">
              <a:buNone/>
              <a:defRPr sz="340"/>
            </a:lvl7pPr>
            <a:lvl8pPr marL="531573" indent="0">
              <a:buNone/>
              <a:defRPr sz="340"/>
            </a:lvl8pPr>
            <a:lvl9pPr marL="607512" indent="0">
              <a:buNone/>
              <a:defRPr sz="34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2" y="4025636"/>
            <a:ext cx="5486466" cy="603514"/>
          </a:xfrm>
        </p:spPr>
        <p:txBody>
          <a:bodyPr/>
          <a:lstStyle>
            <a:lvl1pPr marL="0" indent="0">
              <a:buNone/>
              <a:defRPr sz="238"/>
            </a:lvl1pPr>
            <a:lvl2pPr marL="75939" indent="0">
              <a:buNone/>
              <a:defRPr sz="204"/>
            </a:lvl2pPr>
            <a:lvl3pPr marL="151878" indent="0">
              <a:buNone/>
              <a:defRPr sz="170"/>
            </a:lvl3pPr>
            <a:lvl4pPr marL="227817" indent="0">
              <a:buNone/>
              <a:defRPr sz="153"/>
            </a:lvl4pPr>
            <a:lvl5pPr marL="303756" indent="0">
              <a:buNone/>
              <a:defRPr sz="153"/>
            </a:lvl5pPr>
            <a:lvl6pPr marL="379695" indent="0">
              <a:buNone/>
              <a:defRPr sz="153"/>
            </a:lvl6pPr>
            <a:lvl7pPr marL="455634" indent="0">
              <a:buNone/>
              <a:defRPr sz="153"/>
            </a:lvl7pPr>
            <a:lvl8pPr marL="531573" indent="0">
              <a:buNone/>
              <a:defRPr sz="153"/>
            </a:lvl8pPr>
            <a:lvl9pPr marL="607512" indent="0">
              <a:buNone/>
              <a:defRPr sz="1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9EC25-4C81-4AF8-BFB0-16837887A7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307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6027" y="456973"/>
            <a:ext cx="7771946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198" tIns="208599" rIns="417198" bIns="2085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027" y="1485730"/>
            <a:ext cx="7771946" cy="3086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198" tIns="208599" rIns="417198" bIns="2085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6027" y="4686527"/>
            <a:ext cx="1905000" cy="34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198" tIns="208599" rIns="417198" bIns="20859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87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973" y="4686527"/>
            <a:ext cx="2896054" cy="34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198" tIns="208599" rIns="417198" bIns="20859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87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973" y="4686527"/>
            <a:ext cx="1905000" cy="34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198" tIns="208599" rIns="417198" bIns="20859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87"/>
            </a:lvl1pPr>
          </a:lstStyle>
          <a:p>
            <a:pPr>
              <a:defRPr/>
            </a:pPr>
            <a:fld id="{1C3FE7BB-7F2C-45DF-B373-ABE5582C2A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5186" tIns="7593" rIns="15186" bIns="7593" anchor="ctr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endParaRPr lang="en-GB" altLang="en-US" sz="39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08535" rtl="0" eaLnBrk="0" fontAlgn="base" hangingPunct="0">
        <a:spcBef>
          <a:spcPct val="0"/>
        </a:spcBef>
        <a:spcAft>
          <a:spcPct val="0"/>
        </a:spcAft>
        <a:defRPr sz="3393">
          <a:solidFill>
            <a:schemeClr val="tx2"/>
          </a:solidFill>
          <a:latin typeface="+mj-lt"/>
          <a:ea typeface="+mj-ea"/>
          <a:cs typeface="+mj-cs"/>
        </a:defRPr>
      </a:lvl1pPr>
      <a:lvl2pPr algn="ctr" defTabSz="708535" rtl="0" eaLnBrk="0" fontAlgn="base" hangingPunct="0">
        <a:spcBef>
          <a:spcPct val="0"/>
        </a:spcBef>
        <a:spcAft>
          <a:spcPct val="0"/>
        </a:spcAft>
        <a:defRPr sz="3393">
          <a:solidFill>
            <a:schemeClr val="tx2"/>
          </a:solidFill>
          <a:latin typeface="Times New Roman" pitchFamily="1" charset="0"/>
        </a:defRPr>
      </a:lvl2pPr>
      <a:lvl3pPr algn="ctr" defTabSz="708535" rtl="0" eaLnBrk="0" fontAlgn="base" hangingPunct="0">
        <a:spcBef>
          <a:spcPct val="0"/>
        </a:spcBef>
        <a:spcAft>
          <a:spcPct val="0"/>
        </a:spcAft>
        <a:defRPr sz="3393">
          <a:solidFill>
            <a:schemeClr val="tx2"/>
          </a:solidFill>
          <a:latin typeface="Times New Roman" pitchFamily="1" charset="0"/>
        </a:defRPr>
      </a:lvl3pPr>
      <a:lvl4pPr algn="ctr" defTabSz="708535" rtl="0" eaLnBrk="0" fontAlgn="base" hangingPunct="0">
        <a:spcBef>
          <a:spcPct val="0"/>
        </a:spcBef>
        <a:spcAft>
          <a:spcPct val="0"/>
        </a:spcAft>
        <a:defRPr sz="3393">
          <a:solidFill>
            <a:schemeClr val="tx2"/>
          </a:solidFill>
          <a:latin typeface="Times New Roman" pitchFamily="1" charset="0"/>
        </a:defRPr>
      </a:lvl4pPr>
      <a:lvl5pPr algn="ctr" defTabSz="708535" rtl="0" eaLnBrk="0" fontAlgn="base" hangingPunct="0">
        <a:spcBef>
          <a:spcPct val="0"/>
        </a:spcBef>
        <a:spcAft>
          <a:spcPct val="0"/>
        </a:spcAft>
        <a:defRPr sz="3393">
          <a:solidFill>
            <a:schemeClr val="tx2"/>
          </a:solidFill>
          <a:latin typeface="Times New Roman" pitchFamily="1" charset="0"/>
        </a:defRPr>
      </a:lvl5pPr>
      <a:lvl6pPr marL="75939" algn="ctr" defTabSz="708764" rtl="0" eaLnBrk="0" fontAlgn="base" hangingPunct="0">
        <a:spcBef>
          <a:spcPct val="0"/>
        </a:spcBef>
        <a:spcAft>
          <a:spcPct val="0"/>
        </a:spcAft>
        <a:defRPr sz="3398">
          <a:solidFill>
            <a:schemeClr val="tx2"/>
          </a:solidFill>
          <a:latin typeface="Times New Roman" pitchFamily="1" charset="0"/>
        </a:defRPr>
      </a:lvl6pPr>
      <a:lvl7pPr marL="151878" algn="ctr" defTabSz="708764" rtl="0" eaLnBrk="0" fontAlgn="base" hangingPunct="0">
        <a:spcBef>
          <a:spcPct val="0"/>
        </a:spcBef>
        <a:spcAft>
          <a:spcPct val="0"/>
        </a:spcAft>
        <a:defRPr sz="3398">
          <a:solidFill>
            <a:schemeClr val="tx2"/>
          </a:solidFill>
          <a:latin typeface="Times New Roman" pitchFamily="1" charset="0"/>
        </a:defRPr>
      </a:lvl7pPr>
      <a:lvl8pPr marL="227817" algn="ctr" defTabSz="708764" rtl="0" eaLnBrk="0" fontAlgn="base" hangingPunct="0">
        <a:spcBef>
          <a:spcPct val="0"/>
        </a:spcBef>
        <a:spcAft>
          <a:spcPct val="0"/>
        </a:spcAft>
        <a:defRPr sz="3398">
          <a:solidFill>
            <a:schemeClr val="tx2"/>
          </a:solidFill>
          <a:latin typeface="Times New Roman" pitchFamily="1" charset="0"/>
        </a:defRPr>
      </a:lvl8pPr>
      <a:lvl9pPr marL="303756" algn="ctr" defTabSz="708764" rtl="0" eaLnBrk="0" fontAlgn="base" hangingPunct="0">
        <a:spcBef>
          <a:spcPct val="0"/>
        </a:spcBef>
        <a:spcAft>
          <a:spcPct val="0"/>
        </a:spcAft>
        <a:defRPr sz="3398">
          <a:solidFill>
            <a:schemeClr val="tx2"/>
          </a:solidFill>
          <a:latin typeface="Times New Roman" pitchFamily="1" charset="0"/>
        </a:defRPr>
      </a:lvl9pPr>
    </p:titleStyle>
    <p:bodyStyle>
      <a:lvl1pPr marL="265382" indent="-265382" algn="l" defTabSz="708535" rtl="0" eaLnBrk="0" fontAlgn="base" hangingPunct="0">
        <a:spcBef>
          <a:spcPct val="20000"/>
        </a:spcBef>
        <a:spcAft>
          <a:spcPct val="0"/>
        </a:spcAft>
        <a:buChar char="•"/>
        <a:defRPr sz="2465">
          <a:solidFill>
            <a:schemeClr val="tx1"/>
          </a:solidFill>
          <a:latin typeface="+mn-lt"/>
          <a:ea typeface="+mn-ea"/>
          <a:cs typeface="+mn-cs"/>
        </a:defRPr>
      </a:lvl1pPr>
      <a:lvl2pPr marL="575561" indent="-221151" algn="l" defTabSz="708535" rtl="0" eaLnBrk="0" fontAlgn="base" hangingPunct="0">
        <a:spcBef>
          <a:spcPct val="20000"/>
        </a:spcBef>
        <a:spcAft>
          <a:spcPct val="0"/>
        </a:spcAft>
        <a:buChar char="–"/>
        <a:defRPr sz="2161">
          <a:solidFill>
            <a:schemeClr val="tx1"/>
          </a:solidFill>
          <a:latin typeface="+mn-lt"/>
        </a:defRPr>
      </a:lvl2pPr>
      <a:lvl3pPr marL="885740" indent="-176921" algn="l" defTabSz="708535" rtl="0" eaLnBrk="0" fontAlgn="base" hangingPunct="0">
        <a:spcBef>
          <a:spcPct val="20000"/>
        </a:spcBef>
        <a:spcAft>
          <a:spcPct val="0"/>
        </a:spcAft>
        <a:buChar char="•"/>
        <a:defRPr sz="1857">
          <a:solidFill>
            <a:schemeClr val="tx1"/>
          </a:solidFill>
          <a:latin typeface="+mn-lt"/>
        </a:defRPr>
      </a:lvl3pPr>
      <a:lvl4pPr marL="1240149" indent="-176921" algn="l" defTabSz="708535" rtl="0" eaLnBrk="0" fontAlgn="base" hangingPunct="0">
        <a:spcBef>
          <a:spcPct val="20000"/>
        </a:spcBef>
        <a:spcAft>
          <a:spcPct val="0"/>
        </a:spcAft>
        <a:buChar char="–"/>
        <a:defRPr sz="1536">
          <a:solidFill>
            <a:schemeClr val="tx1"/>
          </a:solidFill>
          <a:latin typeface="+mn-lt"/>
        </a:defRPr>
      </a:lvl4pPr>
      <a:lvl5pPr marL="1594559" indent="-176921" algn="l" defTabSz="708535" rtl="0" eaLnBrk="0" fontAlgn="base" hangingPunct="0">
        <a:spcBef>
          <a:spcPct val="20000"/>
        </a:spcBef>
        <a:spcAft>
          <a:spcPct val="0"/>
        </a:spcAft>
        <a:buChar char="»"/>
        <a:defRPr sz="1536">
          <a:solidFill>
            <a:schemeClr val="tx1"/>
          </a:solidFill>
          <a:latin typeface="+mn-lt"/>
        </a:defRPr>
      </a:lvl5pPr>
      <a:lvl6pPr marL="1670659" indent="-177191" algn="l" defTabSz="708764" rtl="0" eaLnBrk="0" fontAlgn="base" hangingPunct="0">
        <a:spcBef>
          <a:spcPct val="20000"/>
        </a:spcBef>
        <a:spcAft>
          <a:spcPct val="0"/>
        </a:spcAft>
        <a:buChar char="»"/>
        <a:defRPr sz="1546">
          <a:solidFill>
            <a:schemeClr val="tx1"/>
          </a:solidFill>
          <a:latin typeface="+mn-lt"/>
        </a:defRPr>
      </a:lvl6pPr>
      <a:lvl7pPr marL="1746598" indent="-177191" algn="l" defTabSz="708764" rtl="0" eaLnBrk="0" fontAlgn="base" hangingPunct="0">
        <a:spcBef>
          <a:spcPct val="20000"/>
        </a:spcBef>
        <a:spcAft>
          <a:spcPct val="0"/>
        </a:spcAft>
        <a:buChar char="»"/>
        <a:defRPr sz="1546">
          <a:solidFill>
            <a:schemeClr val="tx1"/>
          </a:solidFill>
          <a:latin typeface="+mn-lt"/>
        </a:defRPr>
      </a:lvl7pPr>
      <a:lvl8pPr marL="1822537" indent="-177191" algn="l" defTabSz="708764" rtl="0" eaLnBrk="0" fontAlgn="base" hangingPunct="0">
        <a:spcBef>
          <a:spcPct val="20000"/>
        </a:spcBef>
        <a:spcAft>
          <a:spcPct val="0"/>
        </a:spcAft>
        <a:buChar char="»"/>
        <a:defRPr sz="1546">
          <a:solidFill>
            <a:schemeClr val="tx1"/>
          </a:solidFill>
          <a:latin typeface="+mn-lt"/>
        </a:defRPr>
      </a:lvl8pPr>
      <a:lvl9pPr marL="1898476" indent="-177191" algn="l" defTabSz="708764" rtl="0" eaLnBrk="0" fontAlgn="base" hangingPunct="0">
        <a:spcBef>
          <a:spcPct val="20000"/>
        </a:spcBef>
        <a:spcAft>
          <a:spcPct val="0"/>
        </a:spcAft>
        <a:buChar char="»"/>
        <a:defRPr sz="154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51878" rtl="0" eaLnBrk="1" latinLnBrk="0" hangingPunct="1">
        <a:defRPr sz="306" kern="1200">
          <a:solidFill>
            <a:schemeClr val="tx1"/>
          </a:solidFill>
          <a:latin typeface="+mn-lt"/>
          <a:ea typeface="+mn-ea"/>
          <a:cs typeface="+mn-cs"/>
        </a:defRPr>
      </a:lvl1pPr>
      <a:lvl2pPr marL="75939" algn="l" defTabSz="151878" rtl="0" eaLnBrk="1" latinLnBrk="0" hangingPunct="1">
        <a:defRPr sz="306" kern="1200">
          <a:solidFill>
            <a:schemeClr val="tx1"/>
          </a:solidFill>
          <a:latin typeface="+mn-lt"/>
          <a:ea typeface="+mn-ea"/>
          <a:cs typeface="+mn-cs"/>
        </a:defRPr>
      </a:lvl2pPr>
      <a:lvl3pPr marL="151878" algn="l" defTabSz="151878" rtl="0" eaLnBrk="1" latinLnBrk="0" hangingPunct="1">
        <a:defRPr sz="306" kern="1200">
          <a:solidFill>
            <a:schemeClr val="tx1"/>
          </a:solidFill>
          <a:latin typeface="+mn-lt"/>
          <a:ea typeface="+mn-ea"/>
          <a:cs typeface="+mn-cs"/>
        </a:defRPr>
      </a:lvl3pPr>
      <a:lvl4pPr marL="227817" algn="l" defTabSz="151878" rtl="0" eaLnBrk="1" latinLnBrk="0" hangingPunct="1">
        <a:defRPr sz="306" kern="1200">
          <a:solidFill>
            <a:schemeClr val="tx1"/>
          </a:solidFill>
          <a:latin typeface="+mn-lt"/>
          <a:ea typeface="+mn-ea"/>
          <a:cs typeface="+mn-cs"/>
        </a:defRPr>
      </a:lvl4pPr>
      <a:lvl5pPr marL="303756" algn="l" defTabSz="151878" rtl="0" eaLnBrk="1" latinLnBrk="0" hangingPunct="1">
        <a:defRPr sz="306" kern="1200">
          <a:solidFill>
            <a:schemeClr val="tx1"/>
          </a:solidFill>
          <a:latin typeface="+mn-lt"/>
          <a:ea typeface="+mn-ea"/>
          <a:cs typeface="+mn-cs"/>
        </a:defRPr>
      </a:lvl5pPr>
      <a:lvl6pPr marL="379695" algn="l" defTabSz="151878" rtl="0" eaLnBrk="1" latinLnBrk="0" hangingPunct="1">
        <a:defRPr sz="306" kern="1200">
          <a:solidFill>
            <a:schemeClr val="tx1"/>
          </a:solidFill>
          <a:latin typeface="+mn-lt"/>
          <a:ea typeface="+mn-ea"/>
          <a:cs typeface="+mn-cs"/>
        </a:defRPr>
      </a:lvl6pPr>
      <a:lvl7pPr marL="455634" algn="l" defTabSz="151878" rtl="0" eaLnBrk="1" latinLnBrk="0" hangingPunct="1">
        <a:defRPr sz="306" kern="1200">
          <a:solidFill>
            <a:schemeClr val="tx1"/>
          </a:solidFill>
          <a:latin typeface="+mn-lt"/>
          <a:ea typeface="+mn-ea"/>
          <a:cs typeface="+mn-cs"/>
        </a:defRPr>
      </a:lvl7pPr>
      <a:lvl8pPr marL="531573" algn="l" defTabSz="151878" rtl="0" eaLnBrk="1" latinLnBrk="0" hangingPunct="1">
        <a:defRPr sz="306" kern="1200">
          <a:solidFill>
            <a:schemeClr val="tx1"/>
          </a:solidFill>
          <a:latin typeface="+mn-lt"/>
          <a:ea typeface="+mn-ea"/>
          <a:cs typeface="+mn-cs"/>
        </a:defRPr>
      </a:lvl8pPr>
      <a:lvl9pPr marL="607512" algn="l" defTabSz="151878" rtl="0" eaLnBrk="1" latinLnBrk="0" hangingPunct="1">
        <a:defRPr sz="3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mailto:m.guilliatt2@Herts.ac.uk" TargetMode="External"/><Relationship Id="rId9" Type="http://schemas.openxmlformats.org/officeDocument/2006/relationships/image" Target="../media/image6.png"/><Relationship Id="rId1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A5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1023938"/>
          </a:xfrm>
          <a:prstGeom prst="rect">
            <a:avLst/>
          </a:prstGeom>
          <a:gradFill flip="none" rotWithShape="1">
            <a:gsLst>
              <a:gs pos="0">
                <a:srgbClr val="9A57CD">
                  <a:shade val="30000"/>
                  <a:satMod val="115000"/>
                </a:srgbClr>
              </a:gs>
              <a:gs pos="50000">
                <a:srgbClr val="9A57CD">
                  <a:shade val="67500"/>
                  <a:satMod val="115000"/>
                </a:srgbClr>
              </a:gs>
              <a:gs pos="100000">
                <a:srgbClr val="9A57CD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9681" tIns="119575" rIns="89681" bIns="89681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en-GB" altLang="en-US" sz="1800" b="1" dirty="0">
                <a:solidFill>
                  <a:schemeClr val="bg1"/>
                </a:solidFill>
                <a:latin typeface="Arial" panose="020B0604020202020204" pitchFamily="34" charset="0"/>
              </a:rPr>
              <a:t>         LGBTQ+ inclusion and visibility within the</a:t>
            </a:r>
          </a:p>
          <a:p>
            <a:pPr algn="ctr"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en-GB" altLang="en-US" sz="1800" b="1" dirty="0">
                <a:solidFill>
                  <a:schemeClr val="bg1"/>
                </a:solidFill>
                <a:latin typeface="Arial" panose="020B0604020202020204" pitchFamily="34" charset="0"/>
              </a:rPr>
              <a:t>         Undergraduate Physiotherapy Programme</a:t>
            </a:r>
            <a:endParaRPr lang="en-AU" altLang="en-US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1125707" y="614954"/>
            <a:ext cx="6892585" cy="357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9788" tIns="59788" rIns="59788" bIns="59788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en-GB" altLang="en-US" sz="934" b="1" dirty="0">
                <a:solidFill>
                  <a:schemeClr val="bg1"/>
                </a:solidFill>
                <a:latin typeface="Arial" panose="020B0604020202020204" pitchFamily="34" charset="0"/>
              </a:rPr>
              <a:t>Matthew Guilliatt</a:t>
            </a:r>
          </a:p>
          <a:p>
            <a:pPr algn="ctr"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en-GB" altLang="en-US" sz="934" b="1" dirty="0">
                <a:solidFill>
                  <a:schemeClr val="bg1"/>
                </a:solidFill>
                <a:latin typeface="Arial" panose="020B0604020202020204" pitchFamily="34" charset="0"/>
              </a:rPr>
              <a:t>Senior Lecturer in Physiotherapy</a:t>
            </a:r>
          </a:p>
        </p:txBody>
      </p:sp>
      <p:sp>
        <p:nvSpPr>
          <p:cNvPr id="4101" name="Rectangle 29"/>
          <p:cNvSpPr>
            <a:spLocks noChangeArrowheads="1"/>
          </p:cNvSpPr>
          <p:nvPr/>
        </p:nvSpPr>
        <p:spPr bwMode="auto">
          <a:xfrm>
            <a:off x="0" y="991621"/>
            <a:ext cx="9144000" cy="111546"/>
          </a:xfrm>
          <a:prstGeom prst="rect">
            <a:avLst/>
          </a:prstGeom>
          <a:gradFill flip="none" rotWithShape="1">
            <a:gsLst>
              <a:gs pos="0">
                <a:srgbClr val="9A57CD">
                  <a:shade val="30000"/>
                  <a:satMod val="115000"/>
                </a:srgbClr>
              </a:gs>
              <a:gs pos="50000">
                <a:srgbClr val="9A57CD">
                  <a:shade val="67500"/>
                  <a:satMod val="115000"/>
                </a:srgbClr>
              </a:gs>
              <a:gs pos="100000">
                <a:srgbClr val="9A57CD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wrap="none" lIns="15186" tIns="7593" rIns="15186" bIns="7593" anchor="ctr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GB" altLang="en-US" sz="391" dirty="0">
              <a:solidFill>
                <a:srgbClr val="FF0000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2883BA6-4F91-4F00-9525-075164C9707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1764"/>
            <a:ext cx="9144000" cy="4081736"/>
          </a:xfrm>
          <a:prstGeom prst="rect">
            <a:avLst/>
          </a:prstGeom>
        </p:spPr>
      </p:pic>
      <p:sp>
        <p:nvSpPr>
          <p:cNvPr id="4102" name="Rectangle 55"/>
          <p:cNvSpPr>
            <a:spLocks noChangeArrowheads="1"/>
          </p:cNvSpPr>
          <p:nvPr/>
        </p:nvSpPr>
        <p:spPr bwMode="auto">
          <a:xfrm>
            <a:off x="6964323" y="3621449"/>
            <a:ext cx="2088000" cy="65846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lIns="59788" tIns="59788" rIns="59788" bIns="59788"/>
          <a:lstStyle>
            <a:lvl1pPr>
              <a:spcBef>
                <a:spcPct val="20000"/>
              </a:spcBef>
              <a:buChar char="•"/>
              <a:defRPr sz="13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03"/>
              </a:spcBef>
              <a:spcAft>
                <a:spcPts val="103"/>
              </a:spcAft>
              <a:buNone/>
            </a:pPr>
            <a:r>
              <a:rPr lang="en-GB" altLang="en-US" sz="1000" b="1" dirty="0">
                <a:latin typeface="Arial" panose="020B0604020202020204" pitchFamily="34" charset="0"/>
              </a:rPr>
              <a:t>Acknowledgements</a:t>
            </a:r>
          </a:p>
          <a:p>
            <a:pPr>
              <a:spcBef>
                <a:spcPts val="103"/>
              </a:spcBef>
              <a:spcAft>
                <a:spcPts val="103"/>
              </a:spcAft>
              <a:buNone/>
            </a:pPr>
            <a:r>
              <a:rPr lang="en-AU" altLang="en-US" sz="650" b="1" dirty="0">
                <a:latin typeface="Arial" panose="020B0604020202020204" pitchFamily="34" charset="0"/>
              </a:rPr>
              <a:t>Ethics approval: </a:t>
            </a:r>
            <a:r>
              <a:rPr lang="en-AU" altLang="en-US" sz="650" dirty="0">
                <a:latin typeface="Arial" panose="020B0604020202020204" pitchFamily="34" charset="0"/>
              </a:rPr>
              <a:t>Granted from the </a:t>
            </a:r>
            <a:r>
              <a:rPr lang="de-DE" sz="650" dirty="0">
                <a:latin typeface="Arial" panose="020B0604020202020204" pitchFamily="34" charset="0"/>
              </a:rPr>
              <a:t>University of Hertfordshire Health, Science, Engineering and Technology Ethics Committee with Delegated Authority (Protocol Number aHSK/SF/UH/04488(1))</a:t>
            </a:r>
            <a:endParaRPr lang="en-AU" altLang="en-US" sz="650" dirty="0">
              <a:latin typeface="Arial" panose="020B0604020202020204" pitchFamily="34" charset="0"/>
            </a:endParaRPr>
          </a:p>
        </p:txBody>
      </p:sp>
      <p:sp>
        <p:nvSpPr>
          <p:cNvPr id="4103" name="Rectangle 56"/>
          <p:cNvSpPr>
            <a:spLocks noChangeArrowheads="1"/>
          </p:cNvSpPr>
          <p:nvPr/>
        </p:nvSpPr>
        <p:spPr bwMode="auto">
          <a:xfrm>
            <a:off x="6970739" y="2567360"/>
            <a:ext cx="2088000" cy="99752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lIns="59788" tIns="59788" rIns="59788" bIns="59788"/>
          <a:lstStyle>
            <a:lvl1pPr>
              <a:spcBef>
                <a:spcPct val="20000"/>
              </a:spcBef>
              <a:buChar char="•"/>
              <a:defRPr sz="13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03"/>
              </a:spcBef>
              <a:spcAft>
                <a:spcPts val="103"/>
              </a:spcAft>
              <a:buNone/>
            </a:pPr>
            <a:r>
              <a:rPr lang="en-GB" altLang="en-US" sz="1000" b="1" dirty="0">
                <a:latin typeface="Arial" panose="020B0604020202020204" pitchFamily="34" charset="0"/>
              </a:rPr>
              <a:t>Conclusions &amp; implications</a:t>
            </a:r>
          </a:p>
          <a:p>
            <a:pPr>
              <a:spcBef>
                <a:spcPts val="103"/>
              </a:spcBef>
              <a:spcAft>
                <a:spcPts val="103"/>
              </a:spcAft>
              <a:buNone/>
            </a:pPr>
            <a:r>
              <a:rPr lang="de-DE" altLang="en-US" sz="650" dirty="0">
                <a:latin typeface="Arial" panose="020B0604020202020204" pitchFamily="34" charset="0"/>
              </a:rPr>
              <a:t>In</a:t>
            </a:r>
            <a:r>
              <a:rPr lang="de-DE" sz="650" dirty="0">
                <a:latin typeface="Arial" panose="020B0604020202020204" pitchFamily="34" charset="0"/>
              </a:rPr>
              <a:t>clusive curriculum applies to all students irrespective of religion, gender, race, disability and socioeconomic backgrounds (McDuff et al., 2020). Embedding The Ward-Gate model are stratagies to increase representation of LGBTQ+ community within the programme (University of Birmingham, 2017) which reflected the views of participants.</a:t>
            </a:r>
            <a:endParaRPr lang="en-GB" sz="650" dirty="0">
              <a:latin typeface="Arial" panose="020B0604020202020204" pitchFamily="34" charset="0"/>
            </a:endParaRPr>
          </a:p>
          <a:p>
            <a:pPr>
              <a:spcBef>
                <a:spcPts val="103"/>
              </a:spcBef>
              <a:spcAft>
                <a:spcPts val="103"/>
              </a:spcAft>
              <a:buNone/>
            </a:pPr>
            <a:endParaRPr lang="en-GB" altLang="en-US" sz="700" dirty="0">
              <a:latin typeface="Arial" panose="020B0604020202020204" pitchFamily="34" charset="0"/>
            </a:endParaRPr>
          </a:p>
        </p:txBody>
      </p:sp>
      <p:sp>
        <p:nvSpPr>
          <p:cNvPr id="4104" name="Rectangle 57"/>
          <p:cNvSpPr>
            <a:spLocks noChangeArrowheads="1"/>
          </p:cNvSpPr>
          <p:nvPr/>
        </p:nvSpPr>
        <p:spPr bwMode="auto">
          <a:xfrm>
            <a:off x="123725" y="3531761"/>
            <a:ext cx="2070000" cy="1552268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lIns="59788" tIns="59788" rIns="59788" bIns="59788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en-GB" altLang="en-US" sz="1000" b="1" dirty="0">
                <a:latin typeface="Arial" panose="020B0604020202020204" pitchFamily="34" charset="0"/>
              </a:rPr>
              <a:t>Methods</a:t>
            </a: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en-GB" altLang="en-US" sz="650" b="1" dirty="0">
                <a:latin typeface="Arial" panose="020B0604020202020204" pitchFamily="34" charset="0"/>
              </a:rPr>
              <a:t>Participants: </a:t>
            </a:r>
            <a:r>
              <a:rPr lang="de-DE" altLang="en-US" sz="650" dirty="0">
                <a:latin typeface="Arial" panose="020B0604020202020204" pitchFamily="34" charset="0"/>
              </a:rPr>
              <a:t>Purposeful sample of students currently enrolled on the Bsc (Hons) P</a:t>
            </a:r>
            <a:r>
              <a:rPr lang="de-DE" sz="650" dirty="0">
                <a:latin typeface="Arial" panose="020B0604020202020204" pitchFamily="34" charset="0"/>
              </a:rPr>
              <a:t>hysiotherapy programme (n=209) at the University of Hertfordshire selcted.</a:t>
            </a:r>
            <a:endParaRPr lang="en-GB" altLang="en-US" sz="650" b="1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en-GB" altLang="en-US" sz="650" b="1" dirty="0">
                <a:latin typeface="Arial" panose="020B0604020202020204" pitchFamily="34" charset="0"/>
              </a:rPr>
              <a:t>Design: </a:t>
            </a:r>
            <a:r>
              <a:rPr lang="de-DE" altLang="en-US" sz="650" dirty="0">
                <a:latin typeface="Arial" panose="020B0604020202020204" pitchFamily="34" charset="0"/>
              </a:rPr>
              <a:t>S</a:t>
            </a:r>
            <a:r>
              <a:rPr lang="de-DE" sz="650" dirty="0">
                <a:latin typeface="Arial" panose="020B0604020202020204" pitchFamily="34" charset="0"/>
              </a:rPr>
              <a:t>elf-reported anonymous questionnaire method utilised from the 15th – 29th March 2021, Using Microsoft forms as the platform for the survey which consisted of a maximum of 13 questions. Students where invited to participate via annoncement on canvas with one follow up reminder sent after 1 week. The results where then contextualised against secondary research. </a:t>
            </a:r>
            <a:endParaRPr lang="en-GB" altLang="en-US" sz="650" dirty="0">
              <a:latin typeface="Arial" panose="020B0604020202020204" pitchFamily="34" charset="0"/>
            </a:endParaRPr>
          </a:p>
        </p:txBody>
      </p:sp>
      <p:sp>
        <p:nvSpPr>
          <p:cNvPr id="4105" name="Rectangle 58"/>
          <p:cNvSpPr>
            <a:spLocks noChangeArrowheads="1"/>
          </p:cNvSpPr>
          <p:nvPr/>
        </p:nvSpPr>
        <p:spPr bwMode="auto">
          <a:xfrm>
            <a:off x="130105" y="1178038"/>
            <a:ext cx="2070000" cy="103367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lIns="59788" tIns="59788" rIns="59788" bIns="59788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en-GB" altLang="en-US" sz="1000" b="1" dirty="0">
                <a:latin typeface="Arial" panose="020B0604020202020204" pitchFamily="34" charset="0"/>
              </a:rPr>
              <a:t>Introduction</a:t>
            </a: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de-DE" sz="650" dirty="0">
                <a:latin typeface="Arial" panose="020B0604020202020204" pitchFamily="34" charset="0"/>
              </a:rPr>
              <a:t>The inclusive curriculum framework has been a key focus recently addressing the awarding gap for Black Asian and Minority Ethnic (BAME) students (McDuff et al., 2020) however, the effects on the Lesbian, Gay, Bisexual, Transgender, Queer + (LGBTQ+) community has not been as widely investigated (Page, 2016)</a:t>
            </a:r>
            <a:endParaRPr lang="en-GB" altLang="en-US" sz="650" b="1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en-GB" altLang="en-US" sz="650" dirty="0">
                <a:latin typeface="Arial" panose="020B0604020202020204" pitchFamily="34" charset="0"/>
              </a:rPr>
              <a:t>.</a:t>
            </a:r>
            <a:endParaRPr lang="en-AU" altLang="en-US" sz="650" dirty="0">
              <a:latin typeface="Arial" panose="020B0604020202020204" pitchFamily="34" charset="0"/>
            </a:endParaRPr>
          </a:p>
        </p:txBody>
      </p:sp>
      <p:sp>
        <p:nvSpPr>
          <p:cNvPr id="4107" name="Rectangle 60"/>
          <p:cNvSpPr>
            <a:spLocks noChangeArrowheads="1"/>
          </p:cNvSpPr>
          <p:nvPr/>
        </p:nvSpPr>
        <p:spPr bwMode="auto">
          <a:xfrm>
            <a:off x="4655498" y="1172859"/>
            <a:ext cx="2070000" cy="3912681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lIns="59788" tIns="59788" rIns="59788" bIns="59788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en-GB" altLang="en-US" sz="600" dirty="0">
                <a:latin typeface="Arial" panose="020B0604020202020204" pitchFamily="34" charset="0"/>
              </a:rPr>
              <a:t>Question 8 – </a:t>
            </a: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GB" altLang="en-US" sz="1000" b="1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en-AU" altLang="en-US" sz="544" dirty="0">
                <a:latin typeface="Arial" panose="020B0604020202020204" pitchFamily="34" charset="0"/>
              </a:rPr>
              <a:t>Question 9 – Do you think it is important to feel that you are represented / see yourself within the teaching material? </a:t>
            </a: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en-AU" altLang="en-US" sz="600" dirty="0">
                <a:latin typeface="Arial" panose="020B0604020202020204" pitchFamily="34" charset="0"/>
              </a:rPr>
              <a:t>Question 13 – Students observations / suggestions on LGBTQ+ inclusion and visibility within the programme? </a:t>
            </a: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</p:txBody>
      </p:sp>
      <p:sp>
        <p:nvSpPr>
          <p:cNvPr id="4108" name="Rectangle 61"/>
          <p:cNvSpPr>
            <a:spLocks noChangeArrowheads="1"/>
          </p:cNvSpPr>
          <p:nvPr/>
        </p:nvSpPr>
        <p:spPr bwMode="auto">
          <a:xfrm>
            <a:off x="6964323" y="1178039"/>
            <a:ext cx="2088000" cy="1343781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lIns="59788" tIns="59788" rIns="59788" bIns="59788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44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AU" altLang="en-US" sz="527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endParaRPr lang="en-US" altLang="en-US" sz="391" dirty="0">
              <a:latin typeface="Arial" panose="020B0604020202020204" pitchFamily="34" charset="0"/>
            </a:endParaRPr>
          </a:p>
        </p:txBody>
      </p:sp>
      <p:sp>
        <p:nvSpPr>
          <p:cNvPr id="4114" name="Rectangle 74"/>
          <p:cNvSpPr>
            <a:spLocks noChangeArrowheads="1"/>
          </p:cNvSpPr>
          <p:nvPr/>
        </p:nvSpPr>
        <p:spPr bwMode="auto">
          <a:xfrm>
            <a:off x="123725" y="2408599"/>
            <a:ext cx="2070000" cy="88144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lIns="59788" tIns="59788" rIns="59788" bIns="59788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en-GB" altLang="en-US" sz="1000" b="1" dirty="0">
                <a:latin typeface="Arial" panose="020B0604020202020204" pitchFamily="34" charset="0"/>
              </a:rPr>
              <a:t>Purpose</a:t>
            </a:r>
          </a:p>
          <a:p>
            <a:pPr>
              <a:spcBef>
                <a:spcPts val="102"/>
              </a:spcBef>
              <a:spcAft>
                <a:spcPts val="102"/>
              </a:spcAft>
              <a:buNone/>
              <a:defRPr/>
            </a:pPr>
            <a:r>
              <a:rPr lang="de-DE" sz="650" dirty="0">
                <a:latin typeface="Arial" panose="020B0604020202020204" pitchFamily="34" charset="0"/>
              </a:rPr>
              <a:t>The key aims were to establish if there was representation of the LGBTQ+ community within the undergraduate physiotherapy programme and whether students feel representation within the teaching material was important.</a:t>
            </a:r>
            <a:endParaRPr lang="en-US" altLang="en-US" sz="650" b="1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2409392" y="1175174"/>
            <a:ext cx="2070000" cy="391036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9788" tIns="59788" rIns="59788" bIns="59788"/>
          <a:lstStyle/>
          <a:p>
            <a:pPr>
              <a:spcBef>
                <a:spcPts val="102"/>
              </a:spcBef>
              <a:spcAft>
                <a:spcPts val="102"/>
              </a:spcAft>
              <a:defRPr/>
            </a:pPr>
            <a:r>
              <a:rPr lang="en-GB" altLang="en-US" sz="1000" b="1" dirty="0">
                <a:latin typeface="Arial" panose="020B0604020202020204" pitchFamily="34" charset="0"/>
              </a:rPr>
              <a:t>Results</a:t>
            </a: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r>
              <a:rPr lang="en-GB" altLang="en-US" sz="650" dirty="0">
                <a:latin typeface="Arial" panose="020B0604020202020204" pitchFamily="34" charset="0"/>
              </a:rPr>
              <a:t>For full results to all 13 questions                            please use the QR code</a:t>
            </a:r>
            <a:r>
              <a:rPr lang="en-GB" altLang="en-US" sz="650" b="1" dirty="0">
                <a:latin typeface="Arial" panose="020B0604020202020204" pitchFamily="34" charset="0"/>
              </a:rPr>
              <a:t>.</a:t>
            </a: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altLang="en-US" sz="650" b="1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altLang="en-US" sz="650" b="1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altLang="en-US" sz="200" b="1" dirty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650" dirty="0">
                <a:latin typeface="Arial" panose="020B0604020202020204" pitchFamily="34" charset="0"/>
              </a:rPr>
              <a:t>Response rate = 17 students (8% of the cohort).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600" dirty="0">
                <a:latin typeface="Arial" panose="020B0604020202020204" pitchFamily="34" charset="0"/>
              </a:rPr>
              <a:t>Question 1 – Which best describes your sexual orientation.</a:t>
            </a: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altLang="en-US" sz="650" b="1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r>
              <a:rPr lang="en-GB" altLang="en-US" sz="650" b="1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altLang="en-US" sz="650" b="1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altLang="en-US" sz="650" b="1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altLang="en-US" sz="650" b="1" dirty="0">
              <a:latin typeface="Arial" panose="020B0604020202020204" pitchFamily="34" charset="0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100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r>
              <a:rPr lang="en-GB" sz="600" dirty="0">
                <a:latin typeface="Arial" charset="0"/>
                <a:cs typeface="+mn-cs"/>
              </a:rPr>
              <a:t>Question 3 – Which best describes your gender identity.</a:t>
            </a: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r>
              <a:rPr lang="en-GB" sz="600" dirty="0">
                <a:latin typeface="Arial" charset="0"/>
                <a:cs typeface="+mn-cs"/>
              </a:rPr>
              <a:t>Question 7 – </a:t>
            </a:r>
            <a:r>
              <a:rPr lang="en-GB" sz="600" dirty="0">
                <a:latin typeface="Arial" panose="020B0604020202020204" pitchFamily="34" charset="0"/>
              </a:rPr>
              <a:t>Within your physiotherapy teaching to date have there been any teaching material that has included the LGBTQ+ community</a:t>
            </a: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  <a:p>
            <a:pPr>
              <a:spcBef>
                <a:spcPts val="102"/>
              </a:spcBef>
              <a:spcAft>
                <a:spcPts val="102"/>
              </a:spcAft>
              <a:defRPr/>
            </a:pPr>
            <a:endParaRPr lang="en-GB" sz="650" dirty="0">
              <a:latin typeface="Arial" charset="0"/>
              <a:cs typeface="+mn-cs"/>
            </a:endParaRPr>
          </a:p>
        </p:txBody>
      </p:sp>
      <p:sp>
        <p:nvSpPr>
          <p:cNvPr id="4123" name="Rectangle 55"/>
          <p:cNvSpPr>
            <a:spLocks noChangeArrowheads="1"/>
          </p:cNvSpPr>
          <p:nvPr/>
        </p:nvSpPr>
        <p:spPr bwMode="auto">
          <a:xfrm>
            <a:off x="6970739" y="4753936"/>
            <a:ext cx="2088000" cy="35002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lIns="59788" tIns="59788" rIns="59788" bIns="59788"/>
          <a:lstStyle>
            <a:lvl1pPr>
              <a:spcBef>
                <a:spcPct val="20000"/>
              </a:spcBef>
              <a:buChar char="•"/>
              <a:defRPr sz="13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103"/>
              </a:spcAft>
              <a:buNone/>
            </a:pPr>
            <a:r>
              <a:rPr lang="en-GB" altLang="en-US" sz="900" b="1" dirty="0">
                <a:latin typeface="Arial" panose="020B0604020202020204" pitchFamily="34" charset="0"/>
              </a:rPr>
              <a:t>Author contact details</a:t>
            </a:r>
          </a:p>
          <a:p>
            <a:pPr>
              <a:spcBef>
                <a:spcPct val="0"/>
              </a:spcBef>
              <a:spcAft>
                <a:spcPts val="103"/>
              </a:spcAft>
              <a:buNone/>
            </a:pPr>
            <a:r>
              <a:rPr lang="en-GB" altLang="en-US" sz="7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m.guilliatt2@Herts.ac.uk</a:t>
            </a:r>
            <a:endParaRPr lang="en-GB" altLang="en-US" sz="700" dirty="0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103"/>
              </a:spcAft>
              <a:buNone/>
            </a:pPr>
            <a:endParaRPr lang="en-GB" altLang="en-US" sz="700" dirty="0">
              <a:solidFill>
                <a:schemeClr val="accent6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103"/>
              </a:spcAft>
              <a:buNone/>
            </a:pPr>
            <a:endParaRPr lang="en-GB" altLang="en-US" sz="600" dirty="0">
              <a:latin typeface="Arial" panose="020B0604020202020204" pitchFamily="34" charset="0"/>
            </a:endParaRPr>
          </a:p>
        </p:txBody>
      </p:sp>
      <p:sp>
        <p:nvSpPr>
          <p:cNvPr id="4126" name="TextBox 5"/>
          <p:cNvSpPr txBox="1">
            <a:spLocks noChangeArrowheads="1"/>
          </p:cNvSpPr>
          <p:nvPr/>
        </p:nvSpPr>
        <p:spPr bwMode="auto">
          <a:xfrm>
            <a:off x="7661955" y="123478"/>
            <a:ext cx="1289333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altLang="en-US" sz="680" b="1" dirty="0">
                <a:solidFill>
                  <a:schemeClr val="bg1"/>
                </a:solidFill>
                <a:latin typeface="Arial" panose="020B0604020202020204" pitchFamily="34" charset="0"/>
              </a:rPr>
              <a:t>PRESENTED AT: </a:t>
            </a:r>
          </a:p>
          <a:p>
            <a:pPr algn="ctr">
              <a:defRPr/>
            </a:pPr>
            <a:r>
              <a:rPr lang="en-GB" altLang="en-US" sz="680" b="1" dirty="0">
                <a:solidFill>
                  <a:schemeClr val="bg1"/>
                </a:solidFill>
                <a:latin typeface="Arial" panose="020B0604020202020204" pitchFamily="34" charset="0"/>
              </a:rPr>
              <a:t>HSK LEARNING AND TEACHING CONFERENCE</a:t>
            </a:r>
          </a:p>
          <a:p>
            <a:pPr algn="ctr">
              <a:defRPr/>
            </a:pPr>
            <a:r>
              <a:rPr lang="en-GB" altLang="en-US" sz="680" b="1" dirty="0">
                <a:solidFill>
                  <a:schemeClr val="bg1"/>
                </a:solidFill>
                <a:latin typeface="Arial" panose="020B0604020202020204" pitchFamily="34" charset="0"/>
              </a:rPr>
              <a:t>7</a:t>
            </a:r>
            <a:r>
              <a:rPr lang="en-GB" altLang="en-US" sz="680" b="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680" b="1" dirty="0">
                <a:solidFill>
                  <a:schemeClr val="bg1"/>
                </a:solidFill>
                <a:latin typeface="Arial" panose="020B0604020202020204" pitchFamily="34" charset="0"/>
              </a:rPr>
              <a:t> JULY 2021.</a:t>
            </a:r>
            <a:endParaRPr lang="en-US" altLang="en-US" sz="68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198" name="Picture 102">
            <a:extLst>
              <a:ext uri="{FF2B5EF4-FFF2-40B4-BE49-F238E27FC236}">
                <a16:creationId xmlns:a16="http://schemas.microsoft.com/office/drawing/2014/main" id="{B73AAD72-6714-4D28-8FC2-65040D85C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782" y="4883454"/>
            <a:ext cx="769346" cy="20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A1DDED7-ADE0-4DC9-AA0A-539C8769433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05" y="182130"/>
            <a:ext cx="2205048" cy="445093"/>
          </a:xfrm>
          <a:prstGeom prst="rect">
            <a:avLst/>
          </a:prstGeom>
        </p:spPr>
      </p:pic>
      <p:sp>
        <p:nvSpPr>
          <p:cNvPr id="18" name="Rectangle 1">
            <a:extLst>
              <a:ext uri="{FF2B5EF4-FFF2-40B4-BE49-F238E27FC236}">
                <a16:creationId xmlns:a16="http://schemas.microsoft.com/office/drawing/2014/main" id="{F445F988-150E-46A0-8AF1-1E426883B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785" y="1179763"/>
            <a:ext cx="203112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Figure 1. The Ward-Gale Model for LGBTQ-Inclusivity in Higher Education (University of Birmingham, 2017).</a:t>
            </a:r>
            <a:endParaRPr kumimoji="0" lang="en-GB" altLang="en-US" sz="6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D561AC-6D00-475F-825E-3004E1618C0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580"/>
          <a:stretch/>
        </p:blipFill>
        <p:spPr>
          <a:xfrm>
            <a:off x="7001150" y="1467287"/>
            <a:ext cx="2012746" cy="10324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793F03-E6E0-4A6A-A27D-B9E7C0B4242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0264" t="2709" b="2709"/>
          <a:stretch/>
        </p:blipFill>
        <p:spPr>
          <a:xfrm>
            <a:off x="2460477" y="2202726"/>
            <a:ext cx="1417546" cy="80107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B5F1C70-53E7-44D7-AEF5-55D50FEF9B54}"/>
              </a:ext>
            </a:extLst>
          </p:cNvPr>
          <p:cNvSpPr/>
          <p:nvPr/>
        </p:nvSpPr>
        <p:spPr bwMode="auto">
          <a:xfrm>
            <a:off x="3949880" y="2200638"/>
            <a:ext cx="505541" cy="80316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DE" sz="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4/17 (23.5%) students identified as LGBTQ+</a:t>
            </a:r>
            <a:endParaRPr kumimoji="0" lang="en-GB" sz="6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FFD668-15CD-4642-8959-407DDB89061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60477" y="3147814"/>
            <a:ext cx="1414696" cy="6792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FF30F79C-BBC6-4896-8EC7-6C9DD6900C7E}"/>
              </a:ext>
            </a:extLst>
          </p:cNvPr>
          <p:cNvSpPr/>
          <p:nvPr/>
        </p:nvSpPr>
        <p:spPr bwMode="auto">
          <a:xfrm>
            <a:off x="3928673" y="3147814"/>
            <a:ext cx="497219" cy="669607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DE" sz="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has been matched against answers for Q1.</a:t>
            </a:r>
            <a:endParaRPr kumimoji="0" lang="en-GB" sz="6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B1AE84-2C7C-41ED-9025-AFB879833D6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66207" y="4083918"/>
            <a:ext cx="1959685" cy="670018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D35786F9-0F32-4583-8389-82234B231A74}"/>
              </a:ext>
            </a:extLst>
          </p:cNvPr>
          <p:cNvSpPr/>
          <p:nvPr/>
        </p:nvSpPr>
        <p:spPr bwMode="auto">
          <a:xfrm>
            <a:off x="2460477" y="4753936"/>
            <a:ext cx="1959685" cy="253765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GB" sz="6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Q7 results cross matched with answers for Q1, Q2 and Q5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D740C5-86ED-40D5-AF8D-E1F682A2C0A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16" y="1350087"/>
            <a:ext cx="1368152" cy="792585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F7CA5EF2-682B-4C32-A612-9BFE7A54DDD4}"/>
              </a:ext>
            </a:extLst>
          </p:cNvPr>
          <p:cNvSpPr/>
          <p:nvPr/>
        </p:nvSpPr>
        <p:spPr bwMode="auto">
          <a:xfrm>
            <a:off x="6113706" y="1350087"/>
            <a:ext cx="574652" cy="80316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</a:tabLst>
            </a:pPr>
            <a:r>
              <a:rPr kumimoji="0" lang="en-GB" sz="6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Q8 matched with results for Q1.</a:t>
            </a:r>
          </a:p>
          <a:p>
            <a:pPr defTabSz="648000">
              <a:tabLst>
                <a:tab pos="0" algn="l"/>
              </a:tabLst>
            </a:pPr>
            <a:r>
              <a:rPr lang="en-GB" sz="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9/17 (52.9%) reported No.</a:t>
            </a:r>
            <a:endParaRPr kumimoji="0" lang="en-GB" sz="6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792029-7926-4BC4-9CA7-0F87A97C7C1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22883" y="2381758"/>
            <a:ext cx="1943573" cy="1100636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FA2A2218-9075-498A-9DA1-2762B5B8C2F5}"/>
              </a:ext>
            </a:extLst>
          </p:cNvPr>
          <p:cNvSpPr/>
          <p:nvPr/>
        </p:nvSpPr>
        <p:spPr bwMode="auto">
          <a:xfrm>
            <a:off x="4706771" y="3531761"/>
            <a:ext cx="1959685" cy="240218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GB" sz="6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Results to Q9 have been cross matched with answers for Q1, Q2, Q5 and Q8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1B89DFA-F67B-44AB-9EA6-42278A7DF1E7}"/>
              </a:ext>
            </a:extLst>
          </p:cNvPr>
          <p:cNvSpPr/>
          <p:nvPr/>
        </p:nvSpPr>
        <p:spPr bwMode="auto">
          <a:xfrm>
            <a:off x="4706771" y="4111455"/>
            <a:ext cx="1959685" cy="896246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students view of things the programme can do:</a:t>
            </a:r>
            <a:br>
              <a:rPr lang="en-GB" sz="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‘1) improve the awareness through sessions on respect, discrimination and inclusion.</a:t>
            </a:r>
            <a:br>
              <a:rPr lang="en-GB" sz="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… guest speakers from the LGBTQ community and physios to talk about their experiences … and how they were treated as students or clinicians. this will help with awareness</a:t>
            </a:r>
            <a:br>
              <a:rPr lang="en-GB" sz="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… include more examples in the case scenarios, exam questions using LGBTQ patients.’</a:t>
            </a:r>
          </a:p>
          <a:p>
            <a:endParaRPr kumimoji="0" lang="en-GB" sz="6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0" lang="en-GB" sz="6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55">
            <a:extLst>
              <a:ext uri="{FF2B5EF4-FFF2-40B4-BE49-F238E27FC236}">
                <a16:creationId xmlns:a16="http://schemas.microsoft.com/office/drawing/2014/main" id="{FF2266C2-0A3D-4D30-9ED6-578C555A4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0739" y="4316930"/>
            <a:ext cx="2088000" cy="3999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lIns="59788" tIns="59788" rIns="59788" bIns="59788"/>
          <a:lstStyle>
            <a:lvl1pPr>
              <a:spcBef>
                <a:spcPct val="20000"/>
              </a:spcBef>
              <a:buChar char="•"/>
              <a:defRPr sz="13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103"/>
              </a:spcAft>
              <a:buNone/>
            </a:pPr>
            <a:r>
              <a:rPr lang="en-GB" altLang="en-US" sz="1000" b="1" dirty="0">
                <a:latin typeface="Arial" panose="020B0604020202020204" pitchFamily="34" charset="0"/>
              </a:rPr>
              <a:t>Reference</a:t>
            </a:r>
          </a:p>
          <a:p>
            <a:pPr>
              <a:spcBef>
                <a:spcPct val="0"/>
              </a:spcBef>
              <a:spcAft>
                <a:spcPts val="103"/>
              </a:spcAft>
              <a:buNone/>
            </a:pPr>
            <a:r>
              <a:rPr lang="en-GB" sz="500" dirty="0"/>
              <a:t>Page, M. L. (2016). LGBTQ inclusion as an outcome of critical pedagogy. </a:t>
            </a:r>
            <a:r>
              <a:rPr lang="en-GB" sz="500" i="1" dirty="0"/>
              <a:t>The International Journal of Critical Pedagogy, 7</a:t>
            </a:r>
            <a:r>
              <a:rPr lang="en-GB" sz="500" dirty="0"/>
              <a:t>(1), 115-142.</a:t>
            </a:r>
            <a:endParaRPr lang="en-GB" altLang="en-US" sz="500" dirty="0">
              <a:solidFill>
                <a:schemeClr val="accent6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103"/>
              </a:spcAft>
              <a:buNone/>
            </a:pPr>
            <a:endParaRPr lang="en-GB" altLang="en-US" sz="500" dirty="0"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8E18C24-6EEB-45E9-A0EA-F9F9E925600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707904" y="1186576"/>
            <a:ext cx="768913" cy="7689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1D0E6A0D234FBD8EB26397A16D3D" ma:contentTypeVersion="13" ma:contentTypeDescription="Create a new document." ma:contentTypeScope="" ma:versionID="2bf3cb2a9f523543e6bb873af538fedd">
  <xsd:schema xmlns:xsd="http://www.w3.org/2001/XMLSchema" xmlns:xs="http://www.w3.org/2001/XMLSchema" xmlns:p="http://schemas.microsoft.com/office/2006/metadata/properties" xmlns:ns2="d1bc6ad8-b364-4994-9793-6cd02ab65c6b" xmlns:ns3="464ad794-0178-4353-8f05-f0c5f7a9297f" targetNamespace="http://schemas.microsoft.com/office/2006/metadata/properties" ma:root="true" ma:fieldsID="54cda130663e9e5fab9a21a84c113e26" ns2:_="" ns3:_="">
    <xsd:import namespace="d1bc6ad8-b364-4994-9793-6cd02ab65c6b"/>
    <xsd:import namespace="464ad794-0178-4353-8f05-f0c5f7a929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bc6ad8-b364-4994-9793-6cd02ab65c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4ad794-0178-4353-8f05-f0c5f7a9297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0EF344-F14B-428D-B080-588E3DCC5C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A58322-D44B-4726-B3BF-BEF9A84E6CCD}">
  <ds:schemaRefs>
    <ds:schemaRef ds:uri="464ad794-0178-4353-8f05-f0c5f7a9297f"/>
    <ds:schemaRef ds:uri="http://purl.org/dc/elements/1.1/"/>
    <ds:schemaRef ds:uri="http://schemas.microsoft.com/office/2006/metadata/properties"/>
    <ds:schemaRef ds:uri="http://purl.org/dc/terms/"/>
    <ds:schemaRef ds:uri="d1bc6ad8-b364-4994-9793-6cd02ab65c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12719F-0717-45BF-BDA6-923455C207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bc6ad8-b364-4994-9793-6cd02ab65c6b"/>
    <ds:schemaRef ds:uri="464ad794-0178-4353-8f05-f0c5f7a929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11378</TotalTime>
  <Words>541</Words>
  <Application>Microsoft Office PowerPoint</Application>
  <PresentationFormat>On-screen Show (16:9)</PresentationFormat>
  <Paragraphs>85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Blank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</dc:title>
  <dc:creator>Tracy</dc:creator>
  <cp:lastModifiedBy>Anthony Herbland</cp:lastModifiedBy>
  <cp:revision>411</cp:revision>
  <cp:lastPrinted>1999-09-02T03:17:39Z</cp:lastPrinted>
  <dcterms:created xsi:type="dcterms:W3CDTF">1997-10-24T05:44:18Z</dcterms:created>
  <dcterms:modified xsi:type="dcterms:W3CDTF">2021-07-02T10:35:33Z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0x010100BD261D0E6A0D234FBD8EB26397A16D3D</vt:lpwstr>
  </property>
</Properties>
</file>