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71" r:id="rId6"/>
    <p:sldId id="265" r:id="rId7"/>
    <p:sldId id="259" r:id="rId8"/>
    <p:sldId id="273" r:id="rId9"/>
    <p:sldId id="274" r:id="rId10"/>
    <p:sldId id="260" r:id="rId11"/>
    <p:sldId id="276" r:id="rId12"/>
    <p:sldId id="277" r:id="rId13"/>
    <p:sldId id="286" r:id="rId14"/>
    <p:sldId id="287" r:id="rId15"/>
    <p:sldId id="275" r:id="rId16"/>
    <p:sldId id="279" r:id="rId17"/>
    <p:sldId id="282" r:id="rId18"/>
    <p:sldId id="278" r:id="rId19"/>
    <p:sldId id="280" r:id="rId20"/>
    <p:sldId id="288" r:id="rId21"/>
    <p:sldId id="284" r:id="rId22"/>
    <p:sldId id="263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1277" autoAdjust="0"/>
  </p:normalViewPr>
  <p:slideViewPr>
    <p:cSldViewPr snapToGrid="0">
      <p:cViewPr varScale="1">
        <p:scale>
          <a:sx n="79" d="100"/>
          <a:sy n="79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Hadley" userId="a6533c422f545ed7" providerId="LiveId" clId="{F035BF74-8540-41E1-9A85-DBBB857C8B0C}"/>
    <pc:docChg chg="modSld">
      <pc:chgData name="Simon Hadley" userId="a6533c422f545ed7" providerId="LiveId" clId="{F035BF74-8540-41E1-9A85-DBBB857C8B0C}" dt="2021-07-08T12:31:19.289" v="10" actId="20577"/>
      <pc:docMkLst>
        <pc:docMk/>
      </pc:docMkLst>
      <pc:sldChg chg="modNotesTx">
        <pc:chgData name="Simon Hadley" userId="a6533c422f545ed7" providerId="LiveId" clId="{F035BF74-8540-41E1-9A85-DBBB857C8B0C}" dt="2021-07-08T12:31:01.268" v="4" actId="20577"/>
        <pc:sldMkLst>
          <pc:docMk/>
          <pc:sldMk cId="2704131683" sldId="275"/>
        </pc:sldMkLst>
      </pc:sldChg>
      <pc:sldChg chg="modNotesTx">
        <pc:chgData name="Simon Hadley" userId="a6533c422f545ed7" providerId="LiveId" clId="{F035BF74-8540-41E1-9A85-DBBB857C8B0C}" dt="2021-07-08T12:30:50.032" v="0" actId="20577"/>
        <pc:sldMkLst>
          <pc:docMk/>
          <pc:sldMk cId="3965835692" sldId="276"/>
        </pc:sldMkLst>
      </pc:sldChg>
      <pc:sldChg chg="modNotesTx">
        <pc:chgData name="Simon Hadley" userId="a6533c422f545ed7" providerId="LiveId" clId="{F035BF74-8540-41E1-9A85-DBBB857C8B0C}" dt="2021-07-08T12:30:54.559" v="1" actId="20577"/>
        <pc:sldMkLst>
          <pc:docMk/>
          <pc:sldMk cId="3804828473" sldId="277"/>
        </pc:sldMkLst>
      </pc:sldChg>
      <pc:sldChg chg="modNotesTx">
        <pc:chgData name="Simon Hadley" userId="a6533c422f545ed7" providerId="LiveId" clId="{F035BF74-8540-41E1-9A85-DBBB857C8B0C}" dt="2021-07-08T12:31:09.383" v="7" actId="20577"/>
        <pc:sldMkLst>
          <pc:docMk/>
          <pc:sldMk cId="607784185" sldId="278"/>
        </pc:sldMkLst>
      </pc:sldChg>
      <pc:sldChg chg="modNotesTx">
        <pc:chgData name="Simon Hadley" userId="a6533c422f545ed7" providerId="LiveId" clId="{F035BF74-8540-41E1-9A85-DBBB857C8B0C}" dt="2021-07-08T12:31:03.659" v="5" actId="20577"/>
        <pc:sldMkLst>
          <pc:docMk/>
          <pc:sldMk cId="1828015774" sldId="279"/>
        </pc:sldMkLst>
      </pc:sldChg>
      <pc:sldChg chg="modNotesTx">
        <pc:chgData name="Simon Hadley" userId="a6533c422f545ed7" providerId="LiveId" clId="{F035BF74-8540-41E1-9A85-DBBB857C8B0C}" dt="2021-07-08T12:31:12.516" v="8" actId="20577"/>
        <pc:sldMkLst>
          <pc:docMk/>
          <pc:sldMk cId="3723925677" sldId="280"/>
        </pc:sldMkLst>
      </pc:sldChg>
      <pc:sldChg chg="modNotesTx">
        <pc:chgData name="Simon Hadley" userId="a6533c422f545ed7" providerId="LiveId" clId="{F035BF74-8540-41E1-9A85-DBBB857C8B0C}" dt="2021-07-08T12:31:06.659" v="6" actId="20577"/>
        <pc:sldMkLst>
          <pc:docMk/>
          <pc:sldMk cId="2757717424" sldId="282"/>
        </pc:sldMkLst>
      </pc:sldChg>
      <pc:sldChg chg="modNotesTx">
        <pc:chgData name="Simon Hadley" userId="a6533c422f545ed7" providerId="LiveId" clId="{F035BF74-8540-41E1-9A85-DBBB857C8B0C}" dt="2021-07-08T12:31:19.289" v="10" actId="20577"/>
        <pc:sldMkLst>
          <pc:docMk/>
          <pc:sldMk cId="1857983006" sldId="284"/>
        </pc:sldMkLst>
      </pc:sldChg>
      <pc:sldChg chg="modNotesTx">
        <pc:chgData name="Simon Hadley" userId="a6533c422f545ed7" providerId="LiveId" clId="{F035BF74-8540-41E1-9A85-DBBB857C8B0C}" dt="2021-07-08T12:30:56.925" v="2" actId="20577"/>
        <pc:sldMkLst>
          <pc:docMk/>
          <pc:sldMk cId="935102296" sldId="286"/>
        </pc:sldMkLst>
      </pc:sldChg>
      <pc:sldChg chg="modNotesTx">
        <pc:chgData name="Simon Hadley" userId="a6533c422f545ed7" providerId="LiveId" clId="{F035BF74-8540-41E1-9A85-DBBB857C8B0C}" dt="2021-07-08T12:30:58.870" v="3" actId="20577"/>
        <pc:sldMkLst>
          <pc:docMk/>
          <pc:sldMk cId="3123488936" sldId="287"/>
        </pc:sldMkLst>
      </pc:sldChg>
      <pc:sldChg chg="modNotesTx">
        <pc:chgData name="Simon Hadley" userId="a6533c422f545ed7" providerId="LiveId" clId="{F035BF74-8540-41E1-9A85-DBBB857C8B0C}" dt="2021-07-08T12:31:16.144" v="9" actId="20577"/>
        <pc:sldMkLst>
          <pc:docMk/>
          <pc:sldMk cId="3338457409" sldId="28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6533c422f545ed7/Documents/lou/WAH%20from%2019th%20March%202020%20onwards/UAG%20project/analysis/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/>
              <a:t>        </a:t>
            </a:r>
          </a:p>
        </c:rich>
      </c:tx>
      <c:layout>
        <c:manualLayout>
          <c:xMode val="edge"/>
          <c:yMode val="edge"/>
          <c:x val="0.13171522309711289"/>
          <c:y val="9.7222222222222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shade val="65000"/>
                      <a:lumMod val="60000"/>
                      <a:lumOff val="40000"/>
                    </a:schemeClr>
                  </a:gs>
                  <a:gs pos="0">
                    <a:schemeClr val="accent1">
                      <a:shade val="6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DB-459E-884F-73C152F274C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DB-459E-884F-73C152F274C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1">
                      <a:tint val="65000"/>
                      <a:lumMod val="60000"/>
                      <a:lumOff val="40000"/>
                    </a:schemeClr>
                  </a:gs>
                  <a:gs pos="0">
                    <a:schemeClr val="accent1">
                      <a:tint val="65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DB-459E-884F-73C152F27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'[analysis.xlsx]Q19'!$D$71:$D$73</c:f>
              <c:strCache>
                <c:ptCount val="3"/>
                <c:pt idx="0">
                  <c:v>not the most important thing </c:v>
                </c:pt>
                <c:pt idx="1">
                  <c:v>important </c:v>
                </c:pt>
                <c:pt idx="2">
                  <c:v>very important </c:v>
                </c:pt>
              </c:strCache>
            </c:strRef>
          </c:cat>
          <c:val>
            <c:numRef>
              <c:f>'[analysis.xlsx]Q19'!$E$71:$E$73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7D-439E-876D-3D708B89A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285367-91E4-4665-8BBD-BAC145670F82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1_2" csCatId="accent1" phldr="1"/>
      <dgm:spPr/>
    </dgm:pt>
    <dgm:pt modelId="{44396EDB-D449-4EE8-AED4-2C5B34B56B4E}">
      <dgm:prSet phldrT="[Text]" custT="1"/>
      <dgm:spPr/>
      <dgm:t>
        <a:bodyPr/>
        <a:lstStyle/>
        <a:p>
          <a:r>
            <a:rPr lang="en-GB" sz="1600" b="1" i="0" u="none" dirty="0"/>
            <a:t>Language and communication </a:t>
          </a:r>
          <a:endParaRPr lang="en-GB" sz="1600" b="1" dirty="0"/>
        </a:p>
      </dgm:t>
    </dgm:pt>
    <dgm:pt modelId="{DF869173-3EA5-4A44-9655-994B75B45E89}" type="parTrans" cxnId="{ADD29B0E-30FF-4041-9C3F-8A3B461E118E}">
      <dgm:prSet/>
      <dgm:spPr/>
      <dgm:t>
        <a:bodyPr/>
        <a:lstStyle/>
        <a:p>
          <a:endParaRPr lang="en-GB" sz="3600" b="1"/>
        </a:p>
      </dgm:t>
    </dgm:pt>
    <dgm:pt modelId="{4DCE7A4C-E414-4B76-869E-C128191C69EF}" type="sibTrans" cxnId="{ADD29B0E-30FF-4041-9C3F-8A3B461E118E}">
      <dgm:prSet/>
      <dgm:spPr/>
      <dgm:t>
        <a:bodyPr/>
        <a:lstStyle/>
        <a:p>
          <a:endParaRPr lang="en-GB" sz="3600" b="1"/>
        </a:p>
      </dgm:t>
    </dgm:pt>
    <dgm:pt modelId="{161531C0-2D4F-4604-BF6F-F360D0BF34F2}">
      <dgm:prSet custT="1"/>
      <dgm:spPr/>
      <dgm:t>
        <a:bodyPr/>
        <a:lstStyle/>
        <a:p>
          <a:r>
            <a:rPr lang="en-GB" sz="1600" b="1" i="0" u="none" dirty="0"/>
            <a:t>Lifestyle or socio cultural differences </a:t>
          </a:r>
        </a:p>
      </dgm:t>
    </dgm:pt>
    <dgm:pt modelId="{FCF02671-8EC7-42E2-8FED-850DEF0C8B7D}" type="parTrans" cxnId="{854E59D0-C671-4FBC-B68D-E036C3E7E3AA}">
      <dgm:prSet/>
      <dgm:spPr/>
      <dgm:t>
        <a:bodyPr/>
        <a:lstStyle/>
        <a:p>
          <a:endParaRPr lang="en-GB" sz="3600" b="1"/>
        </a:p>
      </dgm:t>
    </dgm:pt>
    <dgm:pt modelId="{152BFAC2-8E48-467D-9EB2-BAD848F9502D}" type="sibTrans" cxnId="{854E59D0-C671-4FBC-B68D-E036C3E7E3AA}">
      <dgm:prSet/>
      <dgm:spPr/>
      <dgm:t>
        <a:bodyPr/>
        <a:lstStyle/>
        <a:p>
          <a:endParaRPr lang="en-GB" sz="3600" b="1"/>
        </a:p>
      </dgm:t>
    </dgm:pt>
    <dgm:pt modelId="{D2612574-51B3-4EBD-83F0-2B3689ED6405}">
      <dgm:prSet custT="1"/>
      <dgm:spPr/>
      <dgm:t>
        <a:bodyPr/>
        <a:lstStyle/>
        <a:p>
          <a:r>
            <a:rPr lang="en-GB" sz="1600" b="1" i="0" u="none" dirty="0"/>
            <a:t>Support/ experience at university </a:t>
          </a:r>
        </a:p>
      </dgm:t>
    </dgm:pt>
    <dgm:pt modelId="{579A7AD3-5779-4C4D-B981-D3B6320BF1B5}" type="parTrans" cxnId="{875779CB-E18A-414B-A932-65EB4036F92A}">
      <dgm:prSet/>
      <dgm:spPr/>
      <dgm:t>
        <a:bodyPr/>
        <a:lstStyle/>
        <a:p>
          <a:endParaRPr lang="en-GB" sz="3600" b="1"/>
        </a:p>
      </dgm:t>
    </dgm:pt>
    <dgm:pt modelId="{547F3D0E-147C-4ED6-AF97-133B0D60F32B}" type="sibTrans" cxnId="{875779CB-E18A-414B-A932-65EB4036F92A}">
      <dgm:prSet/>
      <dgm:spPr/>
      <dgm:t>
        <a:bodyPr/>
        <a:lstStyle/>
        <a:p>
          <a:endParaRPr lang="en-GB" sz="3600" b="1"/>
        </a:p>
      </dgm:t>
    </dgm:pt>
    <dgm:pt modelId="{954E43F0-A995-46CE-85CF-8A23039D6867}">
      <dgm:prSet custT="1"/>
      <dgm:spPr/>
      <dgm:t>
        <a:bodyPr/>
        <a:lstStyle/>
        <a:p>
          <a:r>
            <a:rPr lang="en-GB" sz="1600" b="1" i="0" u="none" dirty="0"/>
            <a:t>Having other responsibilities </a:t>
          </a:r>
        </a:p>
      </dgm:t>
    </dgm:pt>
    <dgm:pt modelId="{A0C48BFC-B5E2-4974-9A09-D79870A999B0}" type="parTrans" cxnId="{6B89F283-FD63-4927-9F4D-4E31A2367D14}">
      <dgm:prSet/>
      <dgm:spPr/>
      <dgm:t>
        <a:bodyPr/>
        <a:lstStyle/>
        <a:p>
          <a:endParaRPr lang="en-GB" sz="3600" b="1"/>
        </a:p>
      </dgm:t>
    </dgm:pt>
    <dgm:pt modelId="{8C5CCA8D-71C7-4F1B-B5BC-9AF7B951AB6A}" type="sibTrans" cxnId="{6B89F283-FD63-4927-9F4D-4E31A2367D14}">
      <dgm:prSet/>
      <dgm:spPr/>
      <dgm:t>
        <a:bodyPr/>
        <a:lstStyle/>
        <a:p>
          <a:endParaRPr lang="en-GB" sz="3600" b="1"/>
        </a:p>
      </dgm:t>
    </dgm:pt>
    <dgm:pt modelId="{F4B270AC-AE35-4F1D-8C8C-3F850353DC9A}">
      <dgm:prSet custT="1"/>
      <dgm:spPr/>
      <dgm:t>
        <a:bodyPr/>
        <a:lstStyle/>
        <a:p>
          <a:r>
            <a:rPr lang="en-GB" sz="1600" b="1" i="0" u="none" dirty="0"/>
            <a:t>Socio economic/ Environmental</a:t>
          </a:r>
        </a:p>
      </dgm:t>
    </dgm:pt>
    <dgm:pt modelId="{12C0AEE0-1F4D-4860-A8DA-1C7C86ADEC25}" type="parTrans" cxnId="{2D0E7D0C-F4D2-4FFA-89F8-691BE6B3FE8F}">
      <dgm:prSet/>
      <dgm:spPr/>
      <dgm:t>
        <a:bodyPr/>
        <a:lstStyle/>
        <a:p>
          <a:endParaRPr lang="en-GB" sz="3600" b="1"/>
        </a:p>
      </dgm:t>
    </dgm:pt>
    <dgm:pt modelId="{011BB2CE-3494-4214-8166-9C8794D63B7A}" type="sibTrans" cxnId="{2D0E7D0C-F4D2-4FFA-89F8-691BE6B3FE8F}">
      <dgm:prSet/>
      <dgm:spPr/>
      <dgm:t>
        <a:bodyPr/>
        <a:lstStyle/>
        <a:p>
          <a:endParaRPr lang="en-GB" sz="3600" b="1"/>
        </a:p>
      </dgm:t>
    </dgm:pt>
    <dgm:pt modelId="{2BAB8B21-CA5B-46BF-95BB-77CDAFBEFFAF}">
      <dgm:prSet custT="1"/>
      <dgm:spPr/>
      <dgm:t>
        <a:bodyPr/>
        <a:lstStyle/>
        <a:p>
          <a:r>
            <a:rPr lang="en-GB" sz="1600" b="1" i="0" u="none" dirty="0"/>
            <a:t>Systemic racism</a:t>
          </a:r>
        </a:p>
      </dgm:t>
    </dgm:pt>
    <dgm:pt modelId="{1A2DFB96-8DF7-4D19-BBB1-7384A986D0B0}" type="parTrans" cxnId="{5748B818-17D1-4ACD-BD28-864F5A5FAD38}">
      <dgm:prSet/>
      <dgm:spPr/>
      <dgm:t>
        <a:bodyPr/>
        <a:lstStyle/>
        <a:p>
          <a:endParaRPr lang="en-GB" sz="3600" b="1"/>
        </a:p>
      </dgm:t>
    </dgm:pt>
    <dgm:pt modelId="{D19A97CA-F239-4EF5-9C75-9E02D477F9FC}" type="sibTrans" cxnId="{5748B818-17D1-4ACD-BD28-864F5A5FAD38}">
      <dgm:prSet/>
      <dgm:spPr/>
      <dgm:t>
        <a:bodyPr/>
        <a:lstStyle/>
        <a:p>
          <a:endParaRPr lang="en-GB" sz="3600" b="1"/>
        </a:p>
      </dgm:t>
    </dgm:pt>
    <dgm:pt modelId="{56ED2101-8490-4BB0-842F-49A903736E19}">
      <dgm:prSet custT="1"/>
      <dgm:spPr/>
      <dgm:t>
        <a:bodyPr/>
        <a:lstStyle/>
        <a:p>
          <a:r>
            <a:rPr lang="en-GB" sz="1600" b="1" i="0" u="none" dirty="0"/>
            <a:t>Absence of role models/ sense of belonging</a:t>
          </a:r>
        </a:p>
      </dgm:t>
    </dgm:pt>
    <dgm:pt modelId="{C0DF0127-0903-4365-BA49-FD2C26D3B05C}" type="parTrans" cxnId="{DE46C036-43BC-4290-9C6C-57D2B0697213}">
      <dgm:prSet/>
      <dgm:spPr/>
      <dgm:t>
        <a:bodyPr/>
        <a:lstStyle/>
        <a:p>
          <a:endParaRPr lang="en-GB" sz="3600" b="1"/>
        </a:p>
      </dgm:t>
    </dgm:pt>
    <dgm:pt modelId="{B3692699-7B89-4337-9909-DB938061F5BB}" type="sibTrans" cxnId="{DE46C036-43BC-4290-9C6C-57D2B0697213}">
      <dgm:prSet/>
      <dgm:spPr/>
      <dgm:t>
        <a:bodyPr/>
        <a:lstStyle/>
        <a:p>
          <a:endParaRPr lang="en-GB" sz="3600" b="1"/>
        </a:p>
      </dgm:t>
    </dgm:pt>
    <dgm:pt modelId="{288ED0CF-ACBA-429A-8ECD-47F7B76651E0}">
      <dgm:prSet/>
      <dgm:spPr/>
      <dgm:t>
        <a:bodyPr/>
        <a:lstStyle/>
        <a:p>
          <a:endParaRPr lang="en-GB" dirty="0"/>
        </a:p>
      </dgm:t>
    </dgm:pt>
    <dgm:pt modelId="{3FA6C603-B438-418A-B0BA-4799F6EF26E6}" type="parTrans" cxnId="{C8828384-6F15-4D89-AA98-2FD67921F3F8}">
      <dgm:prSet/>
      <dgm:spPr/>
      <dgm:t>
        <a:bodyPr/>
        <a:lstStyle/>
        <a:p>
          <a:endParaRPr lang="en-GB" sz="3600" b="1"/>
        </a:p>
      </dgm:t>
    </dgm:pt>
    <dgm:pt modelId="{AD7D3DA8-F011-465A-AD06-2996A6720796}" type="sibTrans" cxnId="{C8828384-6F15-4D89-AA98-2FD67921F3F8}">
      <dgm:prSet/>
      <dgm:spPr/>
      <dgm:t>
        <a:bodyPr/>
        <a:lstStyle/>
        <a:p>
          <a:endParaRPr lang="en-GB" sz="3600" b="1"/>
        </a:p>
      </dgm:t>
    </dgm:pt>
    <dgm:pt modelId="{D7CB3F4A-3FD2-427C-9A5F-D989B8D8E400}">
      <dgm:prSet/>
      <dgm:spPr/>
      <dgm:t>
        <a:bodyPr/>
        <a:lstStyle/>
        <a:p>
          <a:endParaRPr lang="en-GB" dirty="0"/>
        </a:p>
      </dgm:t>
    </dgm:pt>
    <dgm:pt modelId="{05EFAD84-B5DD-4D89-821A-B19772EA6520}" type="parTrans" cxnId="{C7B6D116-1F93-46FF-A3C8-34833474213A}">
      <dgm:prSet/>
      <dgm:spPr/>
      <dgm:t>
        <a:bodyPr/>
        <a:lstStyle/>
        <a:p>
          <a:endParaRPr lang="en-GB" sz="3600" b="1"/>
        </a:p>
      </dgm:t>
    </dgm:pt>
    <dgm:pt modelId="{DE043C01-F6EC-477B-BA85-DF9253459941}" type="sibTrans" cxnId="{C7B6D116-1F93-46FF-A3C8-34833474213A}">
      <dgm:prSet/>
      <dgm:spPr/>
      <dgm:t>
        <a:bodyPr/>
        <a:lstStyle/>
        <a:p>
          <a:endParaRPr lang="en-GB" sz="3600" b="1"/>
        </a:p>
      </dgm:t>
    </dgm:pt>
    <dgm:pt modelId="{77FDBD5D-101A-42D3-8193-6FB8B5BB194A}" type="pres">
      <dgm:prSet presAssocID="{E9285367-91E4-4665-8BBD-BAC145670F82}" presName="Name0" presStyleCnt="0">
        <dgm:presLayoutVars>
          <dgm:chMax val="7"/>
          <dgm:dir/>
          <dgm:resizeHandles val="exact"/>
        </dgm:presLayoutVars>
      </dgm:prSet>
      <dgm:spPr/>
    </dgm:pt>
    <dgm:pt modelId="{11A2C26E-13D0-4F3D-81F9-19B3506171F4}" type="pres">
      <dgm:prSet presAssocID="{E9285367-91E4-4665-8BBD-BAC145670F82}" presName="ellipse1" presStyleLbl="vennNode1" presStyleIdx="0" presStyleCnt="7" custLinFactNeighborX="18104" custLinFactNeighborY="1338">
        <dgm:presLayoutVars>
          <dgm:bulletEnabled val="1"/>
        </dgm:presLayoutVars>
      </dgm:prSet>
      <dgm:spPr/>
    </dgm:pt>
    <dgm:pt modelId="{CEA199B4-00B3-44E0-A8EE-446885BD7028}" type="pres">
      <dgm:prSet presAssocID="{E9285367-91E4-4665-8BBD-BAC145670F82}" presName="ellipse2" presStyleLbl="vennNode1" presStyleIdx="1" presStyleCnt="7" custLinFactNeighborX="17058" custLinFactNeighborY="-669">
        <dgm:presLayoutVars>
          <dgm:bulletEnabled val="1"/>
        </dgm:presLayoutVars>
      </dgm:prSet>
      <dgm:spPr/>
    </dgm:pt>
    <dgm:pt modelId="{0D8FB28B-F2EA-4272-BD2C-ED20A76340D9}" type="pres">
      <dgm:prSet presAssocID="{E9285367-91E4-4665-8BBD-BAC145670F82}" presName="ellipse3" presStyleLbl="vennNode1" presStyleIdx="2" presStyleCnt="7">
        <dgm:presLayoutVars>
          <dgm:bulletEnabled val="1"/>
        </dgm:presLayoutVars>
      </dgm:prSet>
      <dgm:spPr/>
    </dgm:pt>
    <dgm:pt modelId="{D826AC36-227A-4D13-A4CE-346CDEFB7CB0}" type="pres">
      <dgm:prSet presAssocID="{E9285367-91E4-4665-8BBD-BAC145670F82}" presName="ellipse4" presStyleLbl="vennNode1" presStyleIdx="3" presStyleCnt="7">
        <dgm:presLayoutVars>
          <dgm:bulletEnabled val="1"/>
        </dgm:presLayoutVars>
      </dgm:prSet>
      <dgm:spPr/>
    </dgm:pt>
    <dgm:pt modelId="{B44A27DA-D3B0-4DF6-86B0-89CB81ED2C91}" type="pres">
      <dgm:prSet presAssocID="{E9285367-91E4-4665-8BBD-BAC145670F82}" presName="ellipse5" presStyleLbl="vennNode1" presStyleIdx="4" presStyleCnt="7" custLinFactNeighborX="-16723" custLinFactNeighborY="-1003">
        <dgm:presLayoutVars>
          <dgm:bulletEnabled val="1"/>
        </dgm:presLayoutVars>
      </dgm:prSet>
      <dgm:spPr/>
    </dgm:pt>
    <dgm:pt modelId="{F7007D70-0C97-4FB5-8ED6-F5A51152FBEF}" type="pres">
      <dgm:prSet presAssocID="{E9285367-91E4-4665-8BBD-BAC145670F82}" presName="ellipse6" presStyleLbl="vennNode1" presStyleIdx="5" presStyleCnt="7" custLinFactNeighborX="-14048" custLinFactNeighborY="-669">
        <dgm:presLayoutVars>
          <dgm:bulletEnabled val="1"/>
        </dgm:presLayoutVars>
      </dgm:prSet>
      <dgm:spPr/>
    </dgm:pt>
    <dgm:pt modelId="{BCEC4BB4-FF0A-443D-88C0-7CE6A39D70EE}" type="pres">
      <dgm:prSet presAssocID="{E9285367-91E4-4665-8BBD-BAC145670F82}" presName="ellipse7" presStyleLbl="vennNode1" presStyleIdx="6" presStyleCnt="7" custLinFactNeighborX="-36457" custLinFactNeighborY="669">
        <dgm:presLayoutVars>
          <dgm:bulletEnabled val="1"/>
        </dgm:presLayoutVars>
      </dgm:prSet>
      <dgm:spPr/>
    </dgm:pt>
  </dgm:ptLst>
  <dgm:cxnLst>
    <dgm:cxn modelId="{2D0E7D0C-F4D2-4FFA-89F8-691BE6B3FE8F}" srcId="{E9285367-91E4-4665-8BBD-BAC145670F82}" destId="{F4B270AC-AE35-4F1D-8C8C-3F850353DC9A}" srcOrd="4" destOrd="0" parTransId="{12C0AEE0-1F4D-4860-A8DA-1C7C86ADEC25}" sibTransId="{011BB2CE-3494-4214-8166-9C8794D63B7A}"/>
    <dgm:cxn modelId="{ADD29B0E-30FF-4041-9C3F-8A3B461E118E}" srcId="{E9285367-91E4-4665-8BBD-BAC145670F82}" destId="{44396EDB-D449-4EE8-AED4-2C5B34B56B4E}" srcOrd="0" destOrd="0" parTransId="{DF869173-3EA5-4A44-9655-994B75B45E89}" sibTransId="{4DCE7A4C-E414-4B76-869E-C128191C69EF}"/>
    <dgm:cxn modelId="{C7B6D116-1F93-46FF-A3C8-34833474213A}" srcId="{E9285367-91E4-4665-8BBD-BAC145670F82}" destId="{D7CB3F4A-3FD2-427C-9A5F-D989B8D8E400}" srcOrd="8" destOrd="0" parTransId="{05EFAD84-B5DD-4D89-821A-B19772EA6520}" sibTransId="{DE043C01-F6EC-477B-BA85-DF9253459941}"/>
    <dgm:cxn modelId="{5748B818-17D1-4ACD-BD28-864F5A5FAD38}" srcId="{E9285367-91E4-4665-8BBD-BAC145670F82}" destId="{2BAB8B21-CA5B-46BF-95BB-77CDAFBEFFAF}" srcOrd="5" destOrd="0" parTransId="{1A2DFB96-8DF7-4D19-BBB1-7384A986D0B0}" sibTransId="{D19A97CA-F239-4EF5-9C75-9E02D477F9FC}"/>
    <dgm:cxn modelId="{6E817926-2DFC-4651-AE73-44C52344ADE1}" type="presOf" srcId="{F4B270AC-AE35-4F1D-8C8C-3F850353DC9A}" destId="{B44A27DA-D3B0-4DF6-86B0-89CB81ED2C91}" srcOrd="0" destOrd="0" presId="urn:microsoft.com/office/officeart/2005/8/layout/rings+Icon"/>
    <dgm:cxn modelId="{DE46C036-43BC-4290-9C6C-57D2B0697213}" srcId="{E9285367-91E4-4665-8BBD-BAC145670F82}" destId="{56ED2101-8490-4BB0-842F-49A903736E19}" srcOrd="6" destOrd="0" parTransId="{C0DF0127-0903-4365-BA49-FD2C26D3B05C}" sibTransId="{B3692699-7B89-4337-9909-DB938061F5BB}"/>
    <dgm:cxn modelId="{27446E67-07B1-47B3-BEB9-8452DC0DA9E3}" type="presOf" srcId="{161531C0-2D4F-4604-BF6F-F360D0BF34F2}" destId="{CEA199B4-00B3-44E0-A8EE-446885BD7028}" srcOrd="0" destOrd="0" presId="urn:microsoft.com/office/officeart/2005/8/layout/rings+Icon"/>
    <dgm:cxn modelId="{7DFFDB51-7F6F-4668-AC3F-F69F330940B7}" type="presOf" srcId="{56ED2101-8490-4BB0-842F-49A903736E19}" destId="{BCEC4BB4-FF0A-443D-88C0-7CE6A39D70EE}" srcOrd="0" destOrd="0" presId="urn:microsoft.com/office/officeart/2005/8/layout/rings+Icon"/>
    <dgm:cxn modelId="{80536572-BF1D-4BF3-9318-F88E83CF5F4B}" type="presOf" srcId="{D2612574-51B3-4EBD-83F0-2B3689ED6405}" destId="{0D8FB28B-F2EA-4272-BD2C-ED20A76340D9}" srcOrd="0" destOrd="0" presId="urn:microsoft.com/office/officeart/2005/8/layout/rings+Icon"/>
    <dgm:cxn modelId="{6B89F283-FD63-4927-9F4D-4E31A2367D14}" srcId="{E9285367-91E4-4665-8BBD-BAC145670F82}" destId="{954E43F0-A995-46CE-85CF-8A23039D6867}" srcOrd="3" destOrd="0" parTransId="{A0C48BFC-B5E2-4974-9A09-D79870A999B0}" sibTransId="{8C5CCA8D-71C7-4F1B-B5BC-9AF7B951AB6A}"/>
    <dgm:cxn modelId="{C8828384-6F15-4D89-AA98-2FD67921F3F8}" srcId="{E9285367-91E4-4665-8BBD-BAC145670F82}" destId="{288ED0CF-ACBA-429A-8ECD-47F7B76651E0}" srcOrd="7" destOrd="0" parTransId="{3FA6C603-B438-418A-B0BA-4799F6EF26E6}" sibTransId="{AD7D3DA8-F011-465A-AD06-2996A6720796}"/>
    <dgm:cxn modelId="{7B932996-ECBB-46DC-ACE0-D12AB2820DAE}" type="presOf" srcId="{E9285367-91E4-4665-8BBD-BAC145670F82}" destId="{77FDBD5D-101A-42D3-8193-6FB8B5BB194A}" srcOrd="0" destOrd="0" presId="urn:microsoft.com/office/officeart/2005/8/layout/rings+Icon"/>
    <dgm:cxn modelId="{50D999C8-B55B-4BE5-99D1-FB32A1397033}" type="presOf" srcId="{2BAB8B21-CA5B-46BF-95BB-77CDAFBEFFAF}" destId="{F7007D70-0C97-4FB5-8ED6-F5A51152FBEF}" srcOrd="0" destOrd="0" presId="urn:microsoft.com/office/officeart/2005/8/layout/rings+Icon"/>
    <dgm:cxn modelId="{875779CB-E18A-414B-A932-65EB4036F92A}" srcId="{E9285367-91E4-4665-8BBD-BAC145670F82}" destId="{D2612574-51B3-4EBD-83F0-2B3689ED6405}" srcOrd="2" destOrd="0" parTransId="{579A7AD3-5779-4C4D-B981-D3B6320BF1B5}" sibTransId="{547F3D0E-147C-4ED6-AF97-133B0D60F32B}"/>
    <dgm:cxn modelId="{359ABACE-00FD-4EB0-861C-AD8FD3A13ABF}" type="presOf" srcId="{44396EDB-D449-4EE8-AED4-2C5B34B56B4E}" destId="{11A2C26E-13D0-4F3D-81F9-19B3506171F4}" srcOrd="0" destOrd="0" presId="urn:microsoft.com/office/officeart/2005/8/layout/rings+Icon"/>
    <dgm:cxn modelId="{854E59D0-C671-4FBC-B68D-E036C3E7E3AA}" srcId="{E9285367-91E4-4665-8BBD-BAC145670F82}" destId="{161531C0-2D4F-4604-BF6F-F360D0BF34F2}" srcOrd="1" destOrd="0" parTransId="{FCF02671-8EC7-42E2-8FED-850DEF0C8B7D}" sibTransId="{152BFAC2-8E48-467D-9EB2-BAD848F9502D}"/>
    <dgm:cxn modelId="{F7D8CCF3-565C-4EE2-8A58-BCB9605D6326}" type="presOf" srcId="{954E43F0-A995-46CE-85CF-8A23039D6867}" destId="{D826AC36-227A-4D13-A4CE-346CDEFB7CB0}" srcOrd="0" destOrd="0" presId="urn:microsoft.com/office/officeart/2005/8/layout/rings+Icon"/>
    <dgm:cxn modelId="{941777CB-2FC3-4EA1-ABBE-A132CE7F04B1}" type="presParOf" srcId="{77FDBD5D-101A-42D3-8193-6FB8B5BB194A}" destId="{11A2C26E-13D0-4F3D-81F9-19B3506171F4}" srcOrd="0" destOrd="0" presId="urn:microsoft.com/office/officeart/2005/8/layout/rings+Icon"/>
    <dgm:cxn modelId="{873944D7-6ABD-40D5-923F-EA1F1BE43452}" type="presParOf" srcId="{77FDBD5D-101A-42D3-8193-6FB8B5BB194A}" destId="{CEA199B4-00B3-44E0-A8EE-446885BD7028}" srcOrd="1" destOrd="0" presId="urn:microsoft.com/office/officeart/2005/8/layout/rings+Icon"/>
    <dgm:cxn modelId="{A12EF143-DF29-4F00-8886-F60500A305F8}" type="presParOf" srcId="{77FDBD5D-101A-42D3-8193-6FB8B5BB194A}" destId="{0D8FB28B-F2EA-4272-BD2C-ED20A76340D9}" srcOrd="2" destOrd="0" presId="urn:microsoft.com/office/officeart/2005/8/layout/rings+Icon"/>
    <dgm:cxn modelId="{35EBCBEE-86FE-4460-B8D7-FF597B633F6A}" type="presParOf" srcId="{77FDBD5D-101A-42D3-8193-6FB8B5BB194A}" destId="{D826AC36-227A-4D13-A4CE-346CDEFB7CB0}" srcOrd="3" destOrd="0" presId="urn:microsoft.com/office/officeart/2005/8/layout/rings+Icon"/>
    <dgm:cxn modelId="{A1FB6087-000E-44F6-99FC-9A1837BD7C91}" type="presParOf" srcId="{77FDBD5D-101A-42D3-8193-6FB8B5BB194A}" destId="{B44A27DA-D3B0-4DF6-86B0-89CB81ED2C91}" srcOrd="4" destOrd="0" presId="urn:microsoft.com/office/officeart/2005/8/layout/rings+Icon"/>
    <dgm:cxn modelId="{12FFC5D2-9B26-47FE-AE1B-CCCB0ACC93DE}" type="presParOf" srcId="{77FDBD5D-101A-42D3-8193-6FB8B5BB194A}" destId="{F7007D70-0C97-4FB5-8ED6-F5A51152FBEF}" srcOrd="5" destOrd="0" presId="urn:microsoft.com/office/officeart/2005/8/layout/rings+Icon"/>
    <dgm:cxn modelId="{21D14AF6-83F7-4AAD-B5B5-2D575E2F0945}" type="presParOf" srcId="{77FDBD5D-101A-42D3-8193-6FB8B5BB194A}" destId="{BCEC4BB4-FF0A-443D-88C0-7CE6A39D70EE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2C26E-13D0-4F3D-81F9-19B3506171F4}">
      <dsp:nvSpPr>
        <dsp:cNvPr id="0" name=""/>
        <dsp:cNvSpPr/>
      </dsp:nvSpPr>
      <dsp:spPr>
        <a:xfrm>
          <a:off x="931374" y="31265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Language and communication </a:t>
          </a:r>
          <a:endParaRPr lang="en-GB" sz="1600" b="1" kern="1200" dirty="0"/>
        </a:p>
      </dsp:txBody>
      <dsp:txXfrm>
        <a:off x="1273570" y="373466"/>
        <a:ext cx="1652266" cy="1652295"/>
      </dsp:txXfrm>
    </dsp:sp>
    <dsp:sp modelId="{CEA199B4-00B3-44E0-A8EE-446885BD7028}">
      <dsp:nvSpPr>
        <dsp:cNvPr id="0" name=""/>
        <dsp:cNvSpPr/>
      </dsp:nvSpPr>
      <dsp:spPr>
        <a:xfrm>
          <a:off x="2103340" y="1703732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Lifestyle or socio cultural differences </a:t>
          </a:r>
        </a:p>
      </dsp:txBody>
      <dsp:txXfrm>
        <a:off x="2445536" y="2045933"/>
        <a:ext cx="1652266" cy="1652295"/>
      </dsp:txXfrm>
    </dsp:sp>
    <dsp:sp modelId="{0D8FB28B-F2EA-4272-BD2C-ED20A76340D9}">
      <dsp:nvSpPr>
        <dsp:cNvPr id="0" name=""/>
        <dsp:cNvSpPr/>
      </dsp:nvSpPr>
      <dsp:spPr>
        <a:xfrm>
          <a:off x="2902112" y="0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Support/ experience at university </a:t>
          </a:r>
        </a:p>
      </dsp:txBody>
      <dsp:txXfrm>
        <a:off x="3244308" y="342201"/>
        <a:ext cx="1652266" cy="1652295"/>
      </dsp:txXfrm>
    </dsp:sp>
    <dsp:sp modelId="{D826AC36-227A-4D13-A4CE-346CDEFB7CB0}">
      <dsp:nvSpPr>
        <dsp:cNvPr id="0" name=""/>
        <dsp:cNvSpPr/>
      </dsp:nvSpPr>
      <dsp:spPr>
        <a:xfrm>
          <a:off x="4098519" y="1719365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Having other responsibilities </a:t>
          </a:r>
        </a:p>
      </dsp:txBody>
      <dsp:txXfrm>
        <a:off x="4440715" y="2061566"/>
        <a:ext cx="1652266" cy="1652295"/>
      </dsp:txXfrm>
    </dsp:sp>
    <dsp:sp modelId="{B44A27DA-D3B0-4DF6-86B0-89CB81ED2C91}">
      <dsp:nvSpPr>
        <dsp:cNvPr id="0" name=""/>
        <dsp:cNvSpPr/>
      </dsp:nvSpPr>
      <dsp:spPr>
        <a:xfrm>
          <a:off x="4905119" y="0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Socio economic/ Environmental</a:t>
          </a:r>
        </a:p>
      </dsp:txBody>
      <dsp:txXfrm>
        <a:off x="5247315" y="342201"/>
        <a:ext cx="1652266" cy="1652295"/>
      </dsp:txXfrm>
    </dsp:sp>
    <dsp:sp modelId="{F7007D70-0C97-4FB5-8ED6-F5A51152FBEF}">
      <dsp:nvSpPr>
        <dsp:cNvPr id="0" name=""/>
        <dsp:cNvSpPr/>
      </dsp:nvSpPr>
      <dsp:spPr>
        <a:xfrm>
          <a:off x="6164032" y="1703732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Systemic racism</a:t>
          </a:r>
        </a:p>
      </dsp:txBody>
      <dsp:txXfrm>
        <a:off x="6506228" y="2045933"/>
        <a:ext cx="1652266" cy="1652295"/>
      </dsp:txXfrm>
    </dsp:sp>
    <dsp:sp modelId="{BCEC4BB4-FF0A-443D-88C0-7CE6A39D70EE}">
      <dsp:nvSpPr>
        <dsp:cNvPr id="0" name=""/>
        <dsp:cNvSpPr/>
      </dsp:nvSpPr>
      <dsp:spPr>
        <a:xfrm>
          <a:off x="6837769" y="15632"/>
          <a:ext cx="2336658" cy="233669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u="none" kern="1200" dirty="0"/>
            <a:t>Absence of role models/ sense of belonging</a:t>
          </a:r>
        </a:p>
      </dsp:txBody>
      <dsp:txXfrm>
        <a:off x="7179965" y="357833"/>
        <a:ext cx="1652266" cy="1652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2B8CC-CF6F-431E-92BA-D13ECC3AB0CD}" type="datetimeFigureOut">
              <a:rPr lang="en-GB" smtClean="0"/>
              <a:t>08/07/2021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A6BB0-8D3D-44FC-A9A8-CC6DF2E67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98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A6BB0-8D3D-44FC-A9A8-CC6DF2E67E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6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84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1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43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8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3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47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2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54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94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91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42AAD-1E00-4E41-9D18-AE7A44D144B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5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D9FFA-D7E3-4A68-ABC6-5AB93C1219C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5E748-10CB-46F2-83AC-8FA5612823CF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E9B-41BD-4684-8FFF-E08C69021A07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CA99-C84C-42A6-BAA1-1A92A755012A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6760-D6BE-4E6A-88F7-07A4294546F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3368-E282-4787-8C5A-185C2D4105F4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4031-8F2C-4DEC-B88C-D9DBD398CF67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0E5F-1380-4291-9720-2ED2440A279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1C97-A5E5-4432-9EA2-C383F26A896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15CA-3CD3-4F03-B43A-CC4496C9AE61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E47523E-7A66-49A7-B482-91486D06DC1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D0D3-90DA-4DAF-85D3-E84775CA68A3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u.org.uk/media/10075/Staying-Power/pdf/UCU_Rollock_February_2019.pdf" TargetMode="External"/><Relationship Id="rId2" Type="http://schemas.openxmlformats.org/officeDocument/2006/relationships/hyperlink" Target="https://www.universitiesuk.ac.uk/policy-and-analysis/reports/Pages/bame-student-attainment-uk-universities-closing-the-gap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adresearch@herts.ac.uk" TargetMode="External"/><Relationship Id="rId2" Type="http://schemas.openxmlformats.org/officeDocument/2006/relationships/hyperlink" Target="mailto:a.ramlaul@herts.ac.uk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6995-A1AF-4F14-9362-623C5FFA4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1275347"/>
            <a:ext cx="8637073" cy="1401615"/>
          </a:xfrm>
        </p:spPr>
        <p:txBody>
          <a:bodyPr>
            <a:normAutofit/>
          </a:bodyPr>
          <a:lstStyle/>
          <a:p>
            <a:pPr algn="ctr"/>
            <a:r>
              <a:rPr lang="en-GB" sz="2500" dirty="0"/>
              <a:t>Understanding the attainment gap in diagnostic radiography - an exploration of student experience of learning, engagement and support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44326-6543-40AF-AEDF-01BB8080A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Project team – </a:t>
            </a:r>
            <a:r>
              <a:rPr lang="en-GB" dirty="0" err="1"/>
              <a:t>dr</a:t>
            </a:r>
            <a:r>
              <a:rPr lang="en-GB" dirty="0"/>
              <a:t> Aarthi Ramlaul, </a:t>
            </a:r>
            <a:r>
              <a:rPr lang="en-GB" dirty="0" err="1"/>
              <a:t>dr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lawal</a:t>
            </a:r>
            <a:r>
              <a:rPr lang="en-GB" dirty="0"/>
              <a:t>, </a:t>
            </a:r>
            <a:r>
              <a:rPr lang="en-GB" dirty="0" err="1"/>
              <a:t>mrs</a:t>
            </a:r>
            <a:r>
              <a:rPr lang="en-GB" dirty="0"/>
              <a:t> Louise Hadley, Ms Kaschta Jan (student), </a:t>
            </a:r>
            <a:r>
              <a:rPr lang="en-GB" dirty="0" err="1"/>
              <a:t>ms</a:t>
            </a:r>
            <a:r>
              <a:rPr lang="en-GB" dirty="0"/>
              <a:t> layla shah (student) and </a:t>
            </a:r>
            <a:r>
              <a:rPr lang="en-GB" dirty="0" err="1"/>
              <a:t>ms</a:t>
            </a:r>
            <a:r>
              <a:rPr lang="en-GB" dirty="0"/>
              <a:t> Jessica </a:t>
            </a:r>
            <a:r>
              <a:rPr lang="en-GB" dirty="0" err="1"/>
              <a:t>rached</a:t>
            </a:r>
            <a:r>
              <a:rPr lang="en-GB" dirty="0"/>
              <a:t> Byron (STUDENT)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FC162-4B31-4947-ADC4-F08345DF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83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FF8B-AFB4-4F73-B164-40CE5E3A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 dirty="0"/>
              <a:t>Findings</a:t>
            </a:r>
            <a:r>
              <a:rPr lang="en-GB" sz="2800" dirty="0"/>
              <a:t> - </a:t>
            </a:r>
            <a:r>
              <a:rPr lang="en-GB" sz="2200" dirty="0"/>
              <a:t>What do you consider to be the biggest challenge in studying for a radiography degree at university and achieving good grades?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EEAEB0-665C-446B-8AAF-AEF3FCA5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….for me the biggest challenge was adapting to </a:t>
            </a:r>
            <a:r>
              <a:rPr lang="en-GB" i="1" dirty="0">
                <a:solidFill>
                  <a:schemeClr val="accent1"/>
                </a:solidFill>
              </a:rPr>
              <a:t>an online learning style</a:t>
            </a:r>
            <a:r>
              <a:rPr lang="en-GB" i="1" dirty="0"/>
              <a:t>…</a:t>
            </a:r>
            <a:endParaRPr lang="en-GB" dirty="0"/>
          </a:p>
          <a:p>
            <a:r>
              <a:rPr lang="en-GB" i="1" dirty="0"/>
              <a:t>There is a </a:t>
            </a:r>
            <a:r>
              <a:rPr lang="en-GB" i="1" dirty="0">
                <a:solidFill>
                  <a:schemeClr val="accent1"/>
                </a:solidFill>
              </a:rPr>
              <a:t>lot of content </a:t>
            </a:r>
            <a:r>
              <a:rPr lang="en-GB" i="1" dirty="0"/>
              <a:t>to get through in a short period…</a:t>
            </a:r>
            <a:endParaRPr lang="en-GB" dirty="0"/>
          </a:p>
          <a:p>
            <a:r>
              <a:rPr lang="en-GB" i="1" dirty="0"/>
              <a:t>…not enough </a:t>
            </a:r>
            <a:r>
              <a:rPr lang="en-GB" i="1" dirty="0">
                <a:solidFill>
                  <a:schemeClr val="accent1"/>
                </a:solidFill>
              </a:rPr>
              <a:t>practical time and less placement</a:t>
            </a:r>
            <a:r>
              <a:rPr lang="en-GB" i="1" dirty="0"/>
              <a:t>…</a:t>
            </a:r>
            <a:endParaRPr lang="en-GB" dirty="0"/>
          </a:p>
          <a:p>
            <a:r>
              <a:rPr lang="en-GB" i="1" dirty="0">
                <a:solidFill>
                  <a:schemeClr val="accent1"/>
                </a:solidFill>
              </a:rPr>
              <a:t>Time management </a:t>
            </a:r>
            <a:r>
              <a:rPr lang="en-GB" i="1" dirty="0"/>
              <a:t>while </a:t>
            </a:r>
            <a:r>
              <a:rPr lang="en-GB" i="1" dirty="0">
                <a:solidFill>
                  <a:schemeClr val="accent1"/>
                </a:solidFill>
              </a:rPr>
              <a:t>juggling </a:t>
            </a:r>
            <a:r>
              <a:rPr lang="en-GB" i="1" dirty="0"/>
              <a:t>home and child </a:t>
            </a:r>
            <a:r>
              <a:rPr lang="en-GB" i="1" dirty="0">
                <a:solidFill>
                  <a:schemeClr val="accent1"/>
                </a:solidFill>
              </a:rPr>
              <a:t>responsibilities</a:t>
            </a:r>
            <a:r>
              <a:rPr lang="en-GB" i="1" dirty="0"/>
              <a:t>…</a:t>
            </a:r>
            <a:endParaRPr lang="en-GB" dirty="0"/>
          </a:p>
          <a:p>
            <a:r>
              <a:rPr lang="en-GB" i="1" dirty="0">
                <a:solidFill>
                  <a:schemeClr val="accent1"/>
                </a:solidFill>
              </a:rPr>
              <a:t>Balancing</a:t>
            </a:r>
            <a:r>
              <a:rPr lang="en-GB" i="1" dirty="0"/>
              <a:t> my part time job and studies.</a:t>
            </a:r>
            <a:endParaRPr lang="en-GB" dirty="0"/>
          </a:p>
          <a:p>
            <a:r>
              <a:rPr lang="en-GB" i="1" dirty="0"/>
              <a:t>…have to </a:t>
            </a:r>
            <a:r>
              <a:rPr lang="en-GB" i="1" dirty="0">
                <a:solidFill>
                  <a:schemeClr val="accent1"/>
                </a:solidFill>
              </a:rPr>
              <a:t>travel very far </a:t>
            </a:r>
            <a:r>
              <a:rPr lang="en-GB" i="1" dirty="0"/>
              <a:t>for placement…</a:t>
            </a:r>
            <a:endParaRPr lang="en-GB" dirty="0"/>
          </a:p>
          <a:p>
            <a:r>
              <a:rPr lang="en-GB" i="1" dirty="0"/>
              <a:t>…</a:t>
            </a:r>
            <a:r>
              <a:rPr lang="en-GB" i="1" dirty="0">
                <a:solidFill>
                  <a:schemeClr val="accent1"/>
                </a:solidFill>
              </a:rPr>
              <a:t>essay writing was hard</a:t>
            </a:r>
            <a:r>
              <a:rPr lang="en-GB" i="1" dirty="0"/>
              <a:t>…</a:t>
            </a:r>
            <a:endParaRPr lang="en-GB" dirty="0"/>
          </a:p>
          <a:p>
            <a:r>
              <a:rPr lang="en-GB" i="1" dirty="0"/>
              <a:t>…</a:t>
            </a:r>
            <a:r>
              <a:rPr lang="en-GB" i="1" dirty="0">
                <a:solidFill>
                  <a:schemeClr val="accent1"/>
                </a:solidFill>
              </a:rPr>
              <a:t>exam and marking was very harsh </a:t>
            </a:r>
            <a:r>
              <a:rPr lang="en-GB" i="1" dirty="0"/>
              <a:t>as a first year…</a:t>
            </a:r>
            <a:endParaRPr lang="en-GB" dirty="0"/>
          </a:p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D54CC-1750-46F6-96FE-5328D900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659D-25E3-413B-B7B9-36C93203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076" y="727074"/>
            <a:ext cx="9603275" cy="1049235"/>
          </a:xfrm>
        </p:spPr>
        <p:txBody>
          <a:bodyPr/>
          <a:lstStyle/>
          <a:p>
            <a:r>
              <a:rPr lang="en-GB" sz="3200" dirty="0"/>
              <a:t>Findings - Why do you think this attainment gap exists?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126D7E0-2B55-4692-A557-DBD010C0B9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7701" y="1971598"/>
          <a:ext cx="10534650" cy="405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835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FC54-C217-4B34-B6BE-242A69CF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17" y="867037"/>
            <a:ext cx="10848216" cy="1049235"/>
          </a:xfrm>
        </p:spPr>
        <p:txBody>
          <a:bodyPr/>
          <a:lstStyle/>
          <a:p>
            <a:r>
              <a:rPr lang="en-GB" dirty="0"/>
              <a:t>Language  and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3985-3778-4858-90D7-F3B720CF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7" y="2015732"/>
            <a:ext cx="10727473" cy="3450613"/>
          </a:xfrm>
        </p:spPr>
        <p:txBody>
          <a:bodyPr>
            <a:normAutofit/>
          </a:bodyPr>
          <a:lstStyle/>
          <a:p>
            <a:r>
              <a:rPr lang="en-GB" i="1" dirty="0"/>
              <a:t>I believe the course is hard in general, but </a:t>
            </a:r>
            <a:r>
              <a:rPr lang="en-GB" i="1" dirty="0">
                <a:solidFill>
                  <a:schemeClr val="accent1"/>
                </a:solidFill>
              </a:rPr>
              <a:t>it's even more harder for students that English is not their first language</a:t>
            </a:r>
            <a:r>
              <a:rPr lang="en-GB" i="1" dirty="0"/>
              <a:t>. (Asian and minority group student)</a:t>
            </a:r>
          </a:p>
          <a:p>
            <a:r>
              <a:rPr lang="en-GB" i="1" dirty="0">
                <a:solidFill>
                  <a:schemeClr val="accent1"/>
                </a:solidFill>
              </a:rPr>
              <a:t>Technical language </a:t>
            </a:r>
            <a:r>
              <a:rPr lang="en-GB" i="1" dirty="0"/>
              <a:t>used on the course … (Asian and minority group student)</a:t>
            </a:r>
          </a:p>
          <a:p>
            <a:r>
              <a:rPr lang="en-GB" i="1" dirty="0"/>
              <a:t>One of the reason is "English" not being the first language for the ethnic minority group due to which they </a:t>
            </a:r>
            <a:r>
              <a:rPr lang="en-GB" i="1" dirty="0">
                <a:solidFill>
                  <a:schemeClr val="accent1"/>
                </a:solidFill>
              </a:rPr>
              <a:t>cannot express their ideas as clearly although they work harder than non-ethnic group</a:t>
            </a:r>
            <a:r>
              <a:rPr lang="en-GB" i="1" dirty="0"/>
              <a:t>.  (Asian and minority group student) </a:t>
            </a:r>
          </a:p>
          <a:p>
            <a:r>
              <a:rPr lang="en-GB" i="1" dirty="0"/>
              <a:t>I think a large number of students have </a:t>
            </a:r>
            <a:r>
              <a:rPr lang="en-GB" i="1" dirty="0">
                <a:solidFill>
                  <a:schemeClr val="accent1"/>
                </a:solidFill>
              </a:rPr>
              <a:t>English as their second or third language and their academic writing skills need more support </a:t>
            </a:r>
            <a:r>
              <a:rPr lang="en-GB" i="1" dirty="0"/>
              <a:t>(student of unknown ethnicity)</a:t>
            </a:r>
          </a:p>
        </p:txBody>
      </p:sp>
    </p:spTree>
    <p:extLst>
      <p:ext uri="{BB962C8B-B14F-4D97-AF65-F5344CB8AC3E}">
        <p14:creationId xmlns:p14="http://schemas.microsoft.com/office/powerpoint/2010/main" val="380482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FC54-C217-4B34-B6BE-242A69CF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08" y="715309"/>
            <a:ext cx="10848216" cy="1049235"/>
          </a:xfrm>
        </p:spPr>
        <p:txBody>
          <a:bodyPr/>
          <a:lstStyle/>
          <a:p>
            <a:r>
              <a:rPr lang="en-GB" dirty="0"/>
              <a:t>Support at university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43985-3778-4858-90D7-F3B720CF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108" y="2272907"/>
            <a:ext cx="10307722" cy="3450613"/>
          </a:xfrm>
        </p:spPr>
        <p:txBody>
          <a:bodyPr>
            <a:normAutofit/>
          </a:bodyPr>
          <a:lstStyle/>
          <a:p>
            <a:r>
              <a:rPr lang="en-GB" sz="2400" i="1" dirty="0"/>
              <a:t>…</a:t>
            </a:r>
            <a:r>
              <a:rPr lang="en-GB" sz="2400" i="1" dirty="0">
                <a:solidFill>
                  <a:schemeClr val="accent1"/>
                </a:solidFill>
              </a:rPr>
              <a:t>BAME need more supports </a:t>
            </a:r>
            <a:r>
              <a:rPr lang="en-GB" sz="2400" i="1" dirty="0"/>
              <a:t>(Black and minority group student)</a:t>
            </a:r>
          </a:p>
          <a:p>
            <a:r>
              <a:rPr lang="en-GB" sz="2400" i="1" dirty="0">
                <a:solidFill>
                  <a:schemeClr val="accent1"/>
                </a:solidFill>
              </a:rPr>
              <a:t>…The lack of language support for these minority groups is affecting them the most</a:t>
            </a:r>
            <a:r>
              <a:rPr lang="en-GB" sz="2400" i="1" dirty="0"/>
              <a:t>. I think the university is </a:t>
            </a:r>
            <a:r>
              <a:rPr lang="en-GB" sz="2400" i="1" dirty="0">
                <a:solidFill>
                  <a:schemeClr val="accent1"/>
                </a:solidFill>
              </a:rPr>
              <a:t>not giving them enough resources </a:t>
            </a:r>
            <a:r>
              <a:rPr lang="en-GB" sz="2400" i="1" dirty="0"/>
              <a:t>to help them achieve a good grade and the </a:t>
            </a:r>
            <a:r>
              <a:rPr lang="en-GB" sz="2400" i="1" dirty="0">
                <a:solidFill>
                  <a:schemeClr val="accent1"/>
                </a:solidFill>
              </a:rPr>
              <a:t>university's expectation </a:t>
            </a:r>
            <a:r>
              <a:rPr lang="en-GB" sz="2400" i="1" dirty="0"/>
              <a:t>is the same as a non-ethnic minority which is not fair (student of unknown ethnicity)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935102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A221-0C63-4511-B00C-1F5B73C2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experience at university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4A6B-A223-4FED-B88F-974A2261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61" y="2015732"/>
            <a:ext cx="11117766" cy="4037749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…I have felt as if 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</a:rPr>
              <a:t>I could </a:t>
            </a:r>
            <a:r>
              <a:rPr lang="en-GB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not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</a:rPr>
              <a:t> reach out to the lecturers for helpful advice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. Its partly to do with the 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</a:rPr>
              <a:t>method of education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we have received as some of the 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</a:rPr>
              <a:t>lecturers come across as intimidating, cold or more focused on the technology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…. </a:t>
            </a:r>
            <a:r>
              <a:rPr lang="en-GB" i="1" dirty="0"/>
              <a:t>(Black and minority group student)</a:t>
            </a:r>
          </a:p>
          <a:p>
            <a:r>
              <a:rPr lang="en-GB" i="1" dirty="0">
                <a:solidFill>
                  <a:schemeClr val="accent1"/>
                </a:solidFill>
              </a:rPr>
              <a:t>I do think the online teaching does not help as, tutors can not interact and communicate properly with their students </a:t>
            </a:r>
            <a:r>
              <a:rPr lang="en-GB" i="1" dirty="0"/>
              <a:t>(non-BAME group student)</a:t>
            </a:r>
          </a:p>
          <a:p>
            <a:r>
              <a:rPr lang="en-GB" i="1" dirty="0"/>
              <a:t>..</a:t>
            </a:r>
            <a:r>
              <a:rPr lang="en-GB" i="1" dirty="0">
                <a:solidFill>
                  <a:schemeClr val="accent1"/>
                </a:solidFill>
              </a:rPr>
              <a:t>as a black student myself we are not valued and this can be visible through the interaction lecturers make with their students</a:t>
            </a:r>
            <a:r>
              <a:rPr lang="en-GB" i="1" dirty="0"/>
              <a:t>. Lecturers have </a:t>
            </a:r>
            <a:r>
              <a:rPr lang="en-GB" i="1" dirty="0">
                <a:solidFill>
                  <a:schemeClr val="accent1"/>
                </a:solidFill>
              </a:rPr>
              <a:t>favourite students and biased judgment </a:t>
            </a:r>
            <a:r>
              <a:rPr lang="en-GB" i="1" dirty="0"/>
              <a:t>on marks individual students should receive. (Black and minority group student)</a:t>
            </a:r>
          </a:p>
          <a:p>
            <a:r>
              <a:rPr lang="en-GB" i="1" dirty="0"/>
              <a:t>This is because </a:t>
            </a:r>
            <a:r>
              <a:rPr lang="en-GB" i="1" dirty="0">
                <a:solidFill>
                  <a:schemeClr val="accent5"/>
                </a:solidFill>
              </a:rPr>
              <a:t>assignments and dissertations are not marked fairly</a:t>
            </a:r>
            <a:r>
              <a:rPr lang="en-GB" i="1" dirty="0"/>
              <a:t>. (Black and minority group student )</a:t>
            </a:r>
          </a:p>
          <a:p>
            <a:r>
              <a:rPr lang="en-GB" i="1" dirty="0"/>
              <a:t>…the </a:t>
            </a:r>
            <a:r>
              <a:rPr lang="en-GB" i="1" dirty="0">
                <a:solidFill>
                  <a:schemeClr val="accent5"/>
                </a:solidFill>
              </a:rPr>
              <a:t>same tutor is given to the same student for multiple assignments </a:t>
            </a:r>
            <a:r>
              <a:rPr lang="en-GB" i="1" dirty="0"/>
              <a:t>(Asian and minority group student) </a:t>
            </a:r>
            <a:endParaRPr lang="en-GB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8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5D8A-EED3-4FEA-B000-CC462813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58" y="734761"/>
            <a:ext cx="13093700" cy="1049235"/>
          </a:xfrm>
        </p:spPr>
        <p:txBody>
          <a:bodyPr/>
          <a:lstStyle/>
          <a:p>
            <a:r>
              <a:rPr lang="en-GB" sz="3200" dirty="0"/>
              <a:t>Lifestyle / socio cultural differences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8F5B9-FB91-4D2C-AF05-53B80C45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378" y="2023087"/>
            <a:ext cx="10242054" cy="4207268"/>
          </a:xfrm>
        </p:spPr>
        <p:txBody>
          <a:bodyPr>
            <a:normAutofit lnSpcReduction="10000"/>
          </a:bodyPr>
          <a:lstStyle/>
          <a:p>
            <a:r>
              <a:rPr lang="en-GB" i="1" dirty="0"/>
              <a:t>With BAME students we have more responsibilities. </a:t>
            </a:r>
            <a:r>
              <a:rPr lang="en-GB" i="1" dirty="0">
                <a:solidFill>
                  <a:schemeClr val="accent1"/>
                </a:solidFill>
              </a:rPr>
              <a:t>As well as getting our education we're at the forefront of looking after our parents and siblings. </a:t>
            </a:r>
            <a:r>
              <a:rPr lang="en-GB" i="1" dirty="0"/>
              <a:t>There's nothing wrong with that, in fact it is our duty, however the </a:t>
            </a:r>
            <a:r>
              <a:rPr lang="en-GB" i="1" dirty="0">
                <a:solidFill>
                  <a:schemeClr val="accent1"/>
                </a:solidFill>
              </a:rPr>
              <a:t>education system fails to acknowledge these cultural differences </a:t>
            </a:r>
            <a:r>
              <a:rPr lang="en-GB" i="1" dirty="0"/>
              <a:t>and disregards this completely which leaves very capable students receiving lower grades when in fact it should be considered. (Asian and minority group student)</a:t>
            </a:r>
          </a:p>
          <a:p>
            <a:r>
              <a:rPr lang="en-GB" i="1" dirty="0"/>
              <a:t>Culture difference, usually ethnic minority student might have </a:t>
            </a:r>
            <a:r>
              <a:rPr lang="en-GB" i="1" dirty="0">
                <a:solidFill>
                  <a:schemeClr val="accent1"/>
                </a:solidFill>
              </a:rPr>
              <a:t>more familial and financial responsibilities</a:t>
            </a:r>
            <a:r>
              <a:rPr lang="en-GB" i="1" dirty="0"/>
              <a:t> due to the correlation with lower incomes </a:t>
            </a:r>
            <a:r>
              <a:rPr lang="en-GB" i="1" dirty="0">
                <a:solidFill>
                  <a:schemeClr val="accent1"/>
                </a:solidFill>
              </a:rPr>
              <a:t>that distracts from studies </a:t>
            </a:r>
            <a:r>
              <a:rPr lang="en-GB" i="1" dirty="0"/>
              <a:t>many ethnic minority students are the </a:t>
            </a:r>
            <a:r>
              <a:rPr lang="en-GB" i="1" dirty="0">
                <a:solidFill>
                  <a:schemeClr val="accent1"/>
                </a:solidFill>
              </a:rPr>
              <a:t>first in their family to attend university </a:t>
            </a:r>
            <a:r>
              <a:rPr lang="en-GB" i="1" dirty="0"/>
              <a:t>and don't have the same support / help / guidance system as others (student of unknown ethnicity) </a:t>
            </a:r>
          </a:p>
          <a:p>
            <a:r>
              <a:rPr lang="en-GB" i="1" dirty="0">
                <a:solidFill>
                  <a:schemeClr val="accent5"/>
                </a:solidFill>
              </a:rPr>
              <a:t>I don’t think it’s a cultural thing I just think it depends on how motivated the student is </a:t>
            </a:r>
            <a:r>
              <a:rPr lang="en-GB" i="1" dirty="0"/>
              <a:t>(non-BAME group student)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13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A155-0AC5-4635-AFA8-CA010AB1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/>
              <a:t>Socio economic</a:t>
            </a:r>
            <a:br>
              <a:rPr lang="en-GB" sz="2800"/>
            </a:b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02592-33A1-4D2C-9786-529EBAFD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BF4AA-BBB8-4656-98DA-2E6C54760E7E}"/>
              </a:ext>
            </a:extLst>
          </p:cNvPr>
          <p:cNvSpPr txBox="1"/>
          <p:nvPr/>
        </p:nvSpPr>
        <p:spPr>
          <a:xfrm>
            <a:off x="535258" y="2305671"/>
            <a:ext cx="1119478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Most students from an ethnic minority background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have to work to financial support themselves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(Black and minority group student)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..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Students from ethnic backgrounds may have to juggle sometimes more than our white peers in the degree such as having a job to help support our degree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and not having more time aside to revise or maybe have more responsibility to support a family or children compared to our white peers (Black and minority group student) </a:t>
            </a:r>
          </a:p>
        </p:txBody>
      </p:sp>
    </p:spTree>
    <p:extLst>
      <p:ext uri="{BB962C8B-B14F-4D97-AF65-F5344CB8AC3E}">
        <p14:creationId xmlns:p14="http://schemas.microsoft.com/office/powerpoint/2010/main" val="1828015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7A6C-2B69-46F3-A1B1-482550B24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0" i="0" u="none" strike="noStrike" kern="120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Environmental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6115-BF88-4E95-ABC1-B1D11BF0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1853754"/>
            <a:ext cx="11054854" cy="4199727"/>
          </a:xfrm>
        </p:spPr>
        <p:txBody>
          <a:bodyPr>
            <a:noAutofit/>
          </a:bodyPr>
          <a:lstStyle/>
          <a:p>
            <a:r>
              <a:rPr lang="en-GB" sz="1800" i="1" dirty="0"/>
              <a:t>I think geographical location and demographics also plays a major role. My secondary school was rated ‘</a:t>
            </a:r>
            <a:r>
              <a:rPr lang="en-GB" sz="1800" i="1" dirty="0">
                <a:solidFill>
                  <a:schemeClr val="accent1"/>
                </a:solidFill>
              </a:rPr>
              <a:t>needs improvement’ by OFSTED</a:t>
            </a:r>
            <a:r>
              <a:rPr lang="en-GB" sz="1800" i="1" dirty="0"/>
              <a:t>, my </a:t>
            </a:r>
            <a:r>
              <a:rPr lang="en-GB" sz="1800" i="1" dirty="0">
                <a:solidFill>
                  <a:schemeClr val="accent1"/>
                </a:solidFill>
              </a:rPr>
              <a:t>postcode is rated very poorly </a:t>
            </a:r>
            <a:r>
              <a:rPr lang="en-GB" sz="1800" i="1" dirty="0"/>
              <a:t>on postcode rating websites, and </a:t>
            </a:r>
            <a:r>
              <a:rPr lang="en-GB" sz="1800" i="1" dirty="0">
                <a:solidFill>
                  <a:schemeClr val="accent1"/>
                </a:solidFill>
              </a:rPr>
              <a:t>majority of students had no aspirations for further study </a:t>
            </a:r>
            <a:r>
              <a:rPr lang="en-GB" sz="1800" i="1" dirty="0"/>
              <a:t>in my high school... (Asian and minority group student)</a:t>
            </a:r>
          </a:p>
          <a:p>
            <a:r>
              <a:rPr lang="en-GB" sz="1800" i="1" dirty="0"/>
              <a:t>… </a:t>
            </a:r>
            <a:r>
              <a:rPr lang="en-GB" sz="1800" i="1" dirty="0">
                <a:solidFill>
                  <a:schemeClr val="accent1"/>
                </a:solidFill>
              </a:rPr>
              <a:t>we are always automatically placed into estates which tends to be in areas that are considered poor and have a high crime, not having teachers from ethnic minorities also plays a role ….</a:t>
            </a:r>
            <a:r>
              <a:rPr lang="en-GB" sz="1800" i="1" dirty="0"/>
              <a:t>(Black and minority group student)</a:t>
            </a:r>
          </a:p>
          <a:p>
            <a:r>
              <a:rPr lang="en-GB" sz="1800" i="1" dirty="0"/>
              <a:t>During lockdown the university did not take into account how COVID could effect the student from ethnic minorities, there students who shared room with 3 or 4 siblings.   </a:t>
            </a:r>
            <a:r>
              <a:rPr lang="en-GB" sz="1800" i="1" dirty="0">
                <a:solidFill>
                  <a:schemeClr val="accent1"/>
                </a:solidFill>
              </a:rPr>
              <a:t>They had nowhere to study.  </a:t>
            </a:r>
            <a:r>
              <a:rPr lang="en-GB" sz="1800" i="1" dirty="0"/>
              <a:t>Some students </a:t>
            </a:r>
            <a:r>
              <a:rPr lang="en-GB" sz="1800" i="1" dirty="0">
                <a:solidFill>
                  <a:schemeClr val="accent1"/>
                </a:solidFill>
              </a:rPr>
              <a:t>did not have access to internet or laptops </a:t>
            </a:r>
            <a:r>
              <a:rPr lang="en-GB" sz="1800" i="1" dirty="0"/>
              <a:t>but help offered was very limited.  I know people who failed exams because they had nowhere to study and when they applied for </a:t>
            </a:r>
            <a:r>
              <a:rPr lang="en-GB" sz="1800" i="1" dirty="0">
                <a:solidFill>
                  <a:schemeClr val="accent1"/>
                </a:solidFill>
              </a:rPr>
              <a:t>SACs it was declined </a:t>
            </a:r>
            <a:r>
              <a:rPr lang="en-GB" sz="1800" i="1" dirty="0"/>
              <a:t>because living in 2 bedroom house with 5 other kids wasn’t good enough reason.  (Black and minority group student) </a:t>
            </a:r>
          </a:p>
          <a:p>
            <a:endParaRPr lang="en-GB" sz="1800" i="1" dirty="0"/>
          </a:p>
        </p:txBody>
      </p:sp>
    </p:spTree>
    <p:extLst>
      <p:ext uri="{BB962C8B-B14F-4D97-AF65-F5344CB8AC3E}">
        <p14:creationId xmlns:p14="http://schemas.microsoft.com/office/powerpoint/2010/main" val="275771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8753-D407-4DA9-9BC0-691B21DF9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Systemic racism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B8F84-9060-4F31-9018-0AC33653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083" y="1833552"/>
            <a:ext cx="11216406" cy="4513179"/>
          </a:xfrm>
        </p:spPr>
        <p:txBody>
          <a:bodyPr>
            <a:normAutofit lnSpcReduction="10000"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Us black people have always been underprivileged, this stems from systemic and environmental racism. </a:t>
            </a:r>
            <a:r>
              <a:rPr lang="en-GB" i="1" dirty="0"/>
              <a:t>(Black and minority group student)</a:t>
            </a:r>
          </a:p>
          <a:p>
            <a:r>
              <a:rPr lang="en-GB" i="1" dirty="0">
                <a:solidFill>
                  <a:schemeClr val="accent1"/>
                </a:solidFill>
              </a:rPr>
              <a:t>..Subtle racism can be the mere difference in the time and effort that lecturers put into monitoring the progress and efforts of non-ethnic students compared to those of ethnic students. </a:t>
            </a:r>
            <a:r>
              <a:rPr lang="en-GB" i="1" dirty="0"/>
              <a:t>As the data is from 2019 - 2020, I believe that it will drastically be improved for 2020 - 2021 as the Black Lives Matter movement and other movements concerning ethnic minorities has ensured that we are heard and there is fair treatment. Thus far as a 1st-year ethnic student, </a:t>
            </a:r>
            <a:r>
              <a:rPr lang="en-GB" i="1" dirty="0">
                <a:solidFill>
                  <a:schemeClr val="accent1"/>
                </a:solidFill>
              </a:rPr>
              <a:t>I have not felt out of place or treated unfairly and have been encouraged by lecturers and my tutor to work hard </a:t>
            </a:r>
            <a:r>
              <a:rPr lang="en-GB" i="1" dirty="0"/>
              <a:t>which shows that there has been an improvement if this was potentially not the case before, and this will be projected into the new results. (Black and minority group student)</a:t>
            </a:r>
          </a:p>
          <a:p>
            <a:r>
              <a:rPr lang="en-GB" i="1" dirty="0"/>
              <a:t>As a person from an ethnic group. </a:t>
            </a:r>
            <a:r>
              <a:rPr lang="en-GB" i="1" dirty="0">
                <a:solidFill>
                  <a:schemeClr val="accent1"/>
                </a:solidFill>
              </a:rPr>
              <a:t>I feel like sometimes we are looked at differently and are treated different. </a:t>
            </a:r>
            <a:r>
              <a:rPr lang="en-GB" i="1" dirty="0"/>
              <a:t>We are hard working people but</a:t>
            </a:r>
            <a:r>
              <a:rPr lang="en-GB" i="1" dirty="0">
                <a:solidFill>
                  <a:schemeClr val="accent1"/>
                </a:solidFill>
              </a:rPr>
              <a:t> I personally feel like I have to work 10x harder just to feel appreciated. </a:t>
            </a:r>
            <a:r>
              <a:rPr lang="en-GB" i="1" dirty="0"/>
              <a:t>(ethnic group not stated)</a:t>
            </a:r>
          </a:p>
        </p:txBody>
      </p:sp>
    </p:spTree>
    <p:extLst>
      <p:ext uri="{BB962C8B-B14F-4D97-AF65-F5344CB8AC3E}">
        <p14:creationId xmlns:p14="http://schemas.microsoft.com/office/powerpoint/2010/main" val="60778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5A38E-FA1E-4274-9A82-F284EEAA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Absence of role models/sense of belonging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3C84A-B7BE-43C7-A956-A9796969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435" y="2015732"/>
            <a:ext cx="10850136" cy="4037749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I think that as a BAME member myself, I’ve seen many BAME friends that </a:t>
            </a:r>
            <a:r>
              <a:rPr lang="en-GB" i="1" dirty="0">
                <a:solidFill>
                  <a:schemeClr val="accent1"/>
                </a:solidFill>
              </a:rPr>
              <a:t>don’t have any role models to look up to in their own households</a:t>
            </a:r>
            <a:r>
              <a:rPr lang="en-GB" i="1" dirty="0"/>
              <a:t>. I myself am the first female in my entire extended family to ever go to university for further education. And </a:t>
            </a:r>
            <a:r>
              <a:rPr lang="en-GB" i="1" dirty="0">
                <a:solidFill>
                  <a:schemeClr val="accent1"/>
                </a:solidFill>
              </a:rPr>
              <a:t>self motivation may be more difficult for some, more than others in such an environment</a:t>
            </a:r>
            <a:r>
              <a:rPr lang="en-GB" i="1" dirty="0"/>
              <a:t>. (Asian and minority group student)</a:t>
            </a:r>
          </a:p>
          <a:p>
            <a:r>
              <a:rPr lang="en-GB" i="1" dirty="0"/>
              <a:t>…</a:t>
            </a:r>
            <a:r>
              <a:rPr lang="en-GB" i="1" dirty="0">
                <a:solidFill>
                  <a:schemeClr val="accent1"/>
                </a:solidFill>
              </a:rPr>
              <a:t>all lecturers are white except for one black and one Asian.</a:t>
            </a:r>
            <a:r>
              <a:rPr lang="en-GB" i="1" dirty="0"/>
              <a:t> This is a very deep and important topic to look into.  (Black and minority group student)</a:t>
            </a:r>
          </a:p>
          <a:p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There is a 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</a:rPr>
              <a:t>lack of lecturers from the BAME group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which </a:t>
            </a:r>
            <a:r>
              <a:rPr lang="en-GB" i="1" dirty="0">
                <a:solidFill>
                  <a:schemeClr val="accent1"/>
                </a:solidFill>
                <a:latin typeface="Calibri" panose="020F0502020204030204" pitchFamily="34" charset="0"/>
              </a:rPr>
              <a:t>results in a lack of representation or depleting confidence </a:t>
            </a:r>
            <a:r>
              <a:rPr lang="en-GB" i="1" dirty="0">
                <a:solidFill>
                  <a:srgbClr val="000000"/>
                </a:solidFill>
                <a:latin typeface="Calibri" panose="020F0502020204030204" pitchFamily="34" charset="0"/>
              </a:rPr>
              <a:t>in students among this group.</a:t>
            </a:r>
            <a:r>
              <a:rPr lang="en-GB" i="1" dirty="0"/>
              <a:t> (Black and minority group student)</a:t>
            </a:r>
          </a:p>
          <a:p>
            <a:r>
              <a:rPr lang="en-GB" i="1" dirty="0"/>
              <a:t>Ethnic minority or maybe international students like me, I feel that we face different challenges compared to the non-ethnic group. I think the lack of support is one and </a:t>
            </a:r>
            <a:r>
              <a:rPr lang="en-GB" i="1" dirty="0">
                <a:solidFill>
                  <a:schemeClr val="accent1"/>
                </a:solidFill>
              </a:rPr>
              <a:t>with year 1 being conducted online, it has been difficult to make any friends. </a:t>
            </a:r>
            <a:r>
              <a:rPr lang="en-GB" i="1" dirty="0"/>
              <a:t>(Asian and minority group student)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2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37B6-FA32-4A32-8610-F65A04F0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8C5AE-907B-44C9-A44F-EB9F9BF81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79585"/>
          </a:xfrm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#</a:t>
            </a:r>
            <a:r>
              <a:rPr lang="en-GB" i="1" dirty="0" err="1"/>
              <a:t>Closingthegap</a:t>
            </a:r>
            <a:r>
              <a:rPr lang="en-GB" i="1" dirty="0"/>
              <a:t> </a:t>
            </a:r>
            <a:r>
              <a:rPr lang="en-GB" dirty="0"/>
              <a:t>report (2019)</a:t>
            </a:r>
          </a:p>
          <a:p>
            <a:r>
              <a:rPr lang="en-GB" dirty="0"/>
              <a:t>Attainment gap in diagnostic radiography in 2019-20 = 40.9% (Tableau)</a:t>
            </a:r>
          </a:p>
          <a:p>
            <a:pPr lvl="1"/>
            <a:r>
              <a:rPr lang="en-GB" dirty="0"/>
              <a:t>Black, Asian and Minority Ethnic students (BAME) and non-BAME students</a:t>
            </a:r>
          </a:p>
          <a:p>
            <a:pPr lvl="1"/>
            <a:r>
              <a:rPr lang="en-GB" dirty="0"/>
              <a:t>3 year full-time programme</a:t>
            </a:r>
          </a:p>
          <a:p>
            <a:pPr lvl="2"/>
            <a:r>
              <a:rPr lang="en-GB" dirty="0"/>
              <a:t>Eligibility to register as a diagnostic radiographer with the HCPC</a:t>
            </a:r>
          </a:p>
          <a:p>
            <a:pPr lvl="1"/>
            <a:r>
              <a:rPr lang="en-GB" dirty="0"/>
              <a:t>72% BAME : 28% non-BAME students (Tableau)</a:t>
            </a:r>
          </a:p>
          <a:p>
            <a:pPr lvl="1"/>
            <a:r>
              <a:rPr lang="en-GB" dirty="0"/>
              <a:t>Low levels of diversity and representation has been associated with a high attainment gap (</a:t>
            </a:r>
            <a:r>
              <a:rPr lang="en-GB" dirty="0" err="1"/>
              <a:t>Rollock</a:t>
            </a:r>
            <a:r>
              <a:rPr lang="en-GB" dirty="0"/>
              <a:t>, 2019)</a:t>
            </a:r>
          </a:p>
          <a:p>
            <a:r>
              <a:rPr lang="en-GB" dirty="0"/>
              <a:t>Purpose of project</a:t>
            </a:r>
          </a:p>
          <a:p>
            <a:pPr lvl="1"/>
            <a:r>
              <a:rPr lang="en-GB" dirty="0"/>
              <a:t>Universities must partner meaningfully with students to robustly address this gap (Amos, 2019) </a:t>
            </a:r>
          </a:p>
          <a:p>
            <a:r>
              <a:rPr lang="en-GB" dirty="0"/>
              <a:t>Outcome of project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F9D1-7EF3-4DC0-B760-734BC101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2" descr="Closing the gap: new report reveals devastating failure - HRM online">
            <a:extLst>
              <a:ext uri="{FF2B5EF4-FFF2-40B4-BE49-F238E27FC236}">
                <a16:creationId xmlns:a16="http://schemas.microsoft.com/office/drawing/2014/main" id="{10EB68D8-CC3B-4CDE-B6AC-84188B1F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84" y="1"/>
            <a:ext cx="3161016" cy="264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58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CEAB-2A98-414C-B149-0FF840FB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2307409"/>
            <a:ext cx="3157577" cy="3747316"/>
          </a:xfrm>
        </p:spPr>
        <p:txBody>
          <a:bodyPr anchor="t">
            <a:normAutofit/>
          </a:bodyPr>
          <a:lstStyle/>
          <a:p>
            <a:r>
              <a:rPr lang="en-GB"/>
              <a:t>Findings - How important is getting a good degree to you?</a:t>
            </a:r>
          </a:p>
        </p:txBody>
      </p:sp>
      <p:graphicFrame>
        <p:nvGraphicFramePr>
          <p:cNvPr id="30" name="Content Placeholder 29">
            <a:extLst>
              <a:ext uri="{FF2B5EF4-FFF2-40B4-BE49-F238E27FC236}">
                <a16:creationId xmlns:a16="http://schemas.microsoft.com/office/drawing/2014/main" id="{E315348D-EC72-46EE-A861-9FFCB35ACEC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822" y="488950"/>
          <a:ext cx="591343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8457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CEAB-2A98-414C-B149-0FF840FB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" y="867037"/>
            <a:ext cx="11751733" cy="1049235"/>
          </a:xfrm>
        </p:spPr>
        <p:txBody>
          <a:bodyPr anchor="t">
            <a:normAutofit/>
          </a:bodyPr>
          <a:lstStyle/>
          <a:p>
            <a:r>
              <a:rPr lang="en-GB" dirty="0"/>
              <a:t>Findings - importance of getting a good degree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E7A07-70E1-43EC-B989-01E965F2E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2074317"/>
            <a:ext cx="11751733" cy="3916646"/>
          </a:xfrm>
        </p:spPr>
        <p:txBody>
          <a:bodyPr>
            <a:noAutofit/>
          </a:bodyPr>
          <a:lstStyle/>
          <a:p>
            <a:r>
              <a:rPr lang="en-GB" sz="1600" i="1" dirty="0"/>
              <a:t>To me it's not always about getting a good degree as being smart is not a measurement when working in the field. </a:t>
            </a:r>
            <a:r>
              <a:rPr lang="en-GB" sz="1600" i="1" dirty="0">
                <a:solidFill>
                  <a:schemeClr val="accent1"/>
                </a:solidFill>
              </a:rPr>
              <a:t>It's more to do of how good you are practically when working</a:t>
            </a:r>
          </a:p>
          <a:p>
            <a:r>
              <a:rPr lang="en-GB" sz="1600" i="1" dirty="0"/>
              <a:t>I would like to achieve a 2.1 or 1st as I think this can help with </a:t>
            </a:r>
            <a:r>
              <a:rPr lang="en-GB" sz="1600" i="1" dirty="0">
                <a:solidFill>
                  <a:schemeClr val="accent1"/>
                </a:solidFill>
              </a:rPr>
              <a:t>employment </a:t>
            </a:r>
            <a:r>
              <a:rPr lang="en-GB" sz="1600" i="1" dirty="0"/>
              <a:t>as there will be many radiography students graduating and looking for jobs at a similar time</a:t>
            </a:r>
            <a:r>
              <a:rPr lang="en-GB" sz="1600" dirty="0"/>
              <a:t>.</a:t>
            </a:r>
          </a:p>
          <a:p>
            <a:r>
              <a:rPr lang="en-GB" sz="1600" i="1" dirty="0"/>
              <a:t>Very important with a 2:1 it gives an option for </a:t>
            </a:r>
            <a:r>
              <a:rPr lang="en-GB" sz="1600" i="1" dirty="0">
                <a:solidFill>
                  <a:schemeClr val="accent1"/>
                </a:solidFill>
              </a:rPr>
              <a:t>postgraduate study </a:t>
            </a:r>
          </a:p>
          <a:p>
            <a:r>
              <a:rPr lang="en-GB" sz="1600" i="1" dirty="0"/>
              <a:t>One of the most important things for me to get as that’s what I require to </a:t>
            </a:r>
            <a:r>
              <a:rPr lang="en-GB" sz="1600" i="1" dirty="0">
                <a:solidFill>
                  <a:schemeClr val="accent1"/>
                </a:solidFill>
              </a:rPr>
              <a:t>get onto the next stage of my life and what will help me get out of Poverty</a:t>
            </a:r>
          </a:p>
          <a:p>
            <a:r>
              <a:rPr lang="en-GB" sz="1600" i="1" dirty="0">
                <a:solidFill>
                  <a:srgbClr val="000000"/>
                </a:solidFill>
              </a:rPr>
              <a:t>It’s very important to me, </a:t>
            </a:r>
            <a:r>
              <a:rPr lang="en-GB" sz="1600" i="1" dirty="0">
                <a:solidFill>
                  <a:schemeClr val="accent1"/>
                </a:solidFill>
              </a:rPr>
              <a:t>education is an invisible passport</a:t>
            </a:r>
          </a:p>
          <a:p>
            <a:r>
              <a:rPr lang="en-GB" sz="1600" i="1" dirty="0"/>
              <a:t>I find getting a good degree very significant, as there is a </a:t>
            </a:r>
            <a:r>
              <a:rPr lang="en-GB" sz="1600" i="1" dirty="0">
                <a:solidFill>
                  <a:schemeClr val="accent1"/>
                </a:solidFill>
              </a:rPr>
              <a:t>history of high attainment within education that my family prides in, </a:t>
            </a:r>
            <a:r>
              <a:rPr lang="en-GB" sz="1600" i="1" dirty="0"/>
              <a:t>therefore </a:t>
            </a:r>
            <a:r>
              <a:rPr lang="en-GB" sz="1600" i="1" dirty="0">
                <a:solidFill>
                  <a:schemeClr val="accent1"/>
                </a:solidFill>
              </a:rPr>
              <a:t>I must be successful for myself and to make my family proud</a:t>
            </a:r>
          </a:p>
          <a:p>
            <a:r>
              <a:rPr lang="en-GB" sz="1600" i="1" dirty="0">
                <a:solidFill>
                  <a:schemeClr val="accent1"/>
                </a:solidFill>
              </a:rPr>
              <a:t>On a scale of 1-10, 20..</a:t>
            </a:r>
          </a:p>
          <a:p>
            <a:endParaRPr lang="en-GB" sz="1600" i="1" dirty="0">
              <a:solidFill>
                <a:schemeClr val="accent1"/>
              </a:solidFill>
            </a:endParaRPr>
          </a:p>
          <a:p>
            <a:endParaRPr lang="en-GB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1281C-25A1-4D7E-BE03-9192FA12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EF82-1595-4595-BA76-DC3D18B3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Amos, V. (2019). </a:t>
            </a:r>
            <a:r>
              <a:rPr lang="en-GB" i="1" dirty="0"/>
              <a:t>Black, Asian, Minority Ethnic Student Attainment in UK Universities: #</a:t>
            </a:r>
            <a:r>
              <a:rPr lang="en-GB" i="1" dirty="0" err="1"/>
              <a:t>Closingthegap</a:t>
            </a:r>
            <a:r>
              <a:rPr lang="en-GB" dirty="0"/>
              <a:t>.  Accessed at </a:t>
            </a:r>
            <a:r>
              <a:rPr lang="en-GB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https://www.universitiesuk.ac.uk/policy-and-analysis/reports/Pages/bame-student-attainment-uk-universities-closing-the-gap.aspx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en-GB" dirty="0"/>
          </a:p>
          <a:p>
            <a:r>
              <a:rPr lang="en-GB" dirty="0" err="1"/>
              <a:t>Rollock</a:t>
            </a:r>
            <a:r>
              <a:rPr lang="en-GB" dirty="0"/>
              <a:t>, N. (2019). </a:t>
            </a:r>
            <a:r>
              <a:rPr lang="en-GB" i="1" dirty="0"/>
              <a:t>Staying Power - The career experiences and strategies of UK Black female professors</a:t>
            </a:r>
            <a:r>
              <a:rPr lang="en-GB" dirty="0"/>
              <a:t>. London, UCU.  Accessed at </a:t>
            </a:r>
            <a:r>
              <a:rPr lang="en-GB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https://www.ucu.org.uk/media/10075/Staying-Power/pdf/UCU_Rollock_February_2019.pdf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8F9D6-E257-4DF2-8925-0EA25D3B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0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92761-EC0F-4840-9B33-99DDA4D18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9" y="1541050"/>
            <a:ext cx="8643154" cy="1887950"/>
          </a:xfrm>
        </p:spPr>
        <p:txBody>
          <a:bodyPr/>
          <a:lstStyle/>
          <a:p>
            <a:pPr algn="ctr"/>
            <a:r>
              <a:rPr lang="en-GB" dirty="0"/>
              <a:t>Further CORRESPONDENCE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DD9F-F7A0-40E1-A24C-B6600A188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68" y="3806195"/>
            <a:ext cx="6593306" cy="130722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/>
              <a:t>Email:  </a:t>
            </a:r>
            <a:r>
              <a:rPr lang="en-GB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a.ramlaul@herts.ac.uk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OR </a:t>
            </a:r>
          </a:p>
          <a:p>
            <a:pPr algn="ctr"/>
            <a:r>
              <a:rPr lang="en-GB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radresearch@herts.ac.uk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26A3-8918-4E96-856A-95F9F6C2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8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7C2C-E443-4BE9-9901-B31B9F42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EC04-7D2E-49A6-9229-683F0C425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Qualitative study design</a:t>
            </a:r>
          </a:p>
          <a:p>
            <a:r>
              <a:rPr lang="en-GB" dirty="0"/>
              <a:t>3 parts</a:t>
            </a:r>
          </a:p>
          <a:p>
            <a:pPr lvl="1"/>
            <a:r>
              <a:rPr lang="en-GB" dirty="0"/>
              <a:t>Part 1 – Questionnaire</a:t>
            </a:r>
          </a:p>
          <a:p>
            <a:pPr lvl="1"/>
            <a:r>
              <a:rPr lang="en-GB" dirty="0"/>
              <a:t>Part 2 – Focus groups</a:t>
            </a:r>
          </a:p>
          <a:p>
            <a:pPr lvl="1"/>
            <a:r>
              <a:rPr lang="en-GB" dirty="0"/>
              <a:t>Part 3 – Individual, semi-structured, face-face to interviews</a:t>
            </a:r>
          </a:p>
          <a:p>
            <a:r>
              <a:rPr lang="en-GB" dirty="0"/>
              <a:t>Focus groups and interviews will be conducted by student researchers</a:t>
            </a:r>
          </a:p>
          <a:p>
            <a:r>
              <a:rPr lang="en-GB" dirty="0"/>
              <a:t>Ethics approval from the Health, Science, Engineering and Technology ECDA at UH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924A3-99F1-44E7-B64B-16DAAF05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2" descr="B.A.M.E is L A M E - Shades Of Noir">
            <a:extLst>
              <a:ext uri="{FF2B5EF4-FFF2-40B4-BE49-F238E27FC236}">
                <a16:creationId xmlns:a16="http://schemas.microsoft.com/office/drawing/2014/main" id="{47022AD0-CC9C-404C-AE2D-F1B48711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02" y="0"/>
            <a:ext cx="4634383" cy="185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7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7C2C-E443-4BE9-9901-B31B9F42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1 – questionnaire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EC04-7D2E-49A6-9229-683F0C42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79" y="1853754"/>
            <a:ext cx="4420609" cy="428453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Participants </a:t>
            </a:r>
          </a:p>
          <a:p>
            <a:pPr lvl="1"/>
            <a:r>
              <a:rPr lang="en-GB" dirty="0"/>
              <a:t>Diagnostic </a:t>
            </a:r>
            <a:r>
              <a:rPr lang="en-GB"/>
              <a:t>radiography students</a:t>
            </a:r>
            <a:endParaRPr lang="en-GB" dirty="0"/>
          </a:p>
          <a:p>
            <a:pPr lvl="1"/>
            <a:r>
              <a:rPr lang="en-GB" dirty="0"/>
              <a:t>Programme cohort of 377 students</a:t>
            </a:r>
          </a:p>
          <a:p>
            <a:r>
              <a:rPr lang="en-GB" dirty="0"/>
              <a:t>Online questionnaire via JISC survey platform</a:t>
            </a:r>
          </a:p>
          <a:p>
            <a:r>
              <a:rPr lang="en-GB" dirty="0"/>
              <a:t>Response rate 16%</a:t>
            </a:r>
          </a:p>
          <a:p>
            <a:pPr lvl="1"/>
            <a:r>
              <a:rPr lang="en-GB" dirty="0"/>
              <a:t>Year 1 (n=31)</a:t>
            </a:r>
          </a:p>
          <a:p>
            <a:pPr lvl="1"/>
            <a:r>
              <a:rPr lang="en-GB" dirty="0"/>
              <a:t>Year 2 (n=18)</a:t>
            </a:r>
          </a:p>
          <a:p>
            <a:pPr lvl="1"/>
            <a:r>
              <a:rPr lang="en-GB" dirty="0"/>
              <a:t>Year 3 (n=12)</a:t>
            </a:r>
          </a:p>
          <a:p>
            <a:r>
              <a:rPr lang="en-GB" dirty="0"/>
              <a:t>Open-ended questions</a:t>
            </a:r>
          </a:p>
          <a:p>
            <a:r>
              <a:rPr lang="en-GB" dirty="0"/>
              <a:t>This presentation</a:t>
            </a:r>
          </a:p>
          <a:p>
            <a:pPr lvl="1"/>
            <a:r>
              <a:rPr lang="en-GB" dirty="0"/>
              <a:t>Perceived challenges</a:t>
            </a:r>
          </a:p>
          <a:p>
            <a:pPr lvl="1"/>
            <a:r>
              <a:rPr lang="en-GB" dirty="0"/>
              <a:t>Early thoughts on the attainment gap</a:t>
            </a:r>
          </a:p>
          <a:p>
            <a:pPr lvl="1"/>
            <a:r>
              <a:rPr lang="en-GB" dirty="0"/>
              <a:t>Perceptions of a ‘good’ degree</a:t>
            </a:r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89CF3-924C-46F1-B7CA-4FF92C72F1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75" r="19014"/>
          <a:stretch/>
        </p:blipFill>
        <p:spPr>
          <a:xfrm>
            <a:off x="6297976" y="1853754"/>
            <a:ext cx="4756878" cy="42845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0742F-AB4B-412E-BDB9-D56B303E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AAB9-CF57-4000-8641-C38B2DDA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 -</a:t>
            </a:r>
            <a:r>
              <a:rPr lang="en-GB" dirty="0" err="1"/>
              <a:t>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1679B-FB68-48BB-8A3F-C6B596FD4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18-29 (n=38)</a:t>
            </a:r>
          </a:p>
          <a:p>
            <a:r>
              <a:rPr lang="en-GB" dirty="0"/>
              <a:t>30-39 (n=13)</a:t>
            </a:r>
          </a:p>
          <a:p>
            <a:r>
              <a:rPr lang="en-GB" dirty="0"/>
              <a:t>40-49 (n=6)</a:t>
            </a:r>
          </a:p>
          <a:p>
            <a:r>
              <a:rPr lang="en-GB" dirty="0"/>
              <a:t>50 and above = (n=3)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F853B8-6C22-4F15-97FB-87B56ABB89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6" r="14234"/>
          <a:stretch/>
        </p:blipFill>
        <p:spPr>
          <a:xfrm>
            <a:off x="6490920" y="1853754"/>
            <a:ext cx="4563934" cy="42789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87A0C-E9C5-4B88-96E5-9675007A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8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AAB9-CF57-4000-8641-C38B2DDA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 - gender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0D5DE-A648-46F1-87AB-1494698AE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Female (n=49)</a:t>
            </a:r>
          </a:p>
          <a:p>
            <a:r>
              <a:rPr lang="en-GB" dirty="0"/>
              <a:t>Male (n=11)</a:t>
            </a:r>
          </a:p>
          <a:p>
            <a:r>
              <a:rPr lang="en-GB" dirty="0"/>
              <a:t>Prefer not to say (n=1)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E38BE-0092-4B1D-A2ED-F55D49D41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279" y="1853754"/>
            <a:ext cx="5772575" cy="42888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2C4CE-7763-4100-9A1A-340E1B04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E6F8-4F30-4DF1-841B-C9686600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 -ethnicities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4C6C6C-2F25-4E94-B60A-339EDC77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Asian and minority groups (n=21)</a:t>
            </a:r>
          </a:p>
          <a:p>
            <a:r>
              <a:rPr lang="en-GB" dirty="0"/>
              <a:t>Black and minority groups (n=17)</a:t>
            </a:r>
          </a:p>
          <a:p>
            <a:r>
              <a:rPr lang="en-GB" dirty="0"/>
              <a:t>Non-BAME groups (n=11)</a:t>
            </a:r>
          </a:p>
          <a:p>
            <a:r>
              <a:rPr lang="en-GB" dirty="0"/>
              <a:t>Prefer not to say (n=6)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F820A3-4AEE-4438-A919-80BE75865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4" r="15334"/>
          <a:stretch/>
        </p:blipFill>
        <p:spPr>
          <a:xfrm>
            <a:off x="6069165" y="1853754"/>
            <a:ext cx="4985689" cy="4288862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DE3D2-4013-4140-BAB9-34086547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6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E6F8-4F30-4DF1-841B-C9686600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 –caring responsibilities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F3A77-1A9A-4F15-8156-17218300F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49% (n=30)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7140F-B43B-4F96-B858-94BA87A0B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3" r="18300"/>
          <a:stretch/>
        </p:blipFill>
        <p:spPr>
          <a:xfrm>
            <a:off x="6031950" y="1853754"/>
            <a:ext cx="5022904" cy="429525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A04F-B6F2-4B19-A839-C1BB8979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5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1E6F8-4F30-4DF1-841B-C9686600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 – part-time employment responsibilities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B9EC38-A558-4D53-B39F-A872B62F2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31% (n=19) are employed part-time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5E8B7-7812-4A42-A77A-3A8CBA9A3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8" r="15102"/>
          <a:stretch/>
        </p:blipFill>
        <p:spPr>
          <a:xfrm>
            <a:off x="6210057" y="1853754"/>
            <a:ext cx="4844798" cy="428578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0B121-AE27-49B6-AF67-106B40A6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954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1199</TotalTime>
  <Words>2079</Words>
  <Application>Microsoft Office PowerPoint</Application>
  <PresentationFormat>Widescreen</PresentationFormat>
  <Paragraphs>146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Gallery</vt:lpstr>
      <vt:lpstr>Understanding the attainment gap in diagnostic radiography - an exploration of student experience of learning, engagement and support </vt:lpstr>
      <vt:lpstr>Background and purpose</vt:lpstr>
      <vt:lpstr>Methods</vt:lpstr>
      <vt:lpstr>Part 1 – questionnaire </vt:lpstr>
      <vt:lpstr>demographics -AGe</vt:lpstr>
      <vt:lpstr>demographics - gender</vt:lpstr>
      <vt:lpstr>demographics -ethnicities</vt:lpstr>
      <vt:lpstr>demographics –caring responsibilities</vt:lpstr>
      <vt:lpstr>demographics – part-time employment responsibilities</vt:lpstr>
      <vt:lpstr>Findings - What do you consider to be the biggest challenge in studying for a radiography degree at university and achieving good grades?</vt:lpstr>
      <vt:lpstr>Findings - Why do you think this attainment gap exists?</vt:lpstr>
      <vt:lpstr>Language  and communication</vt:lpstr>
      <vt:lpstr>Support at university </vt:lpstr>
      <vt:lpstr>experience at university </vt:lpstr>
      <vt:lpstr>Lifestyle / socio cultural differences</vt:lpstr>
      <vt:lpstr>Socio economic </vt:lpstr>
      <vt:lpstr>Environmental</vt:lpstr>
      <vt:lpstr>Systemic racism </vt:lpstr>
      <vt:lpstr>Absence of role models/sense of belonging</vt:lpstr>
      <vt:lpstr>Findings - How important is getting a good degree to you?</vt:lpstr>
      <vt:lpstr>Findings - importance of getting a good degree</vt:lpstr>
      <vt:lpstr>List of references</vt:lpstr>
      <vt:lpstr>Further CORRESPONDENCE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attainment gap in diagnostic radiography - an exploration of student experience of learning, engagement and support </dc:title>
  <dc:creator>Aarthi Ramlaul</dc:creator>
  <cp:lastModifiedBy>Simon Hadley</cp:lastModifiedBy>
  <cp:revision>46</cp:revision>
  <dcterms:created xsi:type="dcterms:W3CDTF">2021-07-01T06:53:32Z</dcterms:created>
  <dcterms:modified xsi:type="dcterms:W3CDTF">2021-07-08T12:31:23Z</dcterms:modified>
</cp:coreProperties>
</file>