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54" r:id="rId5"/>
    <p:sldId id="289" r:id="rId6"/>
    <p:sldId id="335" r:id="rId7"/>
    <p:sldId id="334" r:id="rId8"/>
    <p:sldId id="336" r:id="rId9"/>
    <p:sldId id="337" r:id="rId10"/>
    <p:sldId id="355" r:id="rId11"/>
    <p:sldId id="338" r:id="rId12"/>
    <p:sldId id="345" r:id="rId13"/>
    <p:sldId id="346" r:id="rId14"/>
    <p:sldId id="347" r:id="rId15"/>
    <p:sldId id="353" r:id="rId16"/>
    <p:sldId id="339" r:id="rId17"/>
    <p:sldId id="340" r:id="rId18"/>
    <p:sldId id="343" r:id="rId19"/>
    <p:sldId id="349" r:id="rId20"/>
    <p:sldId id="341" r:id="rId21"/>
    <p:sldId id="776" r:id="rId22"/>
    <p:sldId id="344" r:id="rId23"/>
    <p:sldId id="342" r:id="rId24"/>
    <p:sldId id="350" r:id="rId25"/>
    <p:sldId id="352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  <p15:guide id="4" pos="7068" userDrawn="1">
          <p15:clr>
            <a:srgbClr val="A4A3A4"/>
          </p15:clr>
        </p15:guide>
        <p15:guide id="5" orient="horz" pos="13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3232"/>
    <a:srgbClr val="0073CF"/>
    <a:srgbClr val="30454F"/>
    <a:srgbClr val="1295D8"/>
    <a:srgbClr val="004A5C"/>
    <a:srgbClr val="0093B6"/>
    <a:srgbClr val="00B9E4"/>
    <a:srgbClr val="8F9898"/>
    <a:srgbClr val="FF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B1A38-7575-4B22-8B1D-4026E1C38F8F}" v="74" dt="2021-07-01T14:48:30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73208" autoAdjust="0"/>
  </p:normalViewPr>
  <p:slideViewPr>
    <p:cSldViewPr snapToGrid="0" showGuides="1">
      <p:cViewPr varScale="1">
        <p:scale>
          <a:sx n="80" d="100"/>
          <a:sy n="80" d="100"/>
        </p:scale>
        <p:origin x="1404" y="78"/>
      </p:cViewPr>
      <p:guideLst>
        <p:guide orient="horz" pos="2160"/>
        <p:guide pos="3840"/>
        <p:guide orient="horz" pos="3249"/>
        <p:guide pos="7068"/>
        <p:guide orient="horz" pos="13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23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 Clarke" userId="32369952-0d77-460a-ab6c-69ad9d6f371f" providerId="ADAL" clId="{6A1B1A38-7575-4B22-8B1D-4026E1C38F8F}"/>
    <pc:docChg chg="custSel modSld">
      <pc:chgData name="Vince Clarke" userId="32369952-0d77-460a-ab6c-69ad9d6f371f" providerId="ADAL" clId="{6A1B1A38-7575-4B22-8B1D-4026E1C38F8F}" dt="2021-07-01T14:48:30.486" v="88"/>
      <pc:docMkLst>
        <pc:docMk/>
      </pc:docMkLst>
      <pc:sldChg chg="modAnim">
        <pc:chgData name="Vince Clarke" userId="32369952-0d77-460a-ab6c-69ad9d6f371f" providerId="ADAL" clId="{6A1B1A38-7575-4B22-8B1D-4026E1C38F8F}" dt="2021-07-01T14:36:59.560" v="18"/>
        <pc:sldMkLst>
          <pc:docMk/>
          <pc:sldMk cId="3467268908" sldId="334"/>
        </pc:sldMkLst>
      </pc:sldChg>
      <pc:sldChg chg="modAnim">
        <pc:chgData name="Vince Clarke" userId="32369952-0d77-460a-ab6c-69ad9d6f371f" providerId="ADAL" clId="{6A1B1A38-7575-4B22-8B1D-4026E1C38F8F}" dt="2021-07-01T14:35:13.432" v="6"/>
        <pc:sldMkLst>
          <pc:docMk/>
          <pc:sldMk cId="687296276" sldId="335"/>
        </pc:sldMkLst>
      </pc:sldChg>
      <pc:sldChg chg="modAnim">
        <pc:chgData name="Vince Clarke" userId="32369952-0d77-460a-ab6c-69ad9d6f371f" providerId="ADAL" clId="{6A1B1A38-7575-4B22-8B1D-4026E1C38F8F}" dt="2021-07-01T14:35:22.915" v="8"/>
        <pc:sldMkLst>
          <pc:docMk/>
          <pc:sldMk cId="2483264696" sldId="336"/>
        </pc:sldMkLst>
      </pc:sldChg>
      <pc:sldChg chg="modAnim">
        <pc:chgData name="Vince Clarke" userId="32369952-0d77-460a-ab6c-69ad9d6f371f" providerId="ADAL" clId="{6A1B1A38-7575-4B22-8B1D-4026E1C38F8F}" dt="2021-07-01T14:35:31.290" v="10"/>
        <pc:sldMkLst>
          <pc:docMk/>
          <pc:sldMk cId="3287217223" sldId="337"/>
        </pc:sldMkLst>
      </pc:sldChg>
      <pc:sldChg chg="addSp delSp modSp modAnim">
        <pc:chgData name="Vince Clarke" userId="32369952-0d77-460a-ab6c-69ad9d6f371f" providerId="ADAL" clId="{6A1B1A38-7575-4B22-8B1D-4026E1C38F8F}" dt="2021-07-01T14:41:29.517" v="29"/>
        <pc:sldMkLst>
          <pc:docMk/>
          <pc:sldMk cId="3786950450" sldId="338"/>
        </pc:sldMkLst>
        <pc:spChg chg="add mod">
          <ac:chgData name="Vince Clarke" userId="32369952-0d77-460a-ab6c-69ad9d6f371f" providerId="ADAL" clId="{6A1B1A38-7575-4B22-8B1D-4026E1C38F8F}" dt="2021-07-01T14:41:06.097" v="28" actId="404"/>
          <ac:spMkLst>
            <pc:docMk/>
            <pc:sldMk cId="3786950450" sldId="338"/>
            <ac:spMk id="3" creationId="{36CC7C06-1304-41C1-A3E2-001508B66DC5}"/>
          </ac:spMkLst>
        </pc:spChg>
        <pc:picChg chg="del">
          <ac:chgData name="Vince Clarke" userId="32369952-0d77-460a-ab6c-69ad9d6f371f" providerId="ADAL" clId="{6A1B1A38-7575-4B22-8B1D-4026E1C38F8F}" dt="2021-07-01T14:40:44.949" v="20" actId="478"/>
          <ac:picMkLst>
            <pc:docMk/>
            <pc:sldMk cId="3786950450" sldId="338"/>
            <ac:picMk id="10" creationId="{04EF75D1-6BF8-46F4-8609-280079F400A8}"/>
          </ac:picMkLst>
        </pc:picChg>
      </pc:sldChg>
      <pc:sldChg chg="modSp modAnim">
        <pc:chgData name="Vince Clarke" userId="32369952-0d77-460a-ab6c-69ad9d6f371f" providerId="ADAL" clId="{6A1B1A38-7575-4B22-8B1D-4026E1C38F8F}" dt="2021-07-01T14:44:00.771" v="57"/>
        <pc:sldMkLst>
          <pc:docMk/>
          <pc:sldMk cId="298671524" sldId="339"/>
        </pc:sldMkLst>
        <pc:picChg chg="mod">
          <ac:chgData name="Vince Clarke" userId="32369952-0d77-460a-ab6c-69ad9d6f371f" providerId="ADAL" clId="{6A1B1A38-7575-4B22-8B1D-4026E1C38F8F}" dt="2021-07-01T14:43:47.382" v="54" actId="1440"/>
          <ac:picMkLst>
            <pc:docMk/>
            <pc:sldMk cId="298671524" sldId="339"/>
            <ac:picMk id="8" creationId="{3485A1A8-2400-409A-928E-0E580E2384BF}"/>
          </ac:picMkLst>
        </pc:picChg>
        <pc:picChg chg="mod">
          <ac:chgData name="Vince Clarke" userId="32369952-0d77-460a-ab6c-69ad9d6f371f" providerId="ADAL" clId="{6A1B1A38-7575-4B22-8B1D-4026E1C38F8F}" dt="2021-07-01T14:43:49.054" v="55" actId="1440"/>
          <ac:picMkLst>
            <pc:docMk/>
            <pc:sldMk cId="298671524" sldId="339"/>
            <ac:picMk id="10" creationId="{51BB513B-3ADA-477F-9D4E-B4DE58264F9A}"/>
          </ac:picMkLst>
        </pc:picChg>
      </pc:sldChg>
      <pc:sldChg chg="modAnim">
        <pc:chgData name="Vince Clarke" userId="32369952-0d77-460a-ab6c-69ad9d6f371f" providerId="ADAL" clId="{6A1B1A38-7575-4B22-8B1D-4026E1C38F8F}" dt="2021-07-01T14:45:36.740" v="75"/>
        <pc:sldMkLst>
          <pc:docMk/>
          <pc:sldMk cId="4240283174" sldId="341"/>
        </pc:sldMkLst>
      </pc:sldChg>
      <pc:sldChg chg="modSp">
        <pc:chgData name="Vince Clarke" userId="32369952-0d77-460a-ab6c-69ad9d6f371f" providerId="ADAL" clId="{6A1B1A38-7575-4B22-8B1D-4026E1C38F8F}" dt="2021-07-01T14:47:44.325" v="82" actId="1076"/>
        <pc:sldMkLst>
          <pc:docMk/>
          <pc:sldMk cId="1675585453" sldId="342"/>
        </pc:sldMkLst>
        <pc:picChg chg="mod">
          <ac:chgData name="Vince Clarke" userId="32369952-0d77-460a-ab6c-69ad9d6f371f" providerId="ADAL" clId="{6A1B1A38-7575-4B22-8B1D-4026E1C38F8F}" dt="2021-07-01T14:47:44.325" v="82" actId="1076"/>
          <ac:picMkLst>
            <pc:docMk/>
            <pc:sldMk cId="1675585453" sldId="342"/>
            <ac:picMk id="7" creationId="{0BD5359E-87BD-4D35-B6F9-A6734EF2BB20}"/>
          </ac:picMkLst>
        </pc:picChg>
      </pc:sldChg>
      <pc:sldChg chg="modSp modAnim">
        <pc:chgData name="Vince Clarke" userId="32369952-0d77-460a-ab6c-69ad9d6f371f" providerId="ADAL" clId="{6A1B1A38-7575-4B22-8B1D-4026E1C38F8F}" dt="2021-07-01T14:44:42.802" v="67"/>
        <pc:sldMkLst>
          <pc:docMk/>
          <pc:sldMk cId="422490401" sldId="343"/>
        </pc:sldMkLst>
        <pc:picChg chg="mod">
          <ac:chgData name="Vince Clarke" userId="32369952-0d77-460a-ab6c-69ad9d6f371f" providerId="ADAL" clId="{6A1B1A38-7575-4B22-8B1D-4026E1C38F8F}" dt="2021-07-01T14:44:13.274" v="59" actId="1440"/>
          <ac:picMkLst>
            <pc:docMk/>
            <pc:sldMk cId="422490401" sldId="343"/>
            <ac:picMk id="6" creationId="{AE08A769-01B2-4AE5-B502-E22A1EDCEF6F}"/>
          </ac:picMkLst>
        </pc:picChg>
        <pc:picChg chg="mod">
          <ac:chgData name="Vince Clarke" userId="32369952-0d77-460a-ab6c-69ad9d6f371f" providerId="ADAL" clId="{6A1B1A38-7575-4B22-8B1D-4026E1C38F8F}" dt="2021-07-01T14:44:15.278" v="60" actId="1440"/>
          <ac:picMkLst>
            <pc:docMk/>
            <pc:sldMk cId="422490401" sldId="343"/>
            <ac:picMk id="4098" creationId="{C6F5B696-BC75-4300-BAC1-89DA8F8A300C}"/>
          </ac:picMkLst>
        </pc:picChg>
        <pc:picChg chg="mod">
          <ac:chgData name="Vince Clarke" userId="32369952-0d77-460a-ab6c-69ad9d6f371f" providerId="ADAL" clId="{6A1B1A38-7575-4B22-8B1D-4026E1C38F8F}" dt="2021-07-01T14:44:11.768" v="58" actId="1440"/>
          <ac:picMkLst>
            <pc:docMk/>
            <pc:sldMk cId="422490401" sldId="343"/>
            <ac:picMk id="4099" creationId="{19B2D36A-A856-4BD6-8C3D-E631AF064E63}"/>
          </ac:picMkLst>
        </pc:picChg>
      </pc:sldChg>
      <pc:sldChg chg="delSp modSp">
        <pc:chgData name="Vince Clarke" userId="32369952-0d77-460a-ab6c-69ad9d6f371f" providerId="ADAL" clId="{6A1B1A38-7575-4B22-8B1D-4026E1C38F8F}" dt="2021-07-01T14:47:16.665" v="80" actId="1076"/>
        <pc:sldMkLst>
          <pc:docMk/>
          <pc:sldMk cId="4261533271" sldId="344"/>
        </pc:sldMkLst>
        <pc:spChg chg="del">
          <ac:chgData name="Vince Clarke" userId="32369952-0d77-460a-ab6c-69ad9d6f371f" providerId="ADAL" clId="{6A1B1A38-7575-4B22-8B1D-4026E1C38F8F}" dt="2021-07-01T14:40:12.770" v="19" actId="478"/>
          <ac:spMkLst>
            <pc:docMk/>
            <pc:sldMk cId="4261533271" sldId="344"/>
            <ac:spMk id="2" creationId="{B3C73B6A-164D-4A21-B87B-98E2C45B3AD4}"/>
          </ac:spMkLst>
        </pc:spChg>
        <pc:picChg chg="mod">
          <ac:chgData name="Vince Clarke" userId="32369952-0d77-460a-ab6c-69ad9d6f371f" providerId="ADAL" clId="{6A1B1A38-7575-4B22-8B1D-4026E1C38F8F}" dt="2021-07-01T14:47:16.665" v="80" actId="1076"/>
          <ac:picMkLst>
            <pc:docMk/>
            <pc:sldMk cId="4261533271" sldId="344"/>
            <ac:picMk id="12" creationId="{8425A035-2ADD-42D5-AAD1-443F0976A290}"/>
          </ac:picMkLst>
        </pc:picChg>
      </pc:sldChg>
      <pc:sldChg chg="modSp modAnim">
        <pc:chgData name="Vince Clarke" userId="32369952-0d77-460a-ab6c-69ad9d6f371f" providerId="ADAL" clId="{6A1B1A38-7575-4B22-8B1D-4026E1C38F8F}" dt="2021-07-01T14:41:51.105" v="32"/>
        <pc:sldMkLst>
          <pc:docMk/>
          <pc:sldMk cId="886130128" sldId="345"/>
        </pc:sldMkLst>
        <pc:picChg chg="mod">
          <ac:chgData name="Vince Clarke" userId="32369952-0d77-460a-ab6c-69ad9d6f371f" providerId="ADAL" clId="{6A1B1A38-7575-4B22-8B1D-4026E1C38F8F}" dt="2021-07-01T14:41:46.679" v="31" actId="1076"/>
          <ac:picMkLst>
            <pc:docMk/>
            <pc:sldMk cId="886130128" sldId="345"/>
            <ac:picMk id="5" creationId="{BC8404EF-698D-40A4-A48C-011425009070}"/>
          </ac:picMkLst>
        </pc:picChg>
      </pc:sldChg>
      <pc:sldChg chg="modAnim">
        <pc:chgData name="Vince Clarke" userId="32369952-0d77-460a-ab6c-69ad9d6f371f" providerId="ADAL" clId="{6A1B1A38-7575-4B22-8B1D-4026E1C38F8F}" dt="2021-07-01T14:42:05.206" v="34"/>
        <pc:sldMkLst>
          <pc:docMk/>
          <pc:sldMk cId="3890859452" sldId="346"/>
        </pc:sldMkLst>
      </pc:sldChg>
      <pc:sldChg chg="modSp modAnim">
        <pc:chgData name="Vince Clarke" userId="32369952-0d77-460a-ab6c-69ad9d6f371f" providerId="ADAL" clId="{6A1B1A38-7575-4B22-8B1D-4026E1C38F8F}" dt="2021-07-01T14:43:05.772" v="48"/>
        <pc:sldMkLst>
          <pc:docMk/>
          <pc:sldMk cId="4200186472" sldId="347"/>
        </pc:sldMkLst>
        <pc:picChg chg="mod">
          <ac:chgData name="Vince Clarke" userId="32369952-0d77-460a-ab6c-69ad9d6f371f" providerId="ADAL" clId="{6A1B1A38-7575-4B22-8B1D-4026E1C38F8F}" dt="2021-07-01T14:42:17.354" v="35" actId="1440"/>
          <ac:picMkLst>
            <pc:docMk/>
            <pc:sldMk cId="4200186472" sldId="347"/>
            <ac:picMk id="7170" creationId="{18E4FC8A-0A67-4E69-BFD8-541CB2003B54}"/>
          </ac:picMkLst>
        </pc:picChg>
        <pc:picChg chg="mod">
          <ac:chgData name="Vince Clarke" userId="32369952-0d77-460a-ab6c-69ad9d6f371f" providerId="ADAL" clId="{6A1B1A38-7575-4B22-8B1D-4026E1C38F8F}" dt="2021-07-01T14:42:20.333" v="37" actId="1440"/>
          <ac:picMkLst>
            <pc:docMk/>
            <pc:sldMk cId="4200186472" sldId="347"/>
            <ac:picMk id="7171" creationId="{9ECDAC14-BDF8-4DD9-990C-90CC16329966}"/>
          </ac:picMkLst>
        </pc:picChg>
        <pc:picChg chg="mod">
          <ac:chgData name="Vince Clarke" userId="32369952-0d77-460a-ab6c-69ad9d6f371f" providerId="ADAL" clId="{6A1B1A38-7575-4B22-8B1D-4026E1C38F8F}" dt="2021-07-01T14:42:19.002" v="36" actId="1440"/>
          <ac:picMkLst>
            <pc:docMk/>
            <pc:sldMk cId="4200186472" sldId="347"/>
            <ac:picMk id="7172" creationId="{DF9D6405-EB4F-42B7-A2D8-736D3E322DF3}"/>
          </ac:picMkLst>
        </pc:picChg>
        <pc:picChg chg="mod">
          <ac:chgData name="Vince Clarke" userId="32369952-0d77-460a-ab6c-69ad9d6f371f" providerId="ADAL" clId="{6A1B1A38-7575-4B22-8B1D-4026E1C38F8F}" dt="2021-07-01T14:42:22.095" v="38" actId="1440"/>
          <ac:picMkLst>
            <pc:docMk/>
            <pc:sldMk cId="4200186472" sldId="347"/>
            <ac:picMk id="7173" creationId="{D153BCEE-8043-4113-8365-3FA4E5042A37}"/>
          </ac:picMkLst>
        </pc:picChg>
      </pc:sldChg>
      <pc:sldChg chg="modAnim">
        <pc:chgData name="Vince Clarke" userId="32369952-0d77-460a-ab6c-69ad9d6f371f" providerId="ADAL" clId="{6A1B1A38-7575-4B22-8B1D-4026E1C38F8F}" dt="2021-07-01T14:45:11.645" v="71"/>
        <pc:sldMkLst>
          <pc:docMk/>
          <pc:sldMk cId="232472357" sldId="349"/>
        </pc:sldMkLst>
      </pc:sldChg>
      <pc:sldChg chg="modAnim">
        <pc:chgData name="Vince Clarke" userId="32369952-0d77-460a-ab6c-69ad9d6f371f" providerId="ADAL" clId="{6A1B1A38-7575-4B22-8B1D-4026E1C38F8F}" dt="2021-07-01T14:48:30.486" v="88"/>
        <pc:sldMkLst>
          <pc:docMk/>
          <pc:sldMk cId="3796838412" sldId="350"/>
        </pc:sldMkLst>
      </pc:sldChg>
      <pc:sldChg chg="modSp modAnim">
        <pc:chgData name="Vince Clarke" userId="32369952-0d77-460a-ab6c-69ad9d6f371f" providerId="ADAL" clId="{6A1B1A38-7575-4B22-8B1D-4026E1C38F8F}" dt="2021-07-01T14:43:38.476" v="53"/>
        <pc:sldMkLst>
          <pc:docMk/>
          <pc:sldMk cId="1613065228" sldId="353"/>
        </pc:sldMkLst>
        <pc:picChg chg="mod">
          <ac:chgData name="Vince Clarke" userId="32369952-0d77-460a-ab6c-69ad9d6f371f" providerId="ADAL" clId="{6A1B1A38-7575-4B22-8B1D-4026E1C38F8F}" dt="2021-07-01T14:43:22.196" v="49" actId="1440"/>
          <ac:picMkLst>
            <pc:docMk/>
            <pc:sldMk cId="1613065228" sldId="353"/>
            <ac:picMk id="6" creationId="{E35FCB81-8DEB-4259-A29B-14B8028CF98D}"/>
          </ac:picMkLst>
        </pc:picChg>
        <pc:picChg chg="mod">
          <ac:chgData name="Vince Clarke" userId="32369952-0d77-460a-ab6c-69ad9d6f371f" providerId="ADAL" clId="{6A1B1A38-7575-4B22-8B1D-4026E1C38F8F}" dt="2021-07-01T14:43:23.814" v="50" actId="1440"/>
          <ac:picMkLst>
            <pc:docMk/>
            <pc:sldMk cId="1613065228" sldId="353"/>
            <ac:picMk id="11266" creationId="{D7C05B15-9988-40FE-AA34-1975701FF194}"/>
          </ac:picMkLst>
        </pc:picChg>
      </pc:sldChg>
      <pc:sldChg chg="modAnim">
        <pc:chgData name="Vince Clarke" userId="32369952-0d77-460a-ab6c-69ad9d6f371f" providerId="ADAL" clId="{6A1B1A38-7575-4B22-8B1D-4026E1C38F8F}" dt="2021-07-01T14:47:09.826" v="79"/>
        <pc:sldMkLst>
          <pc:docMk/>
          <pc:sldMk cId="3255665560" sldId="7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/>
              <a:pPr/>
              <a:t>01/07/2021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59C8A-39F6-4045-9163-4042C4C26B15}" type="datetimeFigureOut">
              <a:rPr lang="en-GB" smtClean="0"/>
              <a:pPr/>
              <a:t>01/07/2021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29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43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 in small ‘bubbles’ of 8</a:t>
            </a:r>
          </a:p>
          <a:p>
            <a:r>
              <a:rPr lang="en-GB" dirty="0"/>
              <a:t>Rotate around 8 scenarios each day (each person leads at least once a day)</a:t>
            </a:r>
          </a:p>
          <a:p>
            <a:r>
              <a:rPr lang="en-GB" dirty="0"/>
              <a:t>Replicate a day in the life of a Paramedic in a UK based ambulance service</a:t>
            </a:r>
          </a:p>
          <a:p>
            <a:r>
              <a:rPr lang="en-GB" dirty="0"/>
              <a:t>See a variety of cases in terms of acuity and urgency</a:t>
            </a:r>
          </a:p>
          <a:p>
            <a:r>
              <a:rPr lang="en-GB" dirty="0"/>
              <a:t>20 minute scenario, 25 minute debrief</a:t>
            </a:r>
          </a:p>
          <a:p>
            <a:r>
              <a:rPr lang="en-GB" dirty="0"/>
              <a:t>Increasing in intensity throughout the 2 weeks</a:t>
            </a:r>
          </a:p>
          <a:p>
            <a:r>
              <a:rPr lang="en-GB" dirty="0"/>
              <a:t>Culture of learning and improvement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6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4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Immersive</a:t>
            </a:r>
          </a:p>
          <a:p>
            <a:r>
              <a:rPr lang="en-GB" dirty="0"/>
              <a:t>Real</a:t>
            </a:r>
          </a:p>
          <a:p>
            <a:r>
              <a:rPr lang="en-GB" dirty="0"/>
              <a:t>Chance to practice clinical skills seldom used on placement</a:t>
            </a:r>
          </a:p>
          <a:p>
            <a:r>
              <a:rPr lang="en-GB" dirty="0"/>
              <a:t>Learn ability to experience and manage stress ‘stress inoculation’</a:t>
            </a:r>
          </a:p>
          <a:p>
            <a:r>
              <a:rPr lang="en-GB" dirty="0"/>
              <a:t>Debrief in a supportive, informative manner- also sometimes not possible on placement especially during a pandemic</a:t>
            </a:r>
          </a:p>
          <a:p>
            <a:r>
              <a:rPr lang="en-GB" dirty="0"/>
              <a:t>Putting theory into practice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9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3999" y="2728800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US" b="0" dirty="0" smtClean="0">
                <a:solidFill>
                  <a:srgbClr val="203232"/>
                </a:solidFill>
              </a:defRPr>
            </a:lvl3pPr>
            <a:lvl4pPr>
              <a:defRPr lang="en-US" b="0" dirty="0" smtClean="0">
                <a:solidFill>
                  <a:srgbClr val="203232"/>
                </a:solidFill>
              </a:defRPr>
            </a:lvl4pPr>
            <a:lvl5pPr>
              <a:defRPr lang="en-GB" b="0" dirty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94F40C-42CE-410C-9924-223F095B01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76" y="2728801"/>
            <a:ext cx="2959200" cy="3164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DD66DCB-A130-45DF-A1D5-B79F722495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5955" y="2728801"/>
            <a:ext cx="2959200" cy="3164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0352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8000" y="1386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809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 countri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BB2996-A3B8-FB47-A5F4-F6B988809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 ac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E5EDA-48D0-A340-A68A-55343065B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FF30E-522D-6E4B-AFF5-83340729A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 your fi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13B5D-581B-174C-BA97-9284B7D66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s in wo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7F818-D5CB-E846-83E7-F7E6C370C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9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Abro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24706-80F5-4B49-A4BF-488E8480F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E04EB-B0D8-584B-BAE8-8B7E80DCA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2A8F1C-944D-43D8-8C86-135252350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  <a:alpha val="1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962000"/>
            <a:ext cx="7200000" cy="408766"/>
          </a:xfrm>
        </p:spPr>
        <p:txBody>
          <a:bodyPr anchor="t" anchorCtr="0">
            <a:spAutoFit/>
          </a:bodyPr>
          <a:lstStyle>
            <a:lvl1pPr>
              <a:lnSpc>
                <a:spcPts val="3360"/>
              </a:lnSpc>
              <a:defRPr sz="2800" b="1" kern="9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2728800"/>
            <a:ext cx="9000000" cy="1641475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5775" b="1" kern="5000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D04609-EA00-435E-8BE3-5DB9B9444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16400" y="1962000"/>
            <a:ext cx="622800" cy="27720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699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20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7CF99-E260-014A-99A6-5B51BEA7C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198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17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000" y="1890000"/>
            <a:ext cx="10031156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F2CA0-CCE3-4304-8F31-4D1CC50BC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" y="5511600"/>
            <a:ext cx="2242800" cy="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DFA-876B-4255-A301-F62F1EDD8D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3668" y="2717444"/>
            <a:ext cx="49032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2717444"/>
            <a:ext cx="44568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9DAE-53D8-4F04-A4B9-B6EDFC23886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805" userDrawn="1">
          <p15:clr>
            <a:srgbClr val="FBAE40"/>
          </p15:clr>
        </p15:guide>
        <p15:guide id="3" pos="3989" userDrawn="1">
          <p15:clr>
            <a:srgbClr val="FBAE40"/>
          </p15:clr>
        </p15:guide>
        <p15:guide id="4" pos="370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2717600"/>
            <a:ext cx="10251722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2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/>
          <a:p>
            <a:r>
              <a:rPr lang="en-US" dirty="0"/>
              <a:t>Click to add title.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3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b="0" dirty="0" smtClean="0">
                <a:solidFill>
                  <a:schemeClr val="bg1"/>
                </a:solidFill>
              </a:defRPr>
            </a:lvl2pPr>
            <a:lvl3pPr>
              <a:defRPr lang="en-GB" b="0" dirty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0E3-E3C2-2449-9FA1-1DFC12B8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62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US" b="0" dirty="0" smtClean="0">
                <a:solidFill>
                  <a:srgbClr val="203232"/>
                </a:solidFill>
              </a:defRPr>
            </a:lvl3pPr>
            <a:lvl4pPr>
              <a:defRPr lang="en-GB" b="0" spc="-100" baseline="0" dirty="0">
                <a:solidFill>
                  <a:srgbClr val="203232"/>
                </a:solidFill>
              </a:defRPr>
            </a:lvl4pPr>
            <a:lvl5pPr>
              <a:defRPr b="0" spc="-100" baseline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A62CF-E2B4-496D-829D-DCE37260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890000"/>
            <a:ext cx="1027915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84EF4-0E07-4BF3-A4AB-3E8632AA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139" y="2717600"/>
            <a:ext cx="10279150" cy="31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b="1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7A5D-B761-4C2F-97E6-5D825442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139" y="775255"/>
            <a:ext cx="7176911" cy="2308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61B1-4E4B-4F85-ACA3-C34023D70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1333" y="783355"/>
            <a:ext cx="1400528" cy="2308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0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77" r:id="rId4"/>
    <p:sldLayoutId id="2147483652" r:id="rId5"/>
    <p:sldLayoutId id="2147483682" r:id="rId6"/>
    <p:sldLayoutId id="2147483721" r:id="rId7"/>
    <p:sldLayoutId id="2147483722" r:id="rId8"/>
    <p:sldLayoutId id="2147483684" r:id="rId9"/>
    <p:sldLayoutId id="2147483685" r:id="rId10"/>
    <p:sldLayoutId id="2147483686" r:id="rId11"/>
    <p:sldLayoutId id="2147483723" r:id="rId12"/>
    <p:sldLayoutId id="2147483700" r:id="rId13"/>
    <p:sldLayoutId id="2147483714" r:id="rId14"/>
    <p:sldLayoutId id="2147483715" r:id="rId15"/>
    <p:sldLayoutId id="2147483716" r:id="rId16"/>
    <p:sldLayoutId id="2147483717" r:id="rId17"/>
    <p:sldLayoutId id="2147483719" r:id="rId18"/>
    <p:sldLayoutId id="2147483718" r:id="rId19"/>
    <p:sldLayoutId id="2147483720" r:id="rId20"/>
    <p:sldLayoutId id="2147483706" r:id="rId21"/>
    <p:sldLayoutId id="2147483697" r:id="rId22"/>
  </p:sldLayoutIdLst>
  <p:hf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600" b="1" kern="2000" spc="-100" baseline="0">
          <a:solidFill>
            <a:srgbClr val="20323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b="1" kern="2000" spc="-100" baseline="0">
          <a:solidFill>
            <a:srgbClr val="20323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Char char="■"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20323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rgbClr val="2032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07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604" userDrawn="1">
          <p15:clr>
            <a:srgbClr val="F26B43"/>
          </p15:clr>
        </p15:guide>
        <p15:guide id="10" orient="horz" pos="3712" userDrawn="1">
          <p15:clr>
            <a:srgbClr val="F26B43"/>
          </p15:clr>
        </p15:guide>
        <p15:guide id="11" orient="horz" pos="1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754B08-9D14-408E-AAF8-8F622BDDF5AD}"/>
              </a:ext>
            </a:extLst>
          </p:cNvPr>
          <p:cNvSpPr/>
          <p:nvPr/>
        </p:nvSpPr>
        <p:spPr>
          <a:xfrm>
            <a:off x="1233889" y="528809"/>
            <a:ext cx="115016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Dr Vince Clarke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Principal Lecturer in Paramedic Science,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    University of Hertfordshire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Paramedic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    London Ambulance Service NHS Trust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Alex Ulrich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Senior Lecturer in Paramedic Science,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    University of Hertfordshire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Advanced Paramedic Practitioner (Critical Care)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    London Ambulance Service NHS 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DE4FD-BA0E-4D93-9C7B-A8D8BBEA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27" y="2883647"/>
            <a:ext cx="3762375" cy="3762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815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9B89E-B291-4AA8-A65A-9AEB88E5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CE8EB9-DAED-4BCA-91CF-62B4498A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&amp; Setting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A1B250-11D6-4277-AEB2-856840E5EAD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75" y="1851672"/>
            <a:ext cx="5731625" cy="3798916"/>
          </a:xfrm>
          <a:prstGeom prst="rect">
            <a:avLst/>
          </a:prstGeom>
        </p:spPr>
      </p:pic>
      <p:pic>
        <p:nvPicPr>
          <p:cNvPr id="6146" name="Picture 2" descr="1e0d2316-1402-416e-a3f0-5c542a89248d@GBRP265">
            <a:extLst>
              <a:ext uri="{FF2B5EF4-FFF2-40B4-BE49-F238E27FC236}">
                <a16:creationId xmlns:a16="http://schemas.microsoft.com/office/drawing/2014/main" id="{BFE7A074-642C-487B-A594-3188D0DD9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193655" y="642599"/>
            <a:ext cx="5865759" cy="557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8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C8F5E-338C-4E12-A4CF-51375E6D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Fidelity of simulation</a:t>
            </a:r>
          </a:p>
        </p:txBody>
      </p:sp>
      <p:pic>
        <p:nvPicPr>
          <p:cNvPr id="7170" name="Picture 2" descr="00553111-543c-42eb-8086-541d30562239@GBRP265">
            <a:extLst>
              <a:ext uri="{FF2B5EF4-FFF2-40B4-BE49-F238E27FC236}">
                <a16:creationId xmlns:a16="http://schemas.microsoft.com/office/drawing/2014/main" id="{18E4FC8A-0A67-4E69-BFD8-541CB2003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741" y="1569213"/>
            <a:ext cx="2827426" cy="403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b7d680e6-4405-4320-9cc8-7a7ff535fcc3@GBRP265">
            <a:extLst>
              <a:ext uri="{FF2B5EF4-FFF2-40B4-BE49-F238E27FC236}">
                <a16:creationId xmlns:a16="http://schemas.microsoft.com/office/drawing/2014/main" id="{9ECDAC14-BDF8-4DD9-990C-90CC16329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985213" y="1110843"/>
            <a:ext cx="5051804" cy="3942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679ce25-0ee1-4f4d-a76d-6cfe4772bc7b@GBRP265">
            <a:extLst>
              <a:ext uri="{FF2B5EF4-FFF2-40B4-BE49-F238E27FC236}">
                <a16:creationId xmlns:a16="http://schemas.microsoft.com/office/drawing/2014/main" id="{DF9D6405-EB4F-42B7-A2D8-736D3E322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381216" y="2819454"/>
            <a:ext cx="4194138" cy="3531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86cbda98-5ba4-487d-917e-c39f5d75dad7@GBRP265">
            <a:extLst>
              <a:ext uri="{FF2B5EF4-FFF2-40B4-BE49-F238E27FC236}">
                <a16:creationId xmlns:a16="http://schemas.microsoft.com/office/drawing/2014/main" id="{D153BCEE-8043-4113-8365-3FA4E504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815773" y="2390798"/>
            <a:ext cx="4862212" cy="3720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1FB88-42F9-4D94-9781-3604D8FD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to experience stress</a:t>
            </a:r>
          </a:p>
        </p:txBody>
      </p:sp>
      <p:pic>
        <p:nvPicPr>
          <p:cNvPr id="11266" name="Picture 2" descr="7133fbef-0490-448b-a1c1-2f6ed237ad47@GBRP265">
            <a:extLst>
              <a:ext uri="{FF2B5EF4-FFF2-40B4-BE49-F238E27FC236}">
                <a16:creationId xmlns:a16="http://schemas.microsoft.com/office/drawing/2014/main" id="{D7C05B15-9988-40FE-AA34-1975701F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9713" y="2072152"/>
            <a:ext cx="4543863" cy="3477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FCB81-8DEB-4259-A29B-14B8028CF9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6" y="1744620"/>
            <a:ext cx="6242539" cy="413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0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85A1A8-2400-409A-928E-0E580E238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23" y="1343444"/>
            <a:ext cx="5755341" cy="492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B71933-5B1B-47E8-9150-234D8BF9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Staffing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BB513B-3ADA-477F-9D4E-B4DE58264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096000" y="1340633"/>
            <a:ext cx="5898777" cy="492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F894B-8CD6-45A1-AF91-40DBEA302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Hospital placement usually costs £16 per student per day (53 students, two week placement = £6750)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money was redirected to pay for Visiting Lecturers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Extra funding was obtained from the University of Hertfordshire if we could demonstrate future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Future benefit was achieved by recording simulations to replay to future year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Total cost = £10,000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06055D-0AB9-4BB2-903D-E5907789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Finances:</a:t>
            </a:r>
          </a:p>
        </p:txBody>
      </p:sp>
    </p:spTree>
    <p:extLst>
      <p:ext uri="{BB962C8B-B14F-4D97-AF65-F5344CB8AC3E}">
        <p14:creationId xmlns:p14="http://schemas.microsoft.com/office/powerpoint/2010/main" val="12196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1A9C3F-AAB9-4253-9947-6A1E7A2C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Simulation Fortnight COVID-19 ‘secure’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8A769-01B2-4AE5-B502-E22A1EDCE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972" y="1317131"/>
            <a:ext cx="5773110" cy="382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f8c15bc-3e0f-478b-b9e6-3f0821ccc2f3@GBRP265">
            <a:extLst>
              <a:ext uri="{FF2B5EF4-FFF2-40B4-BE49-F238E27FC236}">
                <a16:creationId xmlns:a16="http://schemas.microsoft.com/office/drawing/2014/main" id="{19B2D36A-A856-4BD6-8C3D-E631AF06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561" y="1720301"/>
            <a:ext cx="5621314" cy="353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6F5B696-BC75-4300-BAC1-89DA8F8A30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970" y="4113391"/>
            <a:ext cx="4422908" cy="2653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1A9C3F-AAB9-4253-9947-6A1E7A2C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Simulation Fortnight COVID-19 ‘secure’</a:t>
            </a:r>
          </a:p>
        </p:txBody>
      </p:sp>
      <p:pic>
        <p:nvPicPr>
          <p:cNvPr id="8194" name="Picture 2" descr="a751389a-bfa0-4ba8-bd26-bb55a095dde4@GBRP265">
            <a:extLst>
              <a:ext uri="{FF2B5EF4-FFF2-40B4-BE49-F238E27FC236}">
                <a16:creationId xmlns:a16="http://schemas.microsoft.com/office/drawing/2014/main" id="{7E917635-D354-4EBA-BE7B-7882DE19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88376" y="1454114"/>
            <a:ext cx="5784389" cy="442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6bab195-9dc1-4788-b9e8-635a1bc7d9c6@GBRP265">
            <a:extLst>
              <a:ext uri="{FF2B5EF4-FFF2-40B4-BE49-F238E27FC236}">
                <a16:creationId xmlns:a16="http://schemas.microsoft.com/office/drawing/2014/main" id="{12141AA9-130F-45FA-88AE-4680CD81F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513" y="2575115"/>
            <a:ext cx="6554328" cy="340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7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2DB6A4-0CD4-4F2F-B7DD-809378EF0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498" y="198741"/>
            <a:ext cx="4270878" cy="646051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7526F4-CBBC-4748-9D77-B429BC57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8" y="749768"/>
            <a:ext cx="7361569" cy="365125"/>
          </a:xfrm>
        </p:spPr>
        <p:txBody>
          <a:bodyPr/>
          <a:lstStyle/>
          <a:p>
            <a:r>
              <a:rPr lang="en-GB" dirty="0"/>
              <a:t>Clinical &amp; Educational Benefit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D582A-3509-4E0B-AC20-3E1BF42581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8" y="2223246"/>
            <a:ext cx="5593022" cy="37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A266CC1-D1C6-4610-8311-4B7383450299}"/>
              </a:ext>
            </a:extLst>
          </p:cNvPr>
          <p:cNvSpPr/>
          <p:nvPr/>
        </p:nvSpPr>
        <p:spPr bwMode="auto">
          <a:xfrm>
            <a:off x="-48746" y="-15108"/>
            <a:ext cx="1222125" cy="6888216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10C593-43A0-4130-B13D-EC3201272A47}"/>
              </a:ext>
            </a:extLst>
          </p:cNvPr>
          <p:cNvSpPr/>
          <p:nvPr/>
        </p:nvSpPr>
        <p:spPr bwMode="auto">
          <a:xfrm>
            <a:off x="10969635" y="-20367"/>
            <a:ext cx="1222125" cy="6888216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41B434-2B5E-4C8A-B5B6-E192EBBB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435" y="-24541"/>
            <a:ext cx="9866665" cy="6882541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9B4BD29-04D8-42C7-8BF3-7C9ACB17C523}"/>
              </a:ext>
            </a:extLst>
          </p:cNvPr>
          <p:cNvSpPr/>
          <p:nvPr/>
        </p:nvSpPr>
        <p:spPr bwMode="auto">
          <a:xfrm rot="10800000">
            <a:off x="3215703" y="-34391"/>
            <a:ext cx="5543419" cy="3492647"/>
          </a:xfrm>
          <a:prstGeom prst="triangle">
            <a:avLst/>
          </a:prstGeom>
          <a:solidFill>
            <a:srgbClr val="9B9B9B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pic>
        <p:nvPicPr>
          <p:cNvPr id="21" name="Content Placeholder 12" descr="A picture containing chain&#10;&#10;Description automatically generated">
            <a:extLst>
              <a:ext uri="{FF2B5EF4-FFF2-40B4-BE49-F238E27FC236}">
                <a16:creationId xmlns:a16="http://schemas.microsoft.com/office/drawing/2014/main" id="{4E4186E8-0038-4504-B9C2-890383EB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57313" y="304445"/>
            <a:ext cx="4255030" cy="42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12" descr="A picture containing chain&#10;&#10;Description automatically generated">
            <a:extLst>
              <a:ext uri="{FF2B5EF4-FFF2-40B4-BE49-F238E27FC236}">
                <a16:creationId xmlns:a16="http://schemas.microsoft.com/office/drawing/2014/main" id="{C9888126-2BFE-45C2-84EE-0D7E32DB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94982" y="607575"/>
            <a:ext cx="4255030" cy="42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12" descr="A picture containing chain&#10;&#10;Description automatically generated">
            <a:extLst>
              <a:ext uri="{FF2B5EF4-FFF2-40B4-BE49-F238E27FC236}">
                <a16:creationId xmlns:a16="http://schemas.microsoft.com/office/drawing/2014/main" id="{3A54B728-4689-48DA-B0F7-AD36075C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29063" y="2146894"/>
            <a:ext cx="4255030" cy="42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2" descr="A picture containing chain&#10;&#10;Description automatically generated">
            <a:extLst>
              <a:ext uri="{FF2B5EF4-FFF2-40B4-BE49-F238E27FC236}">
                <a16:creationId xmlns:a16="http://schemas.microsoft.com/office/drawing/2014/main" id="{F5F3A05C-0364-4FC9-A7F6-2444B8679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1728" y="1487638"/>
            <a:ext cx="4255030" cy="425503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D0DCE6-1BC9-4F54-91E5-EFAEA3F27637}"/>
              </a:ext>
            </a:extLst>
          </p:cNvPr>
          <p:cNvSpPr/>
          <p:nvPr/>
        </p:nvSpPr>
        <p:spPr bwMode="auto">
          <a:xfrm>
            <a:off x="1179883" y="2702666"/>
            <a:ext cx="3825593" cy="3968581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AE6FEC0-ED93-4331-A95D-4145123783EC}"/>
              </a:ext>
            </a:extLst>
          </p:cNvPr>
          <p:cNvSpPr/>
          <p:nvPr/>
        </p:nvSpPr>
        <p:spPr bwMode="auto">
          <a:xfrm rot="10800000">
            <a:off x="4757313" y="147549"/>
            <a:ext cx="3620004" cy="1942254"/>
          </a:xfrm>
          <a:prstGeom prst="triangle">
            <a:avLst>
              <a:gd name="adj" fmla="val 50855"/>
            </a:avLst>
          </a:prstGeom>
          <a:solidFill>
            <a:srgbClr val="9B9B9B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53F8A3-96D0-4CC1-B927-EE8C05A197E6}"/>
              </a:ext>
            </a:extLst>
          </p:cNvPr>
          <p:cNvSpPr/>
          <p:nvPr/>
        </p:nvSpPr>
        <p:spPr bwMode="auto">
          <a:xfrm>
            <a:off x="6886060" y="1093831"/>
            <a:ext cx="467619" cy="408689"/>
          </a:xfrm>
          <a:prstGeom prst="rect">
            <a:avLst/>
          </a:prstGeom>
          <a:solidFill>
            <a:srgbClr val="9B9B9B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CC344CDA-D18E-4056-9326-8ACD9AF87E71}"/>
              </a:ext>
            </a:extLst>
          </p:cNvPr>
          <p:cNvSpPr/>
          <p:nvPr/>
        </p:nvSpPr>
        <p:spPr bwMode="auto">
          <a:xfrm rot="10800000">
            <a:off x="3951288" y="110635"/>
            <a:ext cx="3620004" cy="2108631"/>
          </a:xfrm>
          <a:prstGeom prst="triangle">
            <a:avLst>
              <a:gd name="adj" fmla="val 50855"/>
            </a:avLst>
          </a:prstGeom>
          <a:solidFill>
            <a:srgbClr val="9B9B9B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pic>
        <p:nvPicPr>
          <p:cNvPr id="19" name="Picture 2" descr="Image result for zip pull tab">
            <a:extLst>
              <a:ext uri="{FF2B5EF4-FFF2-40B4-BE49-F238E27FC236}">
                <a16:creationId xmlns:a16="http://schemas.microsoft.com/office/drawing/2014/main" id="{621D644D-5C86-43F8-8B10-EAD9348F3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226755" y="-121091"/>
            <a:ext cx="1385246" cy="2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F5DF1CB-46B2-4A1C-BA64-24B418A9738E}"/>
              </a:ext>
            </a:extLst>
          </p:cNvPr>
          <p:cNvSpPr/>
          <p:nvPr/>
        </p:nvSpPr>
        <p:spPr bwMode="auto">
          <a:xfrm>
            <a:off x="8759120" y="-24542"/>
            <a:ext cx="2240979" cy="1087104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295F49-CB36-4560-B5ED-D021F65F6FE8}"/>
              </a:ext>
            </a:extLst>
          </p:cNvPr>
          <p:cNvSpPr/>
          <p:nvPr/>
        </p:nvSpPr>
        <p:spPr bwMode="auto">
          <a:xfrm rot="2213810">
            <a:off x="8783465" y="-434136"/>
            <a:ext cx="608522" cy="1087104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2AE0A8-BA6D-4E18-A8EB-EA9E547A04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8006" y="2672422"/>
            <a:ext cx="2714828" cy="19823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37F1EC3-382A-42F7-BD82-EDF9A9621CC9}"/>
              </a:ext>
            </a:extLst>
          </p:cNvPr>
          <p:cNvSpPr/>
          <p:nvPr/>
        </p:nvSpPr>
        <p:spPr bwMode="auto">
          <a:xfrm>
            <a:off x="3162694" y="-34392"/>
            <a:ext cx="5622983" cy="6892391"/>
          </a:xfrm>
          <a:prstGeom prst="rect">
            <a:avLst/>
          </a:prstGeom>
          <a:solidFill>
            <a:srgbClr val="02027A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endParaRPr lang="en-GB" sz="725" b="1" dirty="0">
              <a:solidFill>
                <a:srgbClr val="004020"/>
              </a:solidFill>
            </a:endParaRPr>
          </a:p>
        </p:txBody>
      </p:sp>
      <p:pic>
        <p:nvPicPr>
          <p:cNvPr id="31" name="Picture 6" descr="Image result for university cartoon">
            <a:extLst>
              <a:ext uri="{FF2B5EF4-FFF2-40B4-BE49-F238E27FC236}">
                <a16:creationId xmlns:a16="http://schemas.microsoft.com/office/drawing/2014/main" id="{820DBA69-9905-4D8D-8CE0-8949C3372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528" y="2947877"/>
            <a:ext cx="2190557" cy="17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professor">
            <a:extLst>
              <a:ext uri="{FF2B5EF4-FFF2-40B4-BE49-F238E27FC236}">
                <a16:creationId xmlns:a16="http://schemas.microsoft.com/office/drawing/2014/main" id="{36B661E9-51E7-4D77-8D2C-6FC692F80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3535">
            <a:off x="1176630" y="3363089"/>
            <a:ext cx="1231536" cy="16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E66F85-197F-4EAC-8A12-E93142D41F7E}"/>
              </a:ext>
            </a:extLst>
          </p:cNvPr>
          <p:cNvSpPr/>
          <p:nvPr/>
        </p:nvSpPr>
        <p:spPr bwMode="auto">
          <a:xfrm>
            <a:off x="7277604" y="1167155"/>
            <a:ext cx="2890823" cy="54980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r>
              <a:rPr lang="en-GB" sz="3990" b="1" dirty="0">
                <a:solidFill>
                  <a:srgbClr val="00B050"/>
                </a:solidFill>
              </a:rPr>
              <a:t>PRACTICE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2E1537-D9B3-4E35-87D7-101A663805CC}"/>
              </a:ext>
            </a:extLst>
          </p:cNvPr>
          <p:cNvSpPr/>
          <p:nvPr/>
        </p:nvSpPr>
        <p:spPr bwMode="auto">
          <a:xfrm>
            <a:off x="2160807" y="1183236"/>
            <a:ext cx="2481283" cy="52362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r>
              <a:rPr lang="en-GB" sz="3990" b="1" dirty="0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13D4BE4-A75B-443A-A704-69FC380D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618" y="82016"/>
            <a:ext cx="4141210" cy="523627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/>
              <a:t>The Zip-analogy</a:t>
            </a: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9BCA1C3D-EDD6-4EA2-AB2C-AD11CCA9A960}"/>
              </a:ext>
            </a:extLst>
          </p:cNvPr>
          <p:cNvSpPr/>
          <p:nvPr/>
        </p:nvSpPr>
        <p:spPr bwMode="auto">
          <a:xfrm>
            <a:off x="4245338" y="2005155"/>
            <a:ext cx="3701324" cy="1690564"/>
          </a:xfrm>
          <a:prstGeom prst="leftRightArrow">
            <a:avLst/>
          </a:prstGeom>
          <a:solidFill>
            <a:srgbClr val="FF0000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rtlCol="0" anchor="ctr"/>
          <a:lstStyle/>
          <a:p>
            <a:pPr algn="ctr" defTabSz="445467"/>
            <a:r>
              <a:rPr lang="en-GB" sz="2539" b="1" dirty="0">
                <a:solidFill>
                  <a:srgbClr val="203232"/>
                </a:solidFill>
              </a:rPr>
              <a:t>Theory-practice gap?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C2674A-01F8-41CA-986D-A59064112F06}"/>
              </a:ext>
            </a:extLst>
          </p:cNvPr>
          <p:cNvSpPr/>
          <p:nvPr/>
        </p:nvSpPr>
        <p:spPr bwMode="auto">
          <a:xfrm>
            <a:off x="3392381" y="6038738"/>
            <a:ext cx="5330634" cy="67048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1" hangingPunct="1"/>
            <a:r>
              <a:rPr lang="en-GB" sz="3990" b="1" dirty="0">
                <a:solidFill>
                  <a:srgbClr val="004020"/>
                </a:solidFill>
              </a:rPr>
              <a:t>PARAMEDIC PRAXIS</a:t>
            </a:r>
          </a:p>
        </p:txBody>
      </p:sp>
      <p:pic>
        <p:nvPicPr>
          <p:cNvPr id="17" name="Picture 2" descr="Image result for paramedic">
            <a:extLst>
              <a:ext uri="{FF2B5EF4-FFF2-40B4-BE49-F238E27FC236}">
                <a16:creationId xmlns:a16="http://schemas.microsoft.com/office/drawing/2014/main" id="{CEE36458-E0BE-4AAF-88F7-53BEFAFE0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4892" y="3942069"/>
            <a:ext cx="861476" cy="19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2702C7-3D03-4D52-9F5E-D377906DE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715" y="4125746"/>
            <a:ext cx="689301" cy="1574217"/>
          </a:xfrm>
          <a:prstGeom prst="rect">
            <a:avLst/>
          </a:prstGeom>
        </p:spPr>
      </p:pic>
      <p:pic>
        <p:nvPicPr>
          <p:cNvPr id="28" name="Picture 2" descr="ambulance5">
            <a:extLst>
              <a:ext uri="{FF2B5EF4-FFF2-40B4-BE49-F238E27FC236}">
                <a16:creationId xmlns:a16="http://schemas.microsoft.com/office/drawing/2014/main" id="{5D8D8EBD-E5C8-4BEA-BC0B-AB7D74DF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4358">
            <a:off x="8719716" y="4111465"/>
            <a:ext cx="2643338" cy="186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Image result for paramedic">
            <a:extLst>
              <a:ext uri="{FF2B5EF4-FFF2-40B4-BE49-F238E27FC236}">
                <a16:creationId xmlns:a16="http://schemas.microsoft.com/office/drawing/2014/main" id="{BE541250-68D9-49E2-91B9-AD9BCC237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1298" y="4340998"/>
            <a:ext cx="1154777" cy="16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6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3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2814E-7 -4.7775E-6 L 0.22541 -0.131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5" y="-65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8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paramedic">
            <a:extLst>
              <a:ext uri="{FF2B5EF4-FFF2-40B4-BE49-F238E27FC236}">
                <a16:creationId xmlns:a16="http://schemas.microsoft.com/office/drawing/2014/main" id="{594925AA-704B-4D94-AA79-E63E1573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493" y="2473810"/>
            <a:ext cx="1746277" cy="39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5A035-2ADD-42D5-AAD1-443F0976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586" y="2226731"/>
            <a:ext cx="2170728" cy="45049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1F8FB2-621E-4C45-AA42-E505F6EF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the students thought: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2AFBFB6-631C-4C18-A611-590D2231B266}"/>
              </a:ext>
            </a:extLst>
          </p:cNvPr>
          <p:cNvSpPr/>
          <p:nvPr/>
        </p:nvSpPr>
        <p:spPr>
          <a:xfrm>
            <a:off x="36238" y="1400344"/>
            <a:ext cx="3657600" cy="1524000"/>
          </a:xfrm>
          <a:prstGeom prst="wedgeEllipseCallout">
            <a:avLst>
              <a:gd name="adj1" fmla="val 50552"/>
              <a:gd name="adj2" fmla="val 63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Should be done for every year group!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3FA710CC-21D6-48CA-8AB8-8317C908A5A5}"/>
              </a:ext>
            </a:extLst>
          </p:cNvPr>
          <p:cNvSpPr/>
          <p:nvPr/>
        </p:nvSpPr>
        <p:spPr>
          <a:xfrm>
            <a:off x="-297232" y="2815724"/>
            <a:ext cx="3725333" cy="2657461"/>
          </a:xfrm>
          <a:prstGeom prst="wedgeEllipseCallout">
            <a:avLst>
              <a:gd name="adj1" fmla="val 62267"/>
              <a:gd name="adj2" fmla="val -10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Honestly, Simulation Fortnight has been the best experience I've had during my time at the university (Both socially and educationally).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6C397E8-C689-4FF1-897D-BFA1F9303310}"/>
              </a:ext>
            </a:extLst>
          </p:cNvPr>
          <p:cNvSpPr/>
          <p:nvPr/>
        </p:nvSpPr>
        <p:spPr>
          <a:xfrm rot="240720">
            <a:off x="2766670" y="182751"/>
            <a:ext cx="4448222" cy="1794605"/>
          </a:xfrm>
          <a:prstGeom prst="wedgeEllipseCallout">
            <a:avLst>
              <a:gd name="adj1" fmla="val -17236"/>
              <a:gd name="adj2" fmla="val 75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has been brilliant and I definitely believe it should be something that should be added to the UH paramedic programme.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F996D45-FD3A-4040-81BA-A62CA7F14943}"/>
              </a:ext>
            </a:extLst>
          </p:cNvPr>
          <p:cNvSpPr/>
          <p:nvPr/>
        </p:nvSpPr>
        <p:spPr>
          <a:xfrm>
            <a:off x="8466667" y="4405305"/>
            <a:ext cx="3725333" cy="1415736"/>
          </a:xfrm>
          <a:prstGeom prst="wedgeEllipseCallout">
            <a:avLst>
              <a:gd name="adj1" fmla="val -74952"/>
              <a:gd name="adj2" fmla="val -923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huge thank you! This fortnight has been transformational! 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F1EFBE5-C4A1-4E78-98F5-9F198F653F6C}"/>
              </a:ext>
            </a:extLst>
          </p:cNvPr>
          <p:cNvSpPr/>
          <p:nvPr/>
        </p:nvSpPr>
        <p:spPr>
          <a:xfrm>
            <a:off x="7828705" y="957817"/>
            <a:ext cx="4690502" cy="2537829"/>
          </a:xfrm>
          <a:prstGeom prst="wedgeEllipseCallout">
            <a:avLst>
              <a:gd name="adj1" fmla="val -52542"/>
              <a:gd name="adj2" fmla="val 459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Fortnight has genuinely been one of the most valuable learning experiences I have ever had, and has overall been the most incredible experience of my life so far, and I genuinely mean it!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02DFF58-4E5F-4CE8-AFB8-419902848B2A}"/>
              </a:ext>
            </a:extLst>
          </p:cNvPr>
          <p:cNvSpPr/>
          <p:nvPr/>
        </p:nvSpPr>
        <p:spPr>
          <a:xfrm rot="21364718">
            <a:off x="5690120" y="682141"/>
            <a:ext cx="2976282" cy="1524000"/>
          </a:xfrm>
          <a:prstGeom prst="wedgeEllipseCallout">
            <a:avLst>
              <a:gd name="adj1" fmla="val -13658"/>
              <a:gd name="adj2" fmla="val 66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would be great if we could have more! </a:t>
            </a:r>
          </a:p>
        </p:txBody>
      </p:sp>
    </p:spTree>
    <p:extLst>
      <p:ext uri="{BB962C8B-B14F-4D97-AF65-F5344CB8AC3E}">
        <p14:creationId xmlns:p14="http://schemas.microsoft.com/office/powerpoint/2010/main" val="42615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  <p:bldP spid="1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AEE4-CC66-FE42-B0C3-2CC7AFD37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643" y="514806"/>
            <a:ext cx="10031157" cy="2160000"/>
          </a:xfrm>
        </p:spPr>
        <p:txBody>
          <a:bodyPr>
            <a:normAutofit fontScale="90000"/>
          </a:bodyPr>
          <a:lstStyle/>
          <a:p>
            <a:r>
              <a:rPr lang="en-US" dirty="0"/>
              <a:t>Replacing placement with simulation- a product of the pandemic. </a:t>
            </a:r>
          </a:p>
        </p:txBody>
      </p:sp>
    </p:spTree>
    <p:extLst>
      <p:ext uri="{BB962C8B-B14F-4D97-AF65-F5344CB8AC3E}">
        <p14:creationId xmlns:p14="http://schemas.microsoft.com/office/powerpoint/2010/main" val="414853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paramedic">
            <a:extLst>
              <a:ext uri="{FF2B5EF4-FFF2-40B4-BE49-F238E27FC236}">
                <a16:creationId xmlns:a16="http://schemas.microsoft.com/office/drawing/2014/main" id="{676832CD-86F0-4EE9-A7F7-1EC9C0E7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493" y="2473810"/>
            <a:ext cx="1746277" cy="39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5359E-87BD-4D35-B6F9-A6734EF2B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647" y="2218448"/>
            <a:ext cx="2170728" cy="45049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9A2403-3799-45F0-9232-CB6A40A3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for improvement: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6EA9255-1175-4B01-8BCC-57F0E6A22442}"/>
              </a:ext>
            </a:extLst>
          </p:cNvPr>
          <p:cNvSpPr/>
          <p:nvPr/>
        </p:nvSpPr>
        <p:spPr>
          <a:xfrm>
            <a:off x="466165" y="1405218"/>
            <a:ext cx="3585882" cy="1349188"/>
          </a:xfrm>
          <a:prstGeom prst="wedgeEllipseCallout">
            <a:avLst>
              <a:gd name="adj1" fmla="val 38462"/>
              <a:gd name="adj2" fmla="val 68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would be great if we could have more!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1165C96-0512-4875-A969-3C5BA679550F}"/>
              </a:ext>
            </a:extLst>
          </p:cNvPr>
          <p:cNvSpPr/>
          <p:nvPr/>
        </p:nvSpPr>
        <p:spPr>
          <a:xfrm rot="383178">
            <a:off x="7445394" y="621573"/>
            <a:ext cx="4283179" cy="1900518"/>
          </a:xfrm>
          <a:prstGeom prst="wedgeEllipseCallout">
            <a:avLst>
              <a:gd name="adj1" fmla="val -38581"/>
              <a:gd name="adj2" fmla="val 66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Perhaps short breaks between simulations to allow more time to commute to each room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A686DE-04D5-4D91-BCE4-85AF53D7C677}"/>
              </a:ext>
            </a:extLst>
          </p:cNvPr>
          <p:cNvSpPr/>
          <p:nvPr/>
        </p:nvSpPr>
        <p:spPr>
          <a:xfrm rot="579150">
            <a:off x="0" y="4017830"/>
            <a:ext cx="3739470" cy="1678262"/>
          </a:xfrm>
          <a:prstGeom prst="wedgeEllipseCallout">
            <a:avLst>
              <a:gd name="adj1" fmla="val 53803"/>
              <a:gd name="adj2" fmla="val -71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genuinely feel like there is nothing to be improved. It was so fantastic. Maybe make it longer!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EF94D28-D26A-4946-B100-86993E1B5529}"/>
              </a:ext>
            </a:extLst>
          </p:cNvPr>
          <p:cNvSpPr/>
          <p:nvPr/>
        </p:nvSpPr>
        <p:spPr>
          <a:xfrm rot="424878">
            <a:off x="8038805" y="2976282"/>
            <a:ext cx="3908612" cy="2254624"/>
          </a:xfrm>
          <a:prstGeom prst="wedgeEllipseCallout">
            <a:avLst>
              <a:gd name="adj1" fmla="val -60559"/>
              <a:gd name="adj2" fmla="val 7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notice that a lot of students with lower clinical skills and confidence felt insecure close to those who were doing really well</a:t>
            </a:r>
          </a:p>
        </p:txBody>
      </p:sp>
    </p:spTree>
    <p:extLst>
      <p:ext uri="{BB962C8B-B14F-4D97-AF65-F5344CB8AC3E}">
        <p14:creationId xmlns:p14="http://schemas.microsoft.com/office/powerpoint/2010/main" val="16755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DD06DC-0473-4A6A-83B9-EBA751CC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future?</a:t>
            </a:r>
          </a:p>
        </p:txBody>
      </p:sp>
      <p:pic>
        <p:nvPicPr>
          <p:cNvPr id="9218" name="Picture 2" descr="Dr Arden Hampton on Twitter: &quot;Theatre staff never fail to amuse me. Me: Do  you have any allergies? Patient: Cheese &amp; Pickle ODP opens the anaesthetic  room door and shouts down the">
            <a:extLst>
              <a:ext uri="{FF2B5EF4-FFF2-40B4-BE49-F238E27FC236}">
                <a16:creationId xmlns:a16="http://schemas.microsoft.com/office/drawing/2014/main" id="{1E1B6DDD-F485-49D9-B4F2-E558159B06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06" y="2079812"/>
            <a:ext cx="4418735" cy="33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798A8-AA07-4C4C-BC88-7294B84EC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61" y="2079812"/>
            <a:ext cx="5006333" cy="3314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79230D-CF39-47C9-81D4-5F722BD81D4D}"/>
              </a:ext>
            </a:extLst>
          </p:cNvPr>
          <p:cNvSpPr txBox="1"/>
          <p:nvPr/>
        </p:nvSpPr>
        <p:spPr>
          <a:xfrm>
            <a:off x="5253318" y="3263153"/>
            <a:ext cx="105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</a:rPr>
              <a:t>Vs:</a:t>
            </a:r>
          </a:p>
        </p:txBody>
      </p:sp>
    </p:spTree>
    <p:extLst>
      <p:ext uri="{BB962C8B-B14F-4D97-AF65-F5344CB8AC3E}">
        <p14:creationId xmlns:p14="http://schemas.microsoft.com/office/powerpoint/2010/main" val="37968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1670-19D6-491F-9268-1444E885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139" y="566614"/>
            <a:ext cx="10251722" cy="4923693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/>
              <a:t>Great things can happen when you are pushed to make a change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/>
              <a:t>Great leaders trust in their staff to get it right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/>
              <a:t>Great teams work together to get it right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/>
              <a:t>Utilise the clinical experience of proven Paramedics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/>
              <a:t>With great enthusiasm and commitment, the students will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F4BC63-FDD1-4619-9075-AB7E0240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25" y="384052"/>
            <a:ext cx="7361569" cy="365125"/>
          </a:xfrm>
        </p:spPr>
        <p:txBody>
          <a:bodyPr/>
          <a:lstStyle/>
          <a:p>
            <a:r>
              <a:rPr lang="en-GB" dirty="0"/>
              <a:t>In Summary:</a:t>
            </a:r>
          </a:p>
        </p:txBody>
      </p:sp>
    </p:spTree>
    <p:extLst>
      <p:ext uri="{BB962C8B-B14F-4D97-AF65-F5344CB8AC3E}">
        <p14:creationId xmlns:p14="http://schemas.microsoft.com/office/powerpoint/2010/main" val="31687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3B73-4C26-B74F-84FE-36870F9E6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9034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BDA1C-29D3-6649-BFF8-5EA5306B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7E05C2-DD63-B045-833B-B86570B2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</a:t>
            </a:r>
          </a:p>
        </p:txBody>
      </p:sp>
      <p:pic>
        <p:nvPicPr>
          <p:cNvPr id="2050" name="Picture 2" descr="Prime Minister's statement on coronavirus (COVID-19): 12 March 2020 - GOV.UK">
            <a:extLst>
              <a:ext uri="{FF2B5EF4-FFF2-40B4-BE49-F238E27FC236}">
                <a16:creationId xmlns:a16="http://schemas.microsoft.com/office/drawing/2014/main" id="{ECD7215A-BABF-4DB0-B875-31DA33CB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72" y="1309819"/>
            <a:ext cx="4730946" cy="31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A68D5-4B11-405B-AA04-4400FFE7BD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467" y="633904"/>
            <a:ext cx="5411861" cy="3829879"/>
          </a:xfrm>
          <a:prstGeom prst="rect">
            <a:avLst/>
          </a:prstGeom>
        </p:spPr>
      </p:pic>
      <p:pic>
        <p:nvPicPr>
          <p:cNvPr id="2051" name="Picture 3" descr="f3797cad-40a3-42c4-b307-f66548071074@GBRP265">
            <a:extLst>
              <a:ext uri="{FF2B5EF4-FFF2-40B4-BE49-F238E27FC236}">
                <a16:creationId xmlns:a16="http://schemas.microsoft.com/office/drawing/2014/main" id="{2294E73C-8BF1-4E16-A6CC-6FC0D3F9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424" y="3186877"/>
            <a:ext cx="5112387" cy="33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7E05C2-DD63-B045-833B-B86570B2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540277-4F25-4050-8B0A-5AB30F20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73" y="1817284"/>
            <a:ext cx="10801853" cy="28446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C1DD3D-BC49-4922-9444-84A49CD8A05D}"/>
              </a:ext>
            </a:extLst>
          </p:cNvPr>
          <p:cNvSpPr/>
          <p:nvPr/>
        </p:nvSpPr>
        <p:spPr>
          <a:xfrm>
            <a:off x="3054625" y="4099102"/>
            <a:ext cx="6082748" cy="728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28810C-E010-4573-A7CC-611FF494D919}"/>
              </a:ext>
            </a:extLst>
          </p:cNvPr>
          <p:cNvCxnSpPr>
            <a:cxnSpLocks/>
          </p:cNvCxnSpPr>
          <p:nvPr/>
        </p:nvCxnSpPr>
        <p:spPr>
          <a:xfrm>
            <a:off x="5585032" y="1176592"/>
            <a:ext cx="0" cy="869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978DF-6934-4788-B377-C91CBB993126}"/>
              </a:ext>
            </a:extLst>
          </p:cNvPr>
          <p:cNvSpPr txBox="1"/>
          <p:nvPr/>
        </p:nvSpPr>
        <p:spPr>
          <a:xfrm>
            <a:off x="4316516" y="594895"/>
            <a:ext cx="265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/>
                </a:solidFill>
              </a:rPr>
              <a:t>First easing of lockdown restrictions</a:t>
            </a:r>
          </a:p>
        </p:txBody>
      </p:sp>
    </p:spTree>
    <p:extLst>
      <p:ext uri="{BB962C8B-B14F-4D97-AF65-F5344CB8AC3E}">
        <p14:creationId xmlns:p14="http://schemas.microsoft.com/office/powerpoint/2010/main" val="34672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06B788-08FC-4214-A187-B1581F762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85" y="1360525"/>
            <a:ext cx="7920554" cy="524318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306D0B6-5CA3-4E08-831D-3C01E92C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solution: ‘Simulation Fortnight’</a:t>
            </a:r>
          </a:p>
        </p:txBody>
      </p:sp>
    </p:spTree>
    <p:extLst>
      <p:ext uri="{BB962C8B-B14F-4D97-AF65-F5344CB8AC3E}">
        <p14:creationId xmlns:p14="http://schemas.microsoft.com/office/powerpoint/2010/main" val="24832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8D6AE-3297-4E67-BDB1-8DD56B69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why simulation?</a:t>
            </a:r>
          </a:p>
        </p:txBody>
      </p:sp>
      <p:pic>
        <p:nvPicPr>
          <p:cNvPr id="3074" name="Picture 2" descr="f2869a6a-1968-4237-9247-6fe3257067cb@GBRP265">
            <a:extLst>
              <a:ext uri="{FF2B5EF4-FFF2-40B4-BE49-F238E27FC236}">
                <a16:creationId xmlns:a16="http://schemas.microsoft.com/office/drawing/2014/main" id="{52F06654-F27D-42D8-8B19-28BA2835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37" y="1450774"/>
            <a:ext cx="6771885" cy="4986329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CFFAE-BA4A-4DE1-BC85-C105D47B2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7494">
            <a:off x="6891207" y="1502893"/>
            <a:ext cx="4805674" cy="40406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2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8D6AE-3297-4E67-BDB1-8DD56B69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a new concept…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CD296-915D-408B-9C37-D9F2BA09A2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021" y="-43540"/>
            <a:ext cx="5849957" cy="38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6BAE97-0BEA-4B51-9E76-0530CD2D6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918" y="3040388"/>
            <a:ext cx="4898145" cy="367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01EF0-B2E3-4EAE-8ACC-0724CDBE6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716" y="2220936"/>
            <a:ext cx="6335333" cy="475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2B522-9FFF-4F12-BF23-923AA6F6DC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910" y="296256"/>
            <a:ext cx="6790089" cy="479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E67F3A-8D2F-4591-9EC8-250499346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70925">
            <a:off x="-158407" y="88176"/>
            <a:ext cx="6096000" cy="4067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F9D57-6C48-49A8-876F-BFE9B60D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9762">
            <a:off x="6641152" y="2166063"/>
            <a:ext cx="6096000" cy="4067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96A76-CC64-44EB-B7DA-4DFE609CD5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139" y="562450"/>
            <a:ext cx="3038750" cy="507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2DB0A-D85B-4CF6-80D5-B136F10C45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516" y="1850782"/>
            <a:ext cx="3153191" cy="42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45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3C7FA-8557-462D-B344-F9AE85D5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00" y="685608"/>
            <a:ext cx="7361569" cy="365125"/>
          </a:xfrm>
        </p:spPr>
        <p:txBody>
          <a:bodyPr/>
          <a:lstStyle/>
          <a:p>
            <a:r>
              <a:rPr lang="en-GB" dirty="0"/>
              <a:t>Structure and Aims: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7C06-1304-41C1-A3E2-001508B66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Work in small ‘bubbles’ of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Rotate around 8 scenarios each day (each person leads at least once a day)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Replicate a day in the life of a Paramedic in a UK based ambulance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See a variety of cases in terms of acuity and urgency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20 minute scenario, 25 minute debrief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Increasing in intensity throughout the 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Culture of learning and improvement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404EF-698D-40A4-A48C-011425009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111" y="1289915"/>
            <a:ext cx="7499265" cy="53715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728FEA-4C07-4302-89C3-FCE5EA1C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Scenarios:</a:t>
            </a:r>
          </a:p>
        </p:txBody>
      </p:sp>
    </p:spTree>
    <p:extLst>
      <p:ext uri="{BB962C8B-B14F-4D97-AF65-F5344CB8AC3E}">
        <p14:creationId xmlns:p14="http://schemas.microsoft.com/office/powerpoint/2010/main" val="8861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rts Theme">
  <a:themeElements>
    <a:clrScheme name="Custom 2">
      <a:dk1>
        <a:srgbClr val="203232"/>
      </a:dk1>
      <a:lt1>
        <a:srgbClr val="FFFFFF"/>
      </a:lt1>
      <a:dk2>
        <a:srgbClr val="203232"/>
      </a:dk2>
      <a:lt2>
        <a:srgbClr val="FFFFFF"/>
      </a:lt2>
      <a:accent1>
        <a:srgbClr val="9C5FB5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0073CF"/>
      </a:hlink>
      <a:folHlink>
        <a:srgbClr val="9C5F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cf6fc7fe-fe39-446e-b042-b0e0b54b8d81" xsi:nil="true"/>
    <Math_Settings xmlns="cf6fc7fe-fe39-446e-b042-b0e0b54b8d81" xsi:nil="true"/>
    <LMS_Mappings xmlns="cf6fc7fe-fe39-446e-b042-b0e0b54b8d81" xsi:nil="true"/>
    <AppVersion xmlns="cf6fc7fe-fe39-446e-b042-b0e0b54b8d81" xsi:nil="true"/>
    <Invited_Teachers xmlns="cf6fc7fe-fe39-446e-b042-b0e0b54b8d81" xsi:nil="true"/>
    <IsNotebookLocked xmlns="cf6fc7fe-fe39-446e-b042-b0e0b54b8d81" xsi:nil="true"/>
    <Templates xmlns="cf6fc7fe-fe39-446e-b042-b0e0b54b8d81" xsi:nil="true"/>
    <NotebookType xmlns="cf6fc7fe-fe39-446e-b042-b0e0b54b8d81" xsi:nil="true"/>
    <Teachers xmlns="cf6fc7fe-fe39-446e-b042-b0e0b54b8d81">
      <UserInfo>
        <DisplayName/>
        <AccountId xsi:nil="true"/>
        <AccountType/>
      </UserInfo>
    </Teachers>
    <Students xmlns="cf6fc7fe-fe39-446e-b042-b0e0b54b8d81">
      <UserInfo>
        <DisplayName/>
        <AccountId xsi:nil="true"/>
        <AccountType/>
      </UserInfo>
    </Students>
    <Student_Groups xmlns="cf6fc7fe-fe39-446e-b042-b0e0b54b8d81">
      <UserInfo>
        <DisplayName/>
        <AccountId xsi:nil="true"/>
        <AccountType/>
      </UserInfo>
    </Student_Groups>
    <Has_Teacher_Only_SectionGroup xmlns="cf6fc7fe-fe39-446e-b042-b0e0b54b8d81" xsi:nil="true"/>
    <Owner xmlns="cf6fc7fe-fe39-446e-b042-b0e0b54b8d81">
      <UserInfo>
        <DisplayName/>
        <AccountId xsi:nil="true"/>
        <AccountType/>
      </UserInfo>
    </Owner>
    <Distribution_Groups xmlns="cf6fc7fe-fe39-446e-b042-b0e0b54b8d81" xsi:nil="true"/>
    <DefaultSectionNames xmlns="cf6fc7fe-fe39-446e-b042-b0e0b54b8d81" xsi:nil="true"/>
    <FolderType xmlns="cf6fc7fe-fe39-446e-b042-b0e0b54b8d81" xsi:nil="true"/>
    <CultureName xmlns="cf6fc7fe-fe39-446e-b042-b0e0b54b8d81" xsi:nil="true"/>
    <Invited_Students xmlns="cf6fc7fe-fe39-446e-b042-b0e0b54b8d81" xsi:nil="true"/>
    <TeamsChannelId xmlns="cf6fc7fe-fe39-446e-b042-b0e0b54b8d81" xsi:nil="true"/>
    <Is_Collaboration_Space_Locked xmlns="cf6fc7fe-fe39-446e-b042-b0e0b54b8d81" xsi:nil="true"/>
    <Teams_Channel_Section_Location xmlns="cf6fc7fe-fe39-446e-b042-b0e0b54b8d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A022B0C012B449F466DBA0C268CA4" ma:contentTypeVersion="34" ma:contentTypeDescription="Create a new document." ma:contentTypeScope="" ma:versionID="bcbc2e52f6caabcff824bc2ca0e688fa">
  <xsd:schema xmlns:xsd="http://www.w3.org/2001/XMLSchema" xmlns:xs="http://www.w3.org/2001/XMLSchema" xmlns:p="http://schemas.microsoft.com/office/2006/metadata/properties" xmlns:ns3="cf6fc7fe-fe39-446e-b042-b0e0b54b8d81" xmlns:ns4="caaedb67-13c6-46be-8037-bedb12c797a4" targetNamespace="http://schemas.microsoft.com/office/2006/metadata/properties" ma:root="true" ma:fieldsID="9f41f6a79db849d1dde1abb22109727c" ns3:_="" ns4:_="">
    <xsd:import namespace="cf6fc7fe-fe39-446e-b042-b0e0b54b8d81"/>
    <xsd:import namespace="caaedb67-13c6-46be-8037-bedb12c797a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Template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TeamsChannelId" minOccurs="0"/>
                <xsd:element ref="ns3:IsNotebookLocked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AutoKeyPoints" minOccurs="0"/>
                <xsd:element ref="ns3:MediaServiceKeyPoints" minOccurs="0"/>
                <xsd:element ref="ns3:Teams_Channel_Section_Locatio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fc7fe-fe39-446e-b042-b0e0b54b8d8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description="" ma:internalName="MediaServiceAutoTags" ma:readOnly="true">
      <xsd:simpleType>
        <xsd:restriction base="dms:Text"/>
      </xsd:simpleType>
    </xsd:element>
    <xsd:element name="TeamsChannelId" ma:index="30" nillable="true" ma:displayName="Teams Channel Id" ma:internalName="TeamsChannelId">
      <xsd:simpleType>
        <xsd:restriction base="dms:Text"/>
      </xsd:simpleType>
    </xsd:element>
    <xsd:element name="IsNotebookLocked" ma:index="31" nillable="true" ma:displayName="Is Notebook Locked" ma:internalName="IsNotebookLocked">
      <xsd:simpleType>
        <xsd:restriction base="dms:Boolean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edb67-13c6-46be-8037-bedb12c797a4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BF964-85D2-4622-81B8-0DEF35A9F5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A45947-FB89-48FA-96AF-22CB5DAACCD2}">
  <ds:schemaRefs>
    <ds:schemaRef ds:uri="cf6fc7fe-fe39-446e-b042-b0e0b54b8d81"/>
    <ds:schemaRef ds:uri="http://purl.org/dc/terms/"/>
    <ds:schemaRef ds:uri="caaedb67-13c6-46be-8037-bedb12c79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CE29DD4-F590-41E7-9111-A2266A32AF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6fc7fe-fe39-446e-b042-b0e0b54b8d81"/>
    <ds:schemaRef ds:uri="caaedb67-13c6-46be-8037-bedb12c79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626</Words>
  <Application>Microsoft Office PowerPoint</Application>
  <PresentationFormat>Widescreen</PresentationFormat>
  <Paragraphs>92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Herts Theme</vt:lpstr>
      <vt:lpstr>PowerPoint Presentation</vt:lpstr>
      <vt:lpstr>Replacing placement with simulation- a product of the pandemic. </vt:lpstr>
      <vt:lpstr>The Problem:</vt:lpstr>
      <vt:lpstr>The Problem:</vt:lpstr>
      <vt:lpstr>Our solution: ‘Simulation Fortnight’</vt:lpstr>
      <vt:lpstr>But why simulation?</vt:lpstr>
      <vt:lpstr>Not a new concept…</vt:lpstr>
      <vt:lpstr>Structure and Aims:</vt:lpstr>
      <vt:lpstr>Clinical Scenarios:</vt:lpstr>
      <vt:lpstr>Location &amp; Setting</vt:lpstr>
      <vt:lpstr>Fidelity of simulation</vt:lpstr>
      <vt:lpstr>Learning to experience stress</vt:lpstr>
      <vt:lpstr>Staffing</vt:lpstr>
      <vt:lpstr>Finances:</vt:lpstr>
      <vt:lpstr>Making Simulation Fortnight COVID-19 ‘secure’</vt:lpstr>
      <vt:lpstr>Making Simulation Fortnight COVID-19 ‘secure’</vt:lpstr>
      <vt:lpstr>Clinical &amp; Educational Benefit</vt:lpstr>
      <vt:lpstr>The Zip-analogy</vt:lpstr>
      <vt:lpstr>What the students thought:</vt:lpstr>
      <vt:lpstr>Areas for improvement:</vt:lpstr>
      <vt:lpstr>The future?</vt:lpstr>
      <vt:lpstr>In Summary: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Harwood</dc:creator>
  <cp:lastModifiedBy>Anthony Herbland</cp:lastModifiedBy>
  <cp:revision>151</cp:revision>
  <dcterms:created xsi:type="dcterms:W3CDTF">2019-10-01T08:37:56Z</dcterms:created>
  <dcterms:modified xsi:type="dcterms:W3CDTF">2021-07-01T15:39:01Z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0x010100F55A022B0C012B449F466DBA0C268CA4</vt:lpwstr>
  </property>
</Properties>
</file>