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76" r:id="rId3"/>
    <p:sldId id="257" r:id="rId4"/>
    <p:sldId id="258" r:id="rId5"/>
    <p:sldId id="268" r:id="rId6"/>
    <p:sldId id="269" r:id="rId7"/>
    <p:sldId id="270" r:id="rId8"/>
    <p:sldId id="264" r:id="rId9"/>
    <p:sldId id="259" r:id="rId10"/>
    <p:sldId id="261" r:id="rId11"/>
    <p:sldId id="267" r:id="rId12"/>
    <p:sldId id="262" r:id="rId13"/>
    <p:sldId id="266" r:id="rId14"/>
    <p:sldId id="273" r:id="rId15"/>
    <p:sldId id="265" r:id="rId16"/>
    <p:sldId id="272" r:id="rId17"/>
    <p:sldId id="271" r:id="rId18"/>
    <p:sldId id="274" r:id="rId19"/>
    <p:sldId id="263" r:id="rId20"/>
    <p:sldId id="27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10B4059-6348-4D06-9E39-21184C41ABEB}" v="98" dt="2022-06-09T11:04:50.40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58" d="100"/>
          <a:sy n="58" d="100"/>
        </p:scale>
        <p:origin x="964"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microsoft.com/office/2015/10/relationships/revisionInfo" Target="revisionInfo.xml"/></Relationships>
</file>

<file path=ppt/diagrams/_rels/data1.xml.rels><?xml version="1.0" encoding="UTF-8" standalone="yes"?>
<Relationships xmlns="http://schemas.openxmlformats.org/package/2006/relationships"><Relationship Id="rId8" Type="http://schemas.openxmlformats.org/officeDocument/2006/relationships/image" Target="../media/image8.svg"/><Relationship Id="rId13" Type="http://schemas.openxmlformats.org/officeDocument/2006/relationships/image" Target="../media/image13.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svg"/><Relationship Id="rId2" Type="http://schemas.openxmlformats.org/officeDocument/2006/relationships/image" Target="../media/image2.svg"/><Relationship Id="rId16" Type="http://schemas.openxmlformats.org/officeDocument/2006/relationships/image" Target="../media/image16.svg"/><Relationship Id="rId1" Type="http://schemas.openxmlformats.org/officeDocument/2006/relationships/image" Target="../media/image1.png"/><Relationship Id="rId6" Type="http://schemas.openxmlformats.org/officeDocument/2006/relationships/image" Target="../media/image6.svg"/><Relationship Id="rId11" Type="http://schemas.openxmlformats.org/officeDocument/2006/relationships/image" Target="../media/image11.png"/><Relationship Id="rId5" Type="http://schemas.openxmlformats.org/officeDocument/2006/relationships/image" Target="../media/image5.png"/><Relationship Id="rId15" Type="http://schemas.openxmlformats.org/officeDocument/2006/relationships/image" Target="../media/image1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 Id="rId14" Type="http://schemas.openxmlformats.org/officeDocument/2006/relationships/image" Target="../media/image14.svg"/></Relationships>
</file>

<file path=ppt/diagrams/_rels/drawing1.xml.rels><?xml version="1.0" encoding="UTF-8" standalone="yes"?>
<Relationships xmlns="http://schemas.openxmlformats.org/package/2006/relationships"><Relationship Id="rId8" Type="http://schemas.openxmlformats.org/officeDocument/2006/relationships/image" Target="../media/image8.svg"/><Relationship Id="rId13" Type="http://schemas.openxmlformats.org/officeDocument/2006/relationships/image" Target="../media/image13.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svg"/><Relationship Id="rId2" Type="http://schemas.openxmlformats.org/officeDocument/2006/relationships/image" Target="../media/image2.svg"/><Relationship Id="rId16" Type="http://schemas.openxmlformats.org/officeDocument/2006/relationships/image" Target="../media/image16.svg"/><Relationship Id="rId1" Type="http://schemas.openxmlformats.org/officeDocument/2006/relationships/image" Target="../media/image1.png"/><Relationship Id="rId6" Type="http://schemas.openxmlformats.org/officeDocument/2006/relationships/image" Target="../media/image6.svg"/><Relationship Id="rId11" Type="http://schemas.openxmlformats.org/officeDocument/2006/relationships/image" Target="../media/image11.png"/><Relationship Id="rId5" Type="http://schemas.openxmlformats.org/officeDocument/2006/relationships/image" Target="../media/image5.png"/><Relationship Id="rId15" Type="http://schemas.openxmlformats.org/officeDocument/2006/relationships/image" Target="../media/image1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 Id="rId14" Type="http://schemas.openxmlformats.org/officeDocument/2006/relationships/image" Target="../media/image14.svg"/></Relationships>
</file>

<file path=ppt/diagrams/colors1.xml><?xml version="1.0" encoding="utf-8"?>
<dgm:colorsDef xmlns:dgm="http://schemas.openxmlformats.org/drawingml/2006/diagram" xmlns:a="http://schemas.openxmlformats.org/drawingml/2006/main" uniqueId="urn:microsoft.com/office/officeart/2018/5/colors/Iconchunking_colored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accent2">
        <a:alpha val="0"/>
      </a:schemeClr>
    </dgm:fillClrLst>
    <dgm:linClrLst meth="repeat">
      <a:schemeClr val="accent2">
        <a:alpha val="0"/>
      </a:schemeClr>
    </dgm:linClrLst>
    <dgm:effectClrLst/>
    <dgm:txLinClrLst/>
    <dgm:txFillClrLst meth="repeat">
      <a:schemeClr val="accent2"/>
      <a:schemeClr val="accent3"/>
      <a:schemeClr val="accent4"/>
      <a:schemeClr val="accent5"/>
      <a:schemeClr val="accent6"/>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A62D976-4BAD-46AC-9277-1CECB0D7EFC3}" type="doc">
      <dgm:prSet loTypeId="urn:microsoft.com/office/officeart/2018/5/layout/IconLeafLabelList" loCatId="icon" qsTypeId="urn:microsoft.com/office/officeart/2005/8/quickstyle/simple1" qsCatId="simple" csTypeId="urn:microsoft.com/office/officeart/2018/5/colors/Iconchunking_coloredtext_colorful1" csCatId="colorful" phldr="1"/>
      <dgm:spPr/>
      <dgm:t>
        <a:bodyPr/>
        <a:lstStyle/>
        <a:p>
          <a:endParaRPr lang="en-US"/>
        </a:p>
      </dgm:t>
    </dgm:pt>
    <dgm:pt modelId="{AB4D1AEB-33F2-447F-A7B2-57D8EDCDA24D}">
      <dgm:prSet/>
      <dgm:spPr/>
      <dgm:t>
        <a:bodyPr/>
        <a:lstStyle/>
        <a:p>
          <a:pPr>
            <a:defRPr cap="all"/>
          </a:pPr>
          <a:r>
            <a:rPr lang="en-GB" dirty="0"/>
            <a:t>Why I chose to do this research</a:t>
          </a:r>
          <a:endParaRPr lang="en-US" dirty="0"/>
        </a:p>
      </dgm:t>
    </dgm:pt>
    <dgm:pt modelId="{6B4E95F8-0CDA-49CF-82FA-2826D1CCA100}" type="parTrans" cxnId="{1ACDD420-0EAB-47A1-8CD4-83CA9485FE77}">
      <dgm:prSet/>
      <dgm:spPr/>
      <dgm:t>
        <a:bodyPr/>
        <a:lstStyle/>
        <a:p>
          <a:endParaRPr lang="en-US"/>
        </a:p>
      </dgm:t>
    </dgm:pt>
    <dgm:pt modelId="{242565EA-03C0-480E-87E7-1CB3C024A4B1}" type="sibTrans" cxnId="{1ACDD420-0EAB-47A1-8CD4-83CA9485FE77}">
      <dgm:prSet/>
      <dgm:spPr/>
      <dgm:t>
        <a:bodyPr/>
        <a:lstStyle/>
        <a:p>
          <a:endParaRPr lang="en-US"/>
        </a:p>
      </dgm:t>
    </dgm:pt>
    <dgm:pt modelId="{BCAECCA4-9893-4FCA-AD23-5621D5F2D499}">
      <dgm:prSet/>
      <dgm:spPr/>
      <dgm:t>
        <a:bodyPr/>
        <a:lstStyle/>
        <a:p>
          <a:pPr>
            <a:defRPr cap="all"/>
          </a:pPr>
          <a:r>
            <a:rPr lang="en-GB" dirty="0"/>
            <a:t>Background research </a:t>
          </a:r>
          <a:endParaRPr lang="en-US" dirty="0"/>
        </a:p>
      </dgm:t>
    </dgm:pt>
    <dgm:pt modelId="{FB820137-F40C-4447-9582-4DDD94E95946}" type="parTrans" cxnId="{1E29F4BA-92D6-4224-9E77-47423541F00A}">
      <dgm:prSet/>
      <dgm:spPr/>
      <dgm:t>
        <a:bodyPr/>
        <a:lstStyle/>
        <a:p>
          <a:endParaRPr lang="en-US"/>
        </a:p>
      </dgm:t>
    </dgm:pt>
    <dgm:pt modelId="{4347423F-DA64-4251-8CEF-721480D3DD25}" type="sibTrans" cxnId="{1E29F4BA-92D6-4224-9E77-47423541F00A}">
      <dgm:prSet/>
      <dgm:spPr/>
      <dgm:t>
        <a:bodyPr/>
        <a:lstStyle/>
        <a:p>
          <a:endParaRPr lang="en-US"/>
        </a:p>
      </dgm:t>
    </dgm:pt>
    <dgm:pt modelId="{CCD8BB14-5B04-46C7-B07C-B0F728F8A290}">
      <dgm:prSet/>
      <dgm:spPr/>
      <dgm:t>
        <a:bodyPr/>
        <a:lstStyle/>
        <a:p>
          <a:pPr>
            <a:defRPr cap="all"/>
          </a:pPr>
          <a:r>
            <a:rPr lang="en-GB"/>
            <a:t>Method</a:t>
          </a:r>
          <a:endParaRPr lang="en-US"/>
        </a:p>
      </dgm:t>
    </dgm:pt>
    <dgm:pt modelId="{A92688C2-87EA-4A25-83A1-A788AC703727}" type="parTrans" cxnId="{BBB4DAED-500A-4AB8-8461-4C2B20C5064F}">
      <dgm:prSet/>
      <dgm:spPr/>
      <dgm:t>
        <a:bodyPr/>
        <a:lstStyle/>
        <a:p>
          <a:endParaRPr lang="en-US"/>
        </a:p>
      </dgm:t>
    </dgm:pt>
    <dgm:pt modelId="{52E6A518-7415-437B-B5C7-2C4A2D1237E9}" type="sibTrans" cxnId="{BBB4DAED-500A-4AB8-8461-4C2B20C5064F}">
      <dgm:prSet/>
      <dgm:spPr/>
      <dgm:t>
        <a:bodyPr/>
        <a:lstStyle/>
        <a:p>
          <a:endParaRPr lang="en-US"/>
        </a:p>
      </dgm:t>
    </dgm:pt>
    <dgm:pt modelId="{155F8D90-703D-4975-B605-2DDB5A909A27}">
      <dgm:prSet/>
      <dgm:spPr/>
      <dgm:t>
        <a:bodyPr/>
        <a:lstStyle/>
        <a:p>
          <a:pPr>
            <a:defRPr cap="all"/>
          </a:pPr>
          <a:r>
            <a:rPr lang="en-GB"/>
            <a:t>Question themes</a:t>
          </a:r>
          <a:endParaRPr lang="en-US"/>
        </a:p>
      </dgm:t>
    </dgm:pt>
    <dgm:pt modelId="{CCFB7CF9-EA3F-45CD-9E9A-C5BBFCAA711B}" type="parTrans" cxnId="{C43599C4-0634-42E3-AB7D-7C4F183D0967}">
      <dgm:prSet/>
      <dgm:spPr/>
      <dgm:t>
        <a:bodyPr/>
        <a:lstStyle/>
        <a:p>
          <a:endParaRPr lang="en-US"/>
        </a:p>
      </dgm:t>
    </dgm:pt>
    <dgm:pt modelId="{FE2E56AE-809C-495E-834F-E58F2D9E999F}" type="sibTrans" cxnId="{C43599C4-0634-42E3-AB7D-7C4F183D0967}">
      <dgm:prSet/>
      <dgm:spPr/>
      <dgm:t>
        <a:bodyPr/>
        <a:lstStyle/>
        <a:p>
          <a:endParaRPr lang="en-US"/>
        </a:p>
      </dgm:t>
    </dgm:pt>
    <dgm:pt modelId="{5F0A465F-EE86-4E35-BA8C-B4991BD6009E}">
      <dgm:prSet/>
      <dgm:spPr/>
      <dgm:t>
        <a:bodyPr/>
        <a:lstStyle/>
        <a:p>
          <a:pPr>
            <a:defRPr cap="all"/>
          </a:pPr>
          <a:r>
            <a:rPr lang="en-GB"/>
            <a:t>Results</a:t>
          </a:r>
          <a:endParaRPr lang="en-US"/>
        </a:p>
      </dgm:t>
    </dgm:pt>
    <dgm:pt modelId="{2C30AA38-33C3-464D-B59D-04F67343DA4E}" type="parTrans" cxnId="{00C1058B-6AED-4628-851E-0DDCF006221D}">
      <dgm:prSet/>
      <dgm:spPr/>
      <dgm:t>
        <a:bodyPr/>
        <a:lstStyle/>
        <a:p>
          <a:endParaRPr lang="en-US"/>
        </a:p>
      </dgm:t>
    </dgm:pt>
    <dgm:pt modelId="{25F83712-D163-47B8-AC7C-3AB09E440F8D}" type="sibTrans" cxnId="{00C1058B-6AED-4628-851E-0DDCF006221D}">
      <dgm:prSet/>
      <dgm:spPr/>
      <dgm:t>
        <a:bodyPr/>
        <a:lstStyle/>
        <a:p>
          <a:endParaRPr lang="en-US"/>
        </a:p>
      </dgm:t>
    </dgm:pt>
    <dgm:pt modelId="{B2EBCF39-F6C3-4D38-85FA-A6BBAECDD65E}">
      <dgm:prSet/>
      <dgm:spPr/>
      <dgm:t>
        <a:bodyPr/>
        <a:lstStyle/>
        <a:p>
          <a:pPr>
            <a:defRPr cap="all"/>
          </a:pPr>
          <a:r>
            <a:rPr lang="en-GB"/>
            <a:t>Focus group</a:t>
          </a:r>
          <a:endParaRPr lang="en-US"/>
        </a:p>
      </dgm:t>
    </dgm:pt>
    <dgm:pt modelId="{29515C29-8311-421E-95FC-37D4F73AB00D}" type="parTrans" cxnId="{6685674E-2190-4808-A316-D60A72D6F304}">
      <dgm:prSet/>
      <dgm:spPr/>
      <dgm:t>
        <a:bodyPr/>
        <a:lstStyle/>
        <a:p>
          <a:endParaRPr lang="en-US"/>
        </a:p>
      </dgm:t>
    </dgm:pt>
    <dgm:pt modelId="{0412CA79-F0A1-4729-A7F7-424DEA02D35A}" type="sibTrans" cxnId="{6685674E-2190-4808-A316-D60A72D6F304}">
      <dgm:prSet/>
      <dgm:spPr/>
      <dgm:t>
        <a:bodyPr/>
        <a:lstStyle/>
        <a:p>
          <a:endParaRPr lang="en-US"/>
        </a:p>
      </dgm:t>
    </dgm:pt>
    <dgm:pt modelId="{34031DDA-83CE-400C-A590-F2AE4222692C}">
      <dgm:prSet/>
      <dgm:spPr/>
      <dgm:t>
        <a:bodyPr/>
        <a:lstStyle/>
        <a:p>
          <a:pPr>
            <a:defRPr cap="all"/>
          </a:pPr>
          <a:r>
            <a:rPr lang="en-GB"/>
            <a:t>Steps forward</a:t>
          </a:r>
          <a:endParaRPr lang="en-US"/>
        </a:p>
      </dgm:t>
    </dgm:pt>
    <dgm:pt modelId="{BF2622B4-DBFF-486F-8E17-07B885C8CBC3}" type="parTrans" cxnId="{E7B2881E-3B0D-4373-A1C8-7B73145837BB}">
      <dgm:prSet/>
      <dgm:spPr/>
      <dgm:t>
        <a:bodyPr/>
        <a:lstStyle/>
        <a:p>
          <a:endParaRPr lang="en-US"/>
        </a:p>
      </dgm:t>
    </dgm:pt>
    <dgm:pt modelId="{6B61C5FF-50B2-41BF-A084-2590EC59B7DF}" type="sibTrans" cxnId="{E7B2881E-3B0D-4373-A1C8-7B73145837BB}">
      <dgm:prSet/>
      <dgm:spPr/>
      <dgm:t>
        <a:bodyPr/>
        <a:lstStyle/>
        <a:p>
          <a:endParaRPr lang="en-US"/>
        </a:p>
      </dgm:t>
    </dgm:pt>
    <dgm:pt modelId="{0E6AA37A-F6BE-4E1B-B8E1-8B1723BEDFA2}">
      <dgm:prSet/>
      <dgm:spPr/>
      <dgm:t>
        <a:bodyPr/>
        <a:lstStyle/>
        <a:p>
          <a:pPr>
            <a:defRPr cap="all"/>
          </a:pPr>
          <a:r>
            <a:rPr lang="en-GB"/>
            <a:t>Any questions? </a:t>
          </a:r>
          <a:endParaRPr lang="en-US"/>
        </a:p>
      </dgm:t>
    </dgm:pt>
    <dgm:pt modelId="{0988CF64-DA5F-4A88-9B35-742DFB8E697B}" type="parTrans" cxnId="{39DEF870-B83A-40A0-971D-138DE016A822}">
      <dgm:prSet/>
      <dgm:spPr/>
      <dgm:t>
        <a:bodyPr/>
        <a:lstStyle/>
        <a:p>
          <a:endParaRPr lang="en-US"/>
        </a:p>
      </dgm:t>
    </dgm:pt>
    <dgm:pt modelId="{64E45C45-77A3-4F8F-A9E4-8BCD6FB32948}" type="sibTrans" cxnId="{39DEF870-B83A-40A0-971D-138DE016A822}">
      <dgm:prSet/>
      <dgm:spPr/>
      <dgm:t>
        <a:bodyPr/>
        <a:lstStyle/>
        <a:p>
          <a:endParaRPr lang="en-US"/>
        </a:p>
      </dgm:t>
    </dgm:pt>
    <dgm:pt modelId="{2F600188-D04F-4FB7-BE98-773F8C6BBB41}" type="pres">
      <dgm:prSet presAssocID="{8A62D976-4BAD-46AC-9277-1CECB0D7EFC3}" presName="root" presStyleCnt="0">
        <dgm:presLayoutVars>
          <dgm:dir/>
          <dgm:resizeHandles val="exact"/>
        </dgm:presLayoutVars>
      </dgm:prSet>
      <dgm:spPr/>
    </dgm:pt>
    <dgm:pt modelId="{18A08D58-62AA-4390-8D53-198FCD2F33C5}" type="pres">
      <dgm:prSet presAssocID="{AB4D1AEB-33F2-447F-A7B2-57D8EDCDA24D}" presName="compNode" presStyleCnt="0"/>
      <dgm:spPr/>
    </dgm:pt>
    <dgm:pt modelId="{2C1E4654-B992-4C4F-B3A9-7A5B470F0841}" type="pres">
      <dgm:prSet presAssocID="{AB4D1AEB-33F2-447F-A7B2-57D8EDCDA24D}" presName="iconBgRect" presStyleLbl="bgShp" presStyleIdx="0" presStyleCnt="8"/>
      <dgm:spPr>
        <a:prstGeom prst="round2DiagRect">
          <a:avLst>
            <a:gd name="adj1" fmla="val 29727"/>
            <a:gd name="adj2" fmla="val 0"/>
          </a:avLst>
        </a:prstGeom>
      </dgm:spPr>
    </dgm:pt>
    <dgm:pt modelId="{80627A13-E1FB-4976-ACA2-E05ABB459BFC}" type="pres">
      <dgm:prSet presAssocID="{AB4D1AEB-33F2-447F-A7B2-57D8EDCDA24D}" presName="iconRect" presStyleLbl="node1" presStyleIdx="0" presStyleCnt="8"/>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Magnifying glass"/>
        </a:ext>
      </dgm:extLst>
    </dgm:pt>
    <dgm:pt modelId="{1C502C94-AB48-41F8-8E18-5AB315B35010}" type="pres">
      <dgm:prSet presAssocID="{AB4D1AEB-33F2-447F-A7B2-57D8EDCDA24D}" presName="spaceRect" presStyleCnt="0"/>
      <dgm:spPr/>
    </dgm:pt>
    <dgm:pt modelId="{61C0AADE-56AB-4CBA-919C-4F52C08A2E34}" type="pres">
      <dgm:prSet presAssocID="{AB4D1AEB-33F2-447F-A7B2-57D8EDCDA24D}" presName="textRect" presStyleLbl="revTx" presStyleIdx="0" presStyleCnt="8">
        <dgm:presLayoutVars>
          <dgm:chMax val="1"/>
          <dgm:chPref val="1"/>
        </dgm:presLayoutVars>
      </dgm:prSet>
      <dgm:spPr/>
    </dgm:pt>
    <dgm:pt modelId="{56263638-B708-4C2F-9EFE-1F09E640A0A1}" type="pres">
      <dgm:prSet presAssocID="{242565EA-03C0-480E-87E7-1CB3C024A4B1}" presName="sibTrans" presStyleCnt="0"/>
      <dgm:spPr/>
    </dgm:pt>
    <dgm:pt modelId="{B0019095-DFBD-493A-8D57-9F51608A5A5A}" type="pres">
      <dgm:prSet presAssocID="{BCAECCA4-9893-4FCA-AD23-5621D5F2D499}" presName="compNode" presStyleCnt="0"/>
      <dgm:spPr/>
    </dgm:pt>
    <dgm:pt modelId="{EF0573CC-342F-43AA-A02F-5C452C752188}" type="pres">
      <dgm:prSet presAssocID="{BCAECCA4-9893-4FCA-AD23-5621D5F2D499}" presName="iconBgRect" presStyleLbl="bgShp" presStyleIdx="1" presStyleCnt="8"/>
      <dgm:spPr>
        <a:prstGeom prst="round2DiagRect">
          <a:avLst>
            <a:gd name="adj1" fmla="val 29727"/>
            <a:gd name="adj2" fmla="val 0"/>
          </a:avLst>
        </a:prstGeom>
      </dgm:spPr>
    </dgm:pt>
    <dgm:pt modelId="{2AC0942E-718C-48EC-BE20-AD467B84F946}" type="pres">
      <dgm:prSet presAssocID="{BCAECCA4-9893-4FCA-AD23-5621D5F2D499}" presName="iconRect" presStyleLbl="node1" presStyleIdx="1" presStyleCnt="8"/>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ooks"/>
        </a:ext>
      </dgm:extLst>
    </dgm:pt>
    <dgm:pt modelId="{70AA69DC-BF45-46EA-83C3-7D1C268F03DA}" type="pres">
      <dgm:prSet presAssocID="{BCAECCA4-9893-4FCA-AD23-5621D5F2D499}" presName="spaceRect" presStyleCnt="0"/>
      <dgm:spPr/>
    </dgm:pt>
    <dgm:pt modelId="{E8B8869A-42F8-415C-B736-007B28E78349}" type="pres">
      <dgm:prSet presAssocID="{BCAECCA4-9893-4FCA-AD23-5621D5F2D499}" presName="textRect" presStyleLbl="revTx" presStyleIdx="1" presStyleCnt="8">
        <dgm:presLayoutVars>
          <dgm:chMax val="1"/>
          <dgm:chPref val="1"/>
        </dgm:presLayoutVars>
      </dgm:prSet>
      <dgm:spPr/>
    </dgm:pt>
    <dgm:pt modelId="{16683079-5B82-4427-B83C-AB26D56036C6}" type="pres">
      <dgm:prSet presAssocID="{4347423F-DA64-4251-8CEF-721480D3DD25}" presName="sibTrans" presStyleCnt="0"/>
      <dgm:spPr/>
    </dgm:pt>
    <dgm:pt modelId="{DAF20CE4-7D1A-4627-903D-C7EA1715FEE7}" type="pres">
      <dgm:prSet presAssocID="{CCD8BB14-5B04-46C7-B07C-B0F728F8A290}" presName="compNode" presStyleCnt="0"/>
      <dgm:spPr/>
    </dgm:pt>
    <dgm:pt modelId="{9B7F68DE-779A-46F4-B8F2-C5590E9366B8}" type="pres">
      <dgm:prSet presAssocID="{CCD8BB14-5B04-46C7-B07C-B0F728F8A290}" presName="iconBgRect" presStyleLbl="bgShp" presStyleIdx="2" presStyleCnt="8"/>
      <dgm:spPr>
        <a:prstGeom prst="round2DiagRect">
          <a:avLst>
            <a:gd name="adj1" fmla="val 29727"/>
            <a:gd name="adj2" fmla="val 0"/>
          </a:avLst>
        </a:prstGeom>
      </dgm:spPr>
    </dgm:pt>
    <dgm:pt modelId="{52E93604-6CF3-49BC-A7C9-D714BFE606A1}" type="pres">
      <dgm:prSet presAssocID="{CCD8BB14-5B04-46C7-B07C-B0F728F8A290}" presName="iconRect" presStyleLbl="node1" presStyleIdx="2" presStyleCnt="8"/>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ircles with Arrows"/>
        </a:ext>
      </dgm:extLst>
    </dgm:pt>
    <dgm:pt modelId="{6ED59196-B67E-4ED4-9243-EDE3226EBC83}" type="pres">
      <dgm:prSet presAssocID="{CCD8BB14-5B04-46C7-B07C-B0F728F8A290}" presName="spaceRect" presStyleCnt="0"/>
      <dgm:spPr/>
    </dgm:pt>
    <dgm:pt modelId="{3FA9C8AA-70B0-4606-B7B6-5A454765697A}" type="pres">
      <dgm:prSet presAssocID="{CCD8BB14-5B04-46C7-B07C-B0F728F8A290}" presName="textRect" presStyleLbl="revTx" presStyleIdx="2" presStyleCnt="8">
        <dgm:presLayoutVars>
          <dgm:chMax val="1"/>
          <dgm:chPref val="1"/>
        </dgm:presLayoutVars>
      </dgm:prSet>
      <dgm:spPr/>
    </dgm:pt>
    <dgm:pt modelId="{4D85BA6B-791E-4914-9DA3-AC0F3EAA0C74}" type="pres">
      <dgm:prSet presAssocID="{52E6A518-7415-437B-B5C7-2C4A2D1237E9}" presName="sibTrans" presStyleCnt="0"/>
      <dgm:spPr/>
    </dgm:pt>
    <dgm:pt modelId="{219D9CF2-2875-4E16-ABFA-D5F2E6A3DCE3}" type="pres">
      <dgm:prSet presAssocID="{155F8D90-703D-4975-B605-2DDB5A909A27}" presName="compNode" presStyleCnt="0"/>
      <dgm:spPr/>
    </dgm:pt>
    <dgm:pt modelId="{E905F85B-87CD-437B-8BC5-01521FBADB15}" type="pres">
      <dgm:prSet presAssocID="{155F8D90-703D-4975-B605-2DDB5A909A27}" presName="iconBgRect" presStyleLbl="bgShp" presStyleIdx="3" presStyleCnt="8"/>
      <dgm:spPr>
        <a:prstGeom prst="round2DiagRect">
          <a:avLst>
            <a:gd name="adj1" fmla="val 29727"/>
            <a:gd name="adj2" fmla="val 0"/>
          </a:avLst>
        </a:prstGeom>
      </dgm:spPr>
    </dgm:pt>
    <dgm:pt modelId="{1FC3AA9F-E001-45C4-820D-54CD7E47D9E5}" type="pres">
      <dgm:prSet presAssocID="{155F8D90-703D-4975-B605-2DDB5A909A27}" presName="iconRect" presStyleLbl="node1" presStyleIdx="3" presStyleCnt="8"/>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Head with Gears"/>
        </a:ext>
      </dgm:extLst>
    </dgm:pt>
    <dgm:pt modelId="{BCB72C8F-412F-4466-A355-FAC83979B966}" type="pres">
      <dgm:prSet presAssocID="{155F8D90-703D-4975-B605-2DDB5A909A27}" presName="spaceRect" presStyleCnt="0"/>
      <dgm:spPr/>
    </dgm:pt>
    <dgm:pt modelId="{3C80D8D1-B4FF-4B7C-BA86-1D21B0EF104C}" type="pres">
      <dgm:prSet presAssocID="{155F8D90-703D-4975-B605-2DDB5A909A27}" presName="textRect" presStyleLbl="revTx" presStyleIdx="3" presStyleCnt="8">
        <dgm:presLayoutVars>
          <dgm:chMax val="1"/>
          <dgm:chPref val="1"/>
        </dgm:presLayoutVars>
      </dgm:prSet>
      <dgm:spPr/>
    </dgm:pt>
    <dgm:pt modelId="{89D16C70-14B6-4B61-B4B8-AB5ED99F1BA4}" type="pres">
      <dgm:prSet presAssocID="{FE2E56AE-809C-495E-834F-E58F2D9E999F}" presName="sibTrans" presStyleCnt="0"/>
      <dgm:spPr/>
    </dgm:pt>
    <dgm:pt modelId="{8F0F1005-D730-4C62-BFD5-3120B2591A37}" type="pres">
      <dgm:prSet presAssocID="{5F0A465F-EE86-4E35-BA8C-B4991BD6009E}" presName="compNode" presStyleCnt="0"/>
      <dgm:spPr/>
    </dgm:pt>
    <dgm:pt modelId="{4C5140C5-2FBE-420A-ACA6-837EBFD61A7C}" type="pres">
      <dgm:prSet presAssocID="{5F0A465F-EE86-4E35-BA8C-B4991BD6009E}" presName="iconBgRect" presStyleLbl="bgShp" presStyleIdx="4" presStyleCnt="8"/>
      <dgm:spPr>
        <a:prstGeom prst="round2DiagRect">
          <a:avLst>
            <a:gd name="adj1" fmla="val 29727"/>
            <a:gd name="adj2" fmla="val 0"/>
          </a:avLst>
        </a:prstGeom>
      </dgm:spPr>
    </dgm:pt>
    <dgm:pt modelId="{00591333-F52A-4B12-8819-E5AE1B41C573}" type="pres">
      <dgm:prSet presAssocID="{5F0A465F-EE86-4E35-BA8C-B4991BD6009E}" presName="iconRect" presStyleLbl="node1" presStyleIdx="4" presStyleCnt="8"/>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Bar chart"/>
        </a:ext>
      </dgm:extLst>
    </dgm:pt>
    <dgm:pt modelId="{83F39D78-2945-4C93-8AF5-AA40AB2F5968}" type="pres">
      <dgm:prSet presAssocID="{5F0A465F-EE86-4E35-BA8C-B4991BD6009E}" presName="spaceRect" presStyleCnt="0"/>
      <dgm:spPr/>
    </dgm:pt>
    <dgm:pt modelId="{C88A63C3-55FD-4938-BAAE-376E24A10D85}" type="pres">
      <dgm:prSet presAssocID="{5F0A465F-EE86-4E35-BA8C-B4991BD6009E}" presName="textRect" presStyleLbl="revTx" presStyleIdx="4" presStyleCnt="8">
        <dgm:presLayoutVars>
          <dgm:chMax val="1"/>
          <dgm:chPref val="1"/>
        </dgm:presLayoutVars>
      </dgm:prSet>
      <dgm:spPr/>
    </dgm:pt>
    <dgm:pt modelId="{A0D2ACDD-14CF-4090-B305-06EC5DF3BEA2}" type="pres">
      <dgm:prSet presAssocID="{25F83712-D163-47B8-AC7C-3AB09E440F8D}" presName="sibTrans" presStyleCnt="0"/>
      <dgm:spPr/>
    </dgm:pt>
    <dgm:pt modelId="{8864EB97-F5F1-4B2C-8919-02ED5D96E5EC}" type="pres">
      <dgm:prSet presAssocID="{B2EBCF39-F6C3-4D38-85FA-A6BBAECDD65E}" presName="compNode" presStyleCnt="0"/>
      <dgm:spPr/>
    </dgm:pt>
    <dgm:pt modelId="{1C886FA2-044F-4554-A867-77686C1912F4}" type="pres">
      <dgm:prSet presAssocID="{B2EBCF39-F6C3-4D38-85FA-A6BBAECDD65E}" presName="iconBgRect" presStyleLbl="bgShp" presStyleIdx="5" presStyleCnt="8"/>
      <dgm:spPr>
        <a:prstGeom prst="round2DiagRect">
          <a:avLst>
            <a:gd name="adj1" fmla="val 29727"/>
            <a:gd name="adj2" fmla="val 0"/>
          </a:avLst>
        </a:prstGeom>
      </dgm:spPr>
    </dgm:pt>
    <dgm:pt modelId="{D306D75A-8FF2-4A15-BCAF-F86DF5683A1F}" type="pres">
      <dgm:prSet presAssocID="{B2EBCF39-F6C3-4D38-85FA-A6BBAECDD65E}" presName="iconRect" presStyleLbl="node1" presStyleIdx="5" presStyleCnt="8"/>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Users"/>
        </a:ext>
      </dgm:extLst>
    </dgm:pt>
    <dgm:pt modelId="{7AAD4766-0DDD-48F5-A165-5FF9EB7CBE76}" type="pres">
      <dgm:prSet presAssocID="{B2EBCF39-F6C3-4D38-85FA-A6BBAECDD65E}" presName="spaceRect" presStyleCnt="0"/>
      <dgm:spPr/>
    </dgm:pt>
    <dgm:pt modelId="{697C1388-D58F-4ED2-9735-B52AEC832F36}" type="pres">
      <dgm:prSet presAssocID="{B2EBCF39-F6C3-4D38-85FA-A6BBAECDD65E}" presName="textRect" presStyleLbl="revTx" presStyleIdx="5" presStyleCnt="8">
        <dgm:presLayoutVars>
          <dgm:chMax val="1"/>
          <dgm:chPref val="1"/>
        </dgm:presLayoutVars>
      </dgm:prSet>
      <dgm:spPr/>
    </dgm:pt>
    <dgm:pt modelId="{7B5A388D-D9B0-4AC4-BA37-4D20B570967D}" type="pres">
      <dgm:prSet presAssocID="{0412CA79-F0A1-4729-A7F7-424DEA02D35A}" presName="sibTrans" presStyleCnt="0"/>
      <dgm:spPr/>
    </dgm:pt>
    <dgm:pt modelId="{6AE11D82-8C93-4DBB-A64D-83968EEE5321}" type="pres">
      <dgm:prSet presAssocID="{34031DDA-83CE-400C-A590-F2AE4222692C}" presName="compNode" presStyleCnt="0"/>
      <dgm:spPr/>
    </dgm:pt>
    <dgm:pt modelId="{B7AB8C63-961F-488B-8654-AC805273F203}" type="pres">
      <dgm:prSet presAssocID="{34031DDA-83CE-400C-A590-F2AE4222692C}" presName="iconBgRect" presStyleLbl="bgShp" presStyleIdx="6" presStyleCnt="8"/>
      <dgm:spPr>
        <a:prstGeom prst="round2DiagRect">
          <a:avLst>
            <a:gd name="adj1" fmla="val 29727"/>
            <a:gd name="adj2" fmla="val 0"/>
          </a:avLst>
        </a:prstGeom>
      </dgm:spPr>
    </dgm:pt>
    <dgm:pt modelId="{08C1BA37-0E9E-47AD-9479-A547234949F2}" type="pres">
      <dgm:prSet presAssocID="{34031DDA-83CE-400C-A590-F2AE4222692C}" presName="iconRect" presStyleLbl="node1" presStyleIdx="6" presStyleCnt="8"/>
      <dgm:spPr>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a:noFill/>
        </a:ln>
      </dgm:spPr>
      <dgm:extLst>
        <a:ext uri="{E40237B7-FDA0-4F09-8148-C483321AD2D9}">
          <dgm14:cNvPr xmlns:dgm14="http://schemas.microsoft.com/office/drawing/2010/diagram" id="0" name="" descr="Checkmark"/>
        </a:ext>
      </dgm:extLst>
    </dgm:pt>
    <dgm:pt modelId="{131BBC99-97FA-497B-B41C-0317C2E358EA}" type="pres">
      <dgm:prSet presAssocID="{34031DDA-83CE-400C-A590-F2AE4222692C}" presName="spaceRect" presStyleCnt="0"/>
      <dgm:spPr/>
    </dgm:pt>
    <dgm:pt modelId="{CDBF569C-BE56-4BAD-A4F8-A79A05AFE959}" type="pres">
      <dgm:prSet presAssocID="{34031DDA-83CE-400C-A590-F2AE4222692C}" presName="textRect" presStyleLbl="revTx" presStyleIdx="6" presStyleCnt="8">
        <dgm:presLayoutVars>
          <dgm:chMax val="1"/>
          <dgm:chPref val="1"/>
        </dgm:presLayoutVars>
      </dgm:prSet>
      <dgm:spPr/>
    </dgm:pt>
    <dgm:pt modelId="{600F568E-DA0A-4CCA-AC92-2B8C6C58389B}" type="pres">
      <dgm:prSet presAssocID="{6B61C5FF-50B2-41BF-A084-2590EC59B7DF}" presName="sibTrans" presStyleCnt="0"/>
      <dgm:spPr/>
    </dgm:pt>
    <dgm:pt modelId="{5A4003B6-FA36-415A-9BD1-F633ED4F7B0A}" type="pres">
      <dgm:prSet presAssocID="{0E6AA37A-F6BE-4E1B-B8E1-8B1723BEDFA2}" presName="compNode" presStyleCnt="0"/>
      <dgm:spPr/>
    </dgm:pt>
    <dgm:pt modelId="{A1AAF0AA-B88C-45BC-B905-1ADE582FECDE}" type="pres">
      <dgm:prSet presAssocID="{0E6AA37A-F6BE-4E1B-B8E1-8B1723BEDFA2}" presName="iconBgRect" presStyleLbl="bgShp" presStyleIdx="7" presStyleCnt="8"/>
      <dgm:spPr>
        <a:prstGeom prst="round2DiagRect">
          <a:avLst>
            <a:gd name="adj1" fmla="val 29727"/>
            <a:gd name="adj2" fmla="val 0"/>
          </a:avLst>
        </a:prstGeom>
      </dgm:spPr>
    </dgm:pt>
    <dgm:pt modelId="{BAA6B102-012C-489A-B3FC-CDD226A516B5}" type="pres">
      <dgm:prSet presAssocID="{0E6AA37A-F6BE-4E1B-B8E1-8B1723BEDFA2}" presName="iconRect" presStyleLbl="node1" presStyleIdx="7" presStyleCnt="8"/>
      <dgm:spPr>
        <a:blipFill>
          <a:blip xmlns:r="http://schemas.openxmlformats.org/officeDocument/2006/relationships"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a:blipFill>
        <a:ln>
          <a:noFill/>
        </a:ln>
      </dgm:spPr>
      <dgm:extLst>
        <a:ext uri="{E40237B7-FDA0-4F09-8148-C483321AD2D9}">
          <dgm14:cNvPr xmlns:dgm14="http://schemas.microsoft.com/office/drawing/2010/diagram" id="0" name="" descr="Question mark"/>
        </a:ext>
      </dgm:extLst>
    </dgm:pt>
    <dgm:pt modelId="{851CC1B9-B0CD-4E67-B600-F941A4886FAA}" type="pres">
      <dgm:prSet presAssocID="{0E6AA37A-F6BE-4E1B-B8E1-8B1723BEDFA2}" presName="spaceRect" presStyleCnt="0"/>
      <dgm:spPr/>
    </dgm:pt>
    <dgm:pt modelId="{6F9BB3CD-AD03-4B63-8CD8-6338C0C31326}" type="pres">
      <dgm:prSet presAssocID="{0E6AA37A-F6BE-4E1B-B8E1-8B1723BEDFA2}" presName="textRect" presStyleLbl="revTx" presStyleIdx="7" presStyleCnt="8">
        <dgm:presLayoutVars>
          <dgm:chMax val="1"/>
          <dgm:chPref val="1"/>
        </dgm:presLayoutVars>
      </dgm:prSet>
      <dgm:spPr/>
    </dgm:pt>
  </dgm:ptLst>
  <dgm:cxnLst>
    <dgm:cxn modelId="{3FA4D300-3CC2-4367-B91A-D20744352F00}" type="presOf" srcId="{CCD8BB14-5B04-46C7-B07C-B0F728F8A290}" destId="{3FA9C8AA-70B0-4606-B7B6-5A454765697A}" srcOrd="0" destOrd="0" presId="urn:microsoft.com/office/officeart/2018/5/layout/IconLeafLabelList"/>
    <dgm:cxn modelId="{10057701-6772-48F0-BF80-00EB1995CDB9}" type="presOf" srcId="{155F8D90-703D-4975-B605-2DDB5A909A27}" destId="{3C80D8D1-B4FF-4B7C-BA86-1D21B0EF104C}" srcOrd="0" destOrd="0" presId="urn:microsoft.com/office/officeart/2018/5/layout/IconLeafLabelList"/>
    <dgm:cxn modelId="{870D271B-3C11-4623-B4A8-876C1B9F160B}" type="presOf" srcId="{34031DDA-83CE-400C-A590-F2AE4222692C}" destId="{CDBF569C-BE56-4BAD-A4F8-A79A05AFE959}" srcOrd="0" destOrd="0" presId="urn:microsoft.com/office/officeart/2018/5/layout/IconLeafLabelList"/>
    <dgm:cxn modelId="{E7B2881E-3B0D-4373-A1C8-7B73145837BB}" srcId="{8A62D976-4BAD-46AC-9277-1CECB0D7EFC3}" destId="{34031DDA-83CE-400C-A590-F2AE4222692C}" srcOrd="6" destOrd="0" parTransId="{BF2622B4-DBFF-486F-8E17-07B885C8CBC3}" sibTransId="{6B61C5FF-50B2-41BF-A084-2590EC59B7DF}"/>
    <dgm:cxn modelId="{1ACDD420-0EAB-47A1-8CD4-83CA9485FE77}" srcId="{8A62D976-4BAD-46AC-9277-1CECB0D7EFC3}" destId="{AB4D1AEB-33F2-447F-A7B2-57D8EDCDA24D}" srcOrd="0" destOrd="0" parTransId="{6B4E95F8-0CDA-49CF-82FA-2826D1CCA100}" sibTransId="{242565EA-03C0-480E-87E7-1CB3C024A4B1}"/>
    <dgm:cxn modelId="{6685674E-2190-4808-A316-D60A72D6F304}" srcId="{8A62D976-4BAD-46AC-9277-1CECB0D7EFC3}" destId="{B2EBCF39-F6C3-4D38-85FA-A6BBAECDD65E}" srcOrd="5" destOrd="0" parTransId="{29515C29-8311-421E-95FC-37D4F73AB00D}" sibTransId="{0412CA79-F0A1-4729-A7F7-424DEA02D35A}"/>
    <dgm:cxn modelId="{39DEF870-B83A-40A0-971D-138DE016A822}" srcId="{8A62D976-4BAD-46AC-9277-1CECB0D7EFC3}" destId="{0E6AA37A-F6BE-4E1B-B8E1-8B1723BEDFA2}" srcOrd="7" destOrd="0" parTransId="{0988CF64-DA5F-4A88-9B35-742DFB8E697B}" sibTransId="{64E45C45-77A3-4F8F-A9E4-8BCD6FB32948}"/>
    <dgm:cxn modelId="{D6776857-6FA8-47BE-BF2A-3C0A70727F96}" type="presOf" srcId="{B2EBCF39-F6C3-4D38-85FA-A6BBAECDD65E}" destId="{697C1388-D58F-4ED2-9735-B52AEC832F36}" srcOrd="0" destOrd="0" presId="urn:microsoft.com/office/officeart/2018/5/layout/IconLeafLabelList"/>
    <dgm:cxn modelId="{00C1058B-6AED-4628-851E-0DDCF006221D}" srcId="{8A62D976-4BAD-46AC-9277-1CECB0D7EFC3}" destId="{5F0A465F-EE86-4E35-BA8C-B4991BD6009E}" srcOrd="4" destOrd="0" parTransId="{2C30AA38-33C3-464D-B59D-04F67343DA4E}" sibTransId="{25F83712-D163-47B8-AC7C-3AB09E440F8D}"/>
    <dgm:cxn modelId="{1E29F4BA-92D6-4224-9E77-47423541F00A}" srcId="{8A62D976-4BAD-46AC-9277-1CECB0D7EFC3}" destId="{BCAECCA4-9893-4FCA-AD23-5621D5F2D499}" srcOrd="1" destOrd="0" parTransId="{FB820137-F40C-4447-9582-4DDD94E95946}" sibTransId="{4347423F-DA64-4251-8CEF-721480D3DD25}"/>
    <dgm:cxn modelId="{C43599C4-0634-42E3-AB7D-7C4F183D0967}" srcId="{8A62D976-4BAD-46AC-9277-1CECB0D7EFC3}" destId="{155F8D90-703D-4975-B605-2DDB5A909A27}" srcOrd="3" destOrd="0" parTransId="{CCFB7CF9-EA3F-45CD-9E9A-C5BBFCAA711B}" sibTransId="{FE2E56AE-809C-495E-834F-E58F2D9E999F}"/>
    <dgm:cxn modelId="{82F876C8-5619-4768-AF87-5E2D26559772}" type="presOf" srcId="{0E6AA37A-F6BE-4E1B-B8E1-8B1723BEDFA2}" destId="{6F9BB3CD-AD03-4B63-8CD8-6338C0C31326}" srcOrd="0" destOrd="0" presId="urn:microsoft.com/office/officeart/2018/5/layout/IconLeafLabelList"/>
    <dgm:cxn modelId="{EC5C92D9-B905-45A6-964F-7F92D86B4B69}" type="presOf" srcId="{5F0A465F-EE86-4E35-BA8C-B4991BD6009E}" destId="{C88A63C3-55FD-4938-BAAE-376E24A10D85}" srcOrd="0" destOrd="0" presId="urn:microsoft.com/office/officeart/2018/5/layout/IconLeafLabelList"/>
    <dgm:cxn modelId="{668A78DA-EEB3-4602-B534-C01C730D87F1}" type="presOf" srcId="{BCAECCA4-9893-4FCA-AD23-5621D5F2D499}" destId="{E8B8869A-42F8-415C-B736-007B28E78349}" srcOrd="0" destOrd="0" presId="urn:microsoft.com/office/officeart/2018/5/layout/IconLeafLabelList"/>
    <dgm:cxn modelId="{5AC559DE-CC6A-4F68-863F-855C4F51A005}" type="presOf" srcId="{8A62D976-4BAD-46AC-9277-1CECB0D7EFC3}" destId="{2F600188-D04F-4FB7-BE98-773F8C6BBB41}" srcOrd="0" destOrd="0" presId="urn:microsoft.com/office/officeart/2018/5/layout/IconLeafLabelList"/>
    <dgm:cxn modelId="{BBB4DAED-500A-4AB8-8461-4C2B20C5064F}" srcId="{8A62D976-4BAD-46AC-9277-1CECB0D7EFC3}" destId="{CCD8BB14-5B04-46C7-B07C-B0F728F8A290}" srcOrd="2" destOrd="0" parTransId="{A92688C2-87EA-4A25-83A1-A788AC703727}" sibTransId="{52E6A518-7415-437B-B5C7-2C4A2D1237E9}"/>
    <dgm:cxn modelId="{7E3986FA-7E89-43C7-B32F-24F89C86C877}" type="presOf" srcId="{AB4D1AEB-33F2-447F-A7B2-57D8EDCDA24D}" destId="{61C0AADE-56AB-4CBA-919C-4F52C08A2E34}" srcOrd="0" destOrd="0" presId="urn:microsoft.com/office/officeart/2018/5/layout/IconLeafLabelList"/>
    <dgm:cxn modelId="{70E62200-D017-44E6-97B1-778C21E751DB}" type="presParOf" srcId="{2F600188-D04F-4FB7-BE98-773F8C6BBB41}" destId="{18A08D58-62AA-4390-8D53-198FCD2F33C5}" srcOrd="0" destOrd="0" presId="urn:microsoft.com/office/officeart/2018/5/layout/IconLeafLabelList"/>
    <dgm:cxn modelId="{99A8D204-ADE9-452F-A5AD-06BDD26FC931}" type="presParOf" srcId="{18A08D58-62AA-4390-8D53-198FCD2F33C5}" destId="{2C1E4654-B992-4C4F-B3A9-7A5B470F0841}" srcOrd="0" destOrd="0" presId="urn:microsoft.com/office/officeart/2018/5/layout/IconLeafLabelList"/>
    <dgm:cxn modelId="{638177AB-7E18-40D9-94DE-3C02FAD0A9C2}" type="presParOf" srcId="{18A08D58-62AA-4390-8D53-198FCD2F33C5}" destId="{80627A13-E1FB-4976-ACA2-E05ABB459BFC}" srcOrd="1" destOrd="0" presId="urn:microsoft.com/office/officeart/2018/5/layout/IconLeafLabelList"/>
    <dgm:cxn modelId="{2E758D11-A531-4D72-BFF8-55E266756777}" type="presParOf" srcId="{18A08D58-62AA-4390-8D53-198FCD2F33C5}" destId="{1C502C94-AB48-41F8-8E18-5AB315B35010}" srcOrd="2" destOrd="0" presId="urn:microsoft.com/office/officeart/2018/5/layout/IconLeafLabelList"/>
    <dgm:cxn modelId="{08DCB6FB-B73D-4DAF-8F40-5247E542CB4F}" type="presParOf" srcId="{18A08D58-62AA-4390-8D53-198FCD2F33C5}" destId="{61C0AADE-56AB-4CBA-919C-4F52C08A2E34}" srcOrd="3" destOrd="0" presId="urn:microsoft.com/office/officeart/2018/5/layout/IconLeafLabelList"/>
    <dgm:cxn modelId="{F5D92B93-7554-4427-A0B9-73DBD9DB7E6B}" type="presParOf" srcId="{2F600188-D04F-4FB7-BE98-773F8C6BBB41}" destId="{56263638-B708-4C2F-9EFE-1F09E640A0A1}" srcOrd="1" destOrd="0" presId="urn:microsoft.com/office/officeart/2018/5/layout/IconLeafLabelList"/>
    <dgm:cxn modelId="{4F4388A9-388C-4541-9A98-49E6A12986A2}" type="presParOf" srcId="{2F600188-D04F-4FB7-BE98-773F8C6BBB41}" destId="{B0019095-DFBD-493A-8D57-9F51608A5A5A}" srcOrd="2" destOrd="0" presId="urn:microsoft.com/office/officeart/2018/5/layout/IconLeafLabelList"/>
    <dgm:cxn modelId="{9B16448B-D8DD-4A50-BA4E-82C66F43EFFF}" type="presParOf" srcId="{B0019095-DFBD-493A-8D57-9F51608A5A5A}" destId="{EF0573CC-342F-43AA-A02F-5C452C752188}" srcOrd="0" destOrd="0" presId="urn:microsoft.com/office/officeart/2018/5/layout/IconLeafLabelList"/>
    <dgm:cxn modelId="{4FCA6F85-3E54-4878-AD2D-5E9667013B62}" type="presParOf" srcId="{B0019095-DFBD-493A-8D57-9F51608A5A5A}" destId="{2AC0942E-718C-48EC-BE20-AD467B84F946}" srcOrd="1" destOrd="0" presId="urn:microsoft.com/office/officeart/2018/5/layout/IconLeafLabelList"/>
    <dgm:cxn modelId="{2A1202E4-A012-467F-8D98-CF66BC820DDE}" type="presParOf" srcId="{B0019095-DFBD-493A-8D57-9F51608A5A5A}" destId="{70AA69DC-BF45-46EA-83C3-7D1C268F03DA}" srcOrd="2" destOrd="0" presId="urn:microsoft.com/office/officeart/2018/5/layout/IconLeafLabelList"/>
    <dgm:cxn modelId="{D83D32C1-97B3-4EBB-AAA7-59492FA6C582}" type="presParOf" srcId="{B0019095-DFBD-493A-8D57-9F51608A5A5A}" destId="{E8B8869A-42F8-415C-B736-007B28E78349}" srcOrd="3" destOrd="0" presId="urn:microsoft.com/office/officeart/2018/5/layout/IconLeafLabelList"/>
    <dgm:cxn modelId="{76AD591D-C716-4B0E-9B1D-7296D66EA1BB}" type="presParOf" srcId="{2F600188-D04F-4FB7-BE98-773F8C6BBB41}" destId="{16683079-5B82-4427-B83C-AB26D56036C6}" srcOrd="3" destOrd="0" presId="urn:microsoft.com/office/officeart/2018/5/layout/IconLeafLabelList"/>
    <dgm:cxn modelId="{CA82D8C5-F51F-4D70-A8AB-90F706726552}" type="presParOf" srcId="{2F600188-D04F-4FB7-BE98-773F8C6BBB41}" destId="{DAF20CE4-7D1A-4627-903D-C7EA1715FEE7}" srcOrd="4" destOrd="0" presId="urn:microsoft.com/office/officeart/2018/5/layout/IconLeafLabelList"/>
    <dgm:cxn modelId="{AC7C55C9-8AB5-4CF4-B9A2-F4607AB16A5E}" type="presParOf" srcId="{DAF20CE4-7D1A-4627-903D-C7EA1715FEE7}" destId="{9B7F68DE-779A-46F4-B8F2-C5590E9366B8}" srcOrd="0" destOrd="0" presId="urn:microsoft.com/office/officeart/2018/5/layout/IconLeafLabelList"/>
    <dgm:cxn modelId="{6A6F8BB9-0515-418B-815F-CA47C0A9E47B}" type="presParOf" srcId="{DAF20CE4-7D1A-4627-903D-C7EA1715FEE7}" destId="{52E93604-6CF3-49BC-A7C9-D714BFE606A1}" srcOrd="1" destOrd="0" presId="urn:microsoft.com/office/officeart/2018/5/layout/IconLeafLabelList"/>
    <dgm:cxn modelId="{8B7C2435-8B9D-4AD0-A043-E085533455EA}" type="presParOf" srcId="{DAF20CE4-7D1A-4627-903D-C7EA1715FEE7}" destId="{6ED59196-B67E-4ED4-9243-EDE3226EBC83}" srcOrd="2" destOrd="0" presId="urn:microsoft.com/office/officeart/2018/5/layout/IconLeafLabelList"/>
    <dgm:cxn modelId="{0FB3A974-3670-4058-9A72-872ED937A311}" type="presParOf" srcId="{DAF20CE4-7D1A-4627-903D-C7EA1715FEE7}" destId="{3FA9C8AA-70B0-4606-B7B6-5A454765697A}" srcOrd="3" destOrd="0" presId="urn:microsoft.com/office/officeart/2018/5/layout/IconLeafLabelList"/>
    <dgm:cxn modelId="{5A7D145A-284B-430F-8FDE-93E453F9C033}" type="presParOf" srcId="{2F600188-D04F-4FB7-BE98-773F8C6BBB41}" destId="{4D85BA6B-791E-4914-9DA3-AC0F3EAA0C74}" srcOrd="5" destOrd="0" presId="urn:microsoft.com/office/officeart/2018/5/layout/IconLeafLabelList"/>
    <dgm:cxn modelId="{734B3F59-0BD5-401B-9AB4-E783A8C7E8EF}" type="presParOf" srcId="{2F600188-D04F-4FB7-BE98-773F8C6BBB41}" destId="{219D9CF2-2875-4E16-ABFA-D5F2E6A3DCE3}" srcOrd="6" destOrd="0" presId="urn:microsoft.com/office/officeart/2018/5/layout/IconLeafLabelList"/>
    <dgm:cxn modelId="{E367EE90-1CBB-4040-87B0-68C748CBE22A}" type="presParOf" srcId="{219D9CF2-2875-4E16-ABFA-D5F2E6A3DCE3}" destId="{E905F85B-87CD-437B-8BC5-01521FBADB15}" srcOrd="0" destOrd="0" presId="urn:microsoft.com/office/officeart/2018/5/layout/IconLeafLabelList"/>
    <dgm:cxn modelId="{1BE3F61E-D6C6-4B5A-8B0B-C497CC9FCD9F}" type="presParOf" srcId="{219D9CF2-2875-4E16-ABFA-D5F2E6A3DCE3}" destId="{1FC3AA9F-E001-45C4-820D-54CD7E47D9E5}" srcOrd="1" destOrd="0" presId="urn:microsoft.com/office/officeart/2018/5/layout/IconLeafLabelList"/>
    <dgm:cxn modelId="{F2D65391-9644-49AF-A6DC-3E4777BD366C}" type="presParOf" srcId="{219D9CF2-2875-4E16-ABFA-D5F2E6A3DCE3}" destId="{BCB72C8F-412F-4466-A355-FAC83979B966}" srcOrd="2" destOrd="0" presId="urn:microsoft.com/office/officeart/2018/5/layout/IconLeafLabelList"/>
    <dgm:cxn modelId="{29E536C9-B5F4-42B5-811F-2B0EE5C3DEFF}" type="presParOf" srcId="{219D9CF2-2875-4E16-ABFA-D5F2E6A3DCE3}" destId="{3C80D8D1-B4FF-4B7C-BA86-1D21B0EF104C}" srcOrd="3" destOrd="0" presId="urn:microsoft.com/office/officeart/2018/5/layout/IconLeafLabelList"/>
    <dgm:cxn modelId="{AF5E434B-9751-40BE-94B4-9B48AA37527F}" type="presParOf" srcId="{2F600188-D04F-4FB7-BE98-773F8C6BBB41}" destId="{89D16C70-14B6-4B61-B4B8-AB5ED99F1BA4}" srcOrd="7" destOrd="0" presId="urn:microsoft.com/office/officeart/2018/5/layout/IconLeafLabelList"/>
    <dgm:cxn modelId="{4DF00CB7-C298-4DDA-AAE6-49F45F150A53}" type="presParOf" srcId="{2F600188-D04F-4FB7-BE98-773F8C6BBB41}" destId="{8F0F1005-D730-4C62-BFD5-3120B2591A37}" srcOrd="8" destOrd="0" presId="urn:microsoft.com/office/officeart/2018/5/layout/IconLeafLabelList"/>
    <dgm:cxn modelId="{3218EEA0-2BDA-47D0-8E33-07625E57F88F}" type="presParOf" srcId="{8F0F1005-D730-4C62-BFD5-3120B2591A37}" destId="{4C5140C5-2FBE-420A-ACA6-837EBFD61A7C}" srcOrd="0" destOrd="0" presId="urn:microsoft.com/office/officeart/2018/5/layout/IconLeafLabelList"/>
    <dgm:cxn modelId="{D5F4FF30-E8ED-46F3-BC9F-1DD3AD4C6EF5}" type="presParOf" srcId="{8F0F1005-D730-4C62-BFD5-3120B2591A37}" destId="{00591333-F52A-4B12-8819-E5AE1B41C573}" srcOrd="1" destOrd="0" presId="urn:microsoft.com/office/officeart/2018/5/layout/IconLeafLabelList"/>
    <dgm:cxn modelId="{BFFF49E3-D80D-46DC-908E-426E09F26EE1}" type="presParOf" srcId="{8F0F1005-D730-4C62-BFD5-3120B2591A37}" destId="{83F39D78-2945-4C93-8AF5-AA40AB2F5968}" srcOrd="2" destOrd="0" presId="urn:microsoft.com/office/officeart/2018/5/layout/IconLeafLabelList"/>
    <dgm:cxn modelId="{2F6403F9-56CD-4EA6-9D9C-E5E09B565BC2}" type="presParOf" srcId="{8F0F1005-D730-4C62-BFD5-3120B2591A37}" destId="{C88A63C3-55FD-4938-BAAE-376E24A10D85}" srcOrd="3" destOrd="0" presId="urn:microsoft.com/office/officeart/2018/5/layout/IconLeafLabelList"/>
    <dgm:cxn modelId="{24108590-3A06-405F-840C-670B3A14E13E}" type="presParOf" srcId="{2F600188-D04F-4FB7-BE98-773F8C6BBB41}" destId="{A0D2ACDD-14CF-4090-B305-06EC5DF3BEA2}" srcOrd="9" destOrd="0" presId="urn:microsoft.com/office/officeart/2018/5/layout/IconLeafLabelList"/>
    <dgm:cxn modelId="{E5190576-CBB6-46D2-8510-3EC52C36B2EB}" type="presParOf" srcId="{2F600188-D04F-4FB7-BE98-773F8C6BBB41}" destId="{8864EB97-F5F1-4B2C-8919-02ED5D96E5EC}" srcOrd="10" destOrd="0" presId="urn:microsoft.com/office/officeart/2018/5/layout/IconLeafLabelList"/>
    <dgm:cxn modelId="{72D5A94C-C7EE-4585-84F9-F15C327AFA37}" type="presParOf" srcId="{8864EB97-F5F1-4B2C-8919-02ED5D96E5EC}" destId="{1C886FA2-044F-4554-A867-77686C1912F4}" srcOrd="0" destOrd="0" presId="urn:microsoft.com/office/officeart/2018/5/layout/IconLeafLabelList"/>
    <dgm:cxn modelId="{888554BA-E591-4F10-BDA1-E9B3A9C8358E}" type="presParOf" srcId="{8864EB97-F5F1-4B2C-8919-02ED5D96E5EC}" destId="{D306D75A-8FF2-4A15-BCAF-F86DF5683A1F}" srcOrd="1" destOrd="0" presId="urn:microsoft.com/office/officeart/2018/5/layout/IconLeafLabelList"/>
    <dgm:cxn modelId="{ACFFC394-890B-49B2-AFBE-DB0FD4C10FCD}" type="presParOf" srcId="{8864EB97-F5F1-4B2C-8919-02ED5D96E5EC}" destId="{7AAD4766-0DDD-48F5-A165-5FF9EB7CBE76}" srcOrd="2" destOrd="0" presId="urn:microsoft.com/office/officeart/2018/5/layout/IconLeafLabelList"/>
    <dgm:cxn modelId="{95F9A239-C6EA-4D54-A707-2A8FBB2FD8A9}" type="presParOf" srcId="{8864EB97-F5F1-4B2C-8919-02ED5D96E5EC}" destId="{697C1388-D58F-4ED2-9735-B52AEC832F36}" srcOrd="3" destOrd="0" presId="urn:microsoft.com/office/officeart/2018/5/layout/IconLeafLabelList"/>
    <dgm:cxn modelId="{78813D02-D7B4-4531-B058-D2B535880568}" type="presParOf" srcId="{2F600188-D04F-4FB7-BE98-773F8C6BBB41}" destId="{7B5A388D-D9B0-4AC4-BA37-4D20B570967D}" srcOrd="11" destOrd="0" presId="urn:microsoft.com/office/officeart/2018/5/layout/IconLeafLabelList"/>
    <dgm:cxn modelId="{3A895457-C0AE-4903-82DB-F231D8D8AE6A}" type="presParOf" srcId="{2F600188-D04F-4FB7-BE98-773F8C6BBB41}" destId="{6AE11D82-8C93-4DBB-A64D-83968EEE5321}" srcOrd="12" destOrd="0" presId="urn:microsoft.com/office/officeart/2018/5/layout/IconLeafLabelList"/>
    <dgm:cxn modelId="{EDE29367-51DD-4E7A-9E5C-4B17BBF3567B}" type="presParOf" srcId="{6AE11D82-8C93-4DBB-A64D-83968EEE5321}" destId="{B7AB8C63-961F-488B-8654-AC805273F203}" srcOrd="0" destOrd="0" presId="urn:microsoft.com/office/officeart/2018/5/layout/IconLeafLabelList"/>
    <dgm:cxn modelId="{35509068-0FBD-45C5-A690-99B33D59976C}" type="presParOf" srcId="{6AE11D82-8C93-4DBB-A64D-83968EEE5321}" destId="{08C1BA37-0E9E-47AD-9479-A547234949F2}" srcOrd="1" destOrd="0" presId="urn:microsoft.com/office/officeart/2018/5/layout/IconLeafLabelList"/>
    <dgm:cxn modelId="{5A91D588-43FC-47CC-8C99-B1435B820374}" type="presParOf" srcId="{6AE11D82-8C93-4DBB-A64D-83968EEE5321}" destId="{131BBC99-97FA-497B-B41C-0317C2E358EA}" srcOrd="2" destOrd="0" presId="urn:microsoft.com/office/officeart/2018/5/layout/IconLeafLabelList"/>
    <dgm:cxn modelId="{B3CAEA48-414C-43DF-83F0-5BF6C35B0A2C}" type="presParOf" srcId="{6AE11D82-8C93-4DBB-A64D-83968EEE5321}" destId="{CDBF569C-BE56-4BAD-A4F8-A79A05AFE959}" srcOrd="3" destOrd="0" presId="urn:microsoft.com/office/officeart/2018/5/layout/IconLeafLabelList"/>
    <dgm:cxn modelId="{73392023-6DEC-49C9-80B2-48D8C3E4577A}" type="presParOf" srcId="{2F600188-D04F-4FB7-BE98-773F8C6BBB41}" destId="{600F568E-DA0A-4CCA-AC92-2B8C6C58389B}" srcOrd="13" destOrd="0" presId="urn:microsoft.com/office/officeart/2018/5/layout/IconLeafLabelList"/>
    <dgm:cxn modelId="{CD736691-D7A3-4607-8D72-6A89F44AF074}" type="presParOf" srcId="{2F600188-D04F-4FB7-BE98-773F8C6BBB41}" destId="{5A4003B6-FA36-415A-9BD1-F633ED4F7B0A}" srcOrd="14" destOrd="0" presId="urn:microsoft.com/office/officeart/2018/5/layout/IconLeafLabelList"/>
    <dgm:cxn modelId="{56A3B694-CE75-41DB-9EFD-ACBBE53EA46F}" type="presParOf" srcId="{5A4003B6-FA36-415A-9BD1-F633ED4F7B0A}" destId="{A1AAF0AA-B88C-45BC-B905-1ADE582FECDE}" srcOrd="0" destOrd="0" presId="urn:microsoft.com/office/officeart/2018/5/layout/IconLeafLabelList"/>
    <dgm:cxn modelId="{AE5DABF9-DF8A-4FE6-9C91-2C86CF8E6A5D}" type="presParOf" srcId="{5A4003B6-FA36-415A-9BD1-F633ED4F7B0A}" destId="{BAA6B102-012C-489A-B3FC-CDD226A516B5}" srcOrd="1" destOrd="0" presId="urn:microsoft.com/office/officeart/2018/5/layout/IconLeafLabelList"/>
    <dgm:cxn modelId="{A3E680C5-06EE-4616-B858-0E8569044A9D}" type="presParOf" srcId="{5A4003B6-FA36-415A-9BD1-F633ED4F7B0A}" destId="{851CC1B9-B0CD-4E67-B600-F941A4886FAA}" srcOrd="2" destOrd="0" presId="urn:microsoft.com/office/officeart/2018/5/layout/IconLeafLabelList"/>
    <dgm:cxn modelId="{4A5EFF12-F43F-4E06-8C20-690CE445D750}" type="presParOf" srcId="{5A4003B6-FA36-415A-9BD1-F633ED4F7B0A}" destId="{6F9BB3CD-AD03-4B63-8CD8-6338C0C31326}" srcOrd="3" destOrd="0" presId="urn:microsoft.com/office/officeart/2018/5/layout/IconLeaf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B3AB91DC-0344-4595-AC85-D1FE9BDF4786}" type="doc">
      <dgm:prSet loTypeId="urn:microsoft.com/office/officeart/2008/layout/LinedList" loCatId="list" qsTypeId="urn:microsoft.com/office/officeart/2005/8/quickstyle/simple1" qsCatId="simple" csTypeId="urn:microsoft.com/office/officeart/2005/8/colors/accent0_3" csCatId="mainScheme"/>
      <dgm:spPr/>
      <dgm:t>
        <a:bodyPr/>
        <a:lstStyle/>
        <a:p>
          <a:endParaRPr lang="en-US"/>
        </a:p>
      </dgm:t>
    </dgm:pt>
    <dgm:pt modelId="{BC7F092F-C4A9-4EDE-8914-8E80E8A1F686}">
      <dgm:prSet/>
      <dgm:spPr/>
      <dgm:t>
        <a:bodyPr/>
        <a:lstStyle/>
        <a:p>
          <a:r>
            <a:rPr lang="en-GB"/>
            <a:t>Communication/ transparency of support services</a:t>
          </a:r>
          <a:endParaRPr lang="en-US"/>
        </a:p>
      </dgm:t>
    </dgm:pt>
    <dgm:pt modelId="{D88EC244-D747-47E7-8953-71C53AF5DBE4}" type="parTrans" cxnId="{35A9411D-7866-4217-BC9D-153028BF9E73}">
      <dgm:prSet/>
      <dgm:spPr/>
      <dgm:t>
        <a:bodyPr/>
        <a:lstStyle/>
        <a:p>
          <a:endParaRPr lang="en-US"/>
        </a:p>
      </dgm:t>
    </dgm:pt>
    <dgm:pt modelId="{9B263293-9E4A-433F-A95B-7744F5A8AE9C}" type="sibTrans" cxnId="{35A9411D-7866-4217-BC9D-153028BF9E73}">
      <dgm:prSet/>
      <dgm:spPr/>
      <dgm:t>
        <a:bodyPr/>
        <a:lstStyle/>
        <a:p>
          <a:endParaRPr lang="en-US"/>
        </a:p>
      </dgm:t>
    </dgm:pt>
    <dgm:pt modelId="{D7BB3DCD-135F-4ED4-A7DD-BF3DDFDDE107}">
      <dgm:prSet/>
      <dgm:spPr/>
      <dgm:t>
        <a:bodyPr/>
        <a:lstStyle/>
        <a:p>
          <a:r>
            <a:rPr lang="en-GB"/>
            <a:t>Protocol/ stigma leading to possible disadvantage and distrust</a:t>
          </a:r>
          <a:endParaRPr lang="en-US"/>
        </a:p>
      </dgm:t>
    </dgm:pt>
    <dgm:pt modelId="{C07804BB-AC0E-47BB-9BE0-B8F8F0CE30B2}" type="parTrans" cxnId="{5D03DECD-77D3-4020-8F8F-F61605591261}">
      <dgm:prSet/>
      <dgm:spPr/>
      <dgm:t>
        <a:bodyPr/>
        <a:lstStyle/>
        <a:p>
          <a:endParaRPr lang="en-US"/>
        </a:p>
      </dgm:t>
    </dgm:pt>
    <dgm:pt modelId="{1420ECD8-C470-47B5-9D95-9E34D8B84C1D}" type="sibTrans" cxnId="{5D03DECD-77D3-4020-8F8F-F61605591261}">
      <dgm:prSet/>
      <dgm:spPr/>
      <dgm:t>
        <a:bodyPr/>
        <a:lstStyle/>
        <a:p>
          <a:endParaRPr lang="en-US"/>
        </a:p>
      </dgm:t>
    </dgm:pt>
    <dgm:pt modelId="{6979997C-1664-44BA-A8CF-40777E727F47}">
      <dgm:prSet/>
      <dgm:spPr/>
      <dgm:t>
        <a:bodyPr/>
        <a:lstStyle/>
        <a:p>
          <a:r>
            <a:rPr lang="en-GB"/>
            <a:t>Trauma associated with children's services</a:t>
          </a:r>
          <a:endParaRPr lang="en-US"/>
        </a:p>
      </dgm:t>
    </dgm:pt>
    <dgm:pt modelId="{2C9AE7E0-44ED-43E4-877D-5FDC4FBE47D6}" type="parTrans" cxnId="{4586BCAA-A999-4FA7-90F3-AAF960EDBB01}">
      <dgm:prSet/>
      <dgm:spPr/>
      <dgm:t>
        <a:bodyPr/>
        <a:lstStyle/>
        <a:p>
          <a:endParaRPr lang="en-US"/>
        </a:p>
      </dgm:t>
    </dgm:pt>
    <dgm:pt modelId="{B8282E4B-1C7E-40C1-BAB5-28B8024F6F83}" type="sibTrans" cxnId="{4586BCAA-A999-4FA7-90F3-AAF960EDBB01}">
      <dgm:prSet/>
      <dgm:spPr/>
      <dgm:t>
        <a:bodyPr/>
        <a:lstStyle/>
        <a:p>
          <a:endParaRPr lang="en-US"/>
        </a:p>
      </dgm:t>
    </dgm:pt>
    <dgm:pt modelId="{E85B3BBB-C882-4014-878B-6599610596ED}">
      <dgm:prSet/>
      <dgm:spPr/>
      <dgm:t>
        <a:bodyPr/>
        <a:lstStyle/>
        <a:p>
          <a:r>
            <a:rPr lang="en-GB"/>
            <a:t>Early support for trauma</a:t>
          </a:r>
          <a:endParaRPr lang="en-US"/>
        </a:p>
      </dgm:t>
    </dgm:pt>
    <dgm:pt modelId="{3F9662CF-2652-4AE5-ADE0-91CBC0F58089}" type="parTrans" cxnId="{A1803D3B-9614-42D4-8EEF-492C774B00A3}">
      <dgm:prSet/>
      <dgm:spPr/>
      <dgm:t>
        <a:bodyPr/>
        <a:lstStyle/>
        <a:p>
          <a:endParaRPr lang="en-US"/>
        </a:p>
      </dgm:t>
    </dgm:pt>
    <dgm:pt modelId="{2C4DE918-137A-4C15-A53B-A3D0B14DD158}" type="sibTrans" cxnId="{A1803D3B-9614-42D4-8EEF-492C774B00A3}">
      <dgm:prSet/>
      <dgm:spPr/>
      <dgm:t>
        <a:bodyPr/>
        <a:lstStyle/>
        <a:p>
          <a:endParaRPr lang="en-US"/>
        </a:p>
      </dgm:t>
    </dgm:pt>
    <dgm:pt modelId="{34D77796-2DE7-4568-8300-0848617DDBF4}">
      <dgm:prSet/>
      <dgm:spPr/>
      <dgm:t>
        <a:bodyPr/>
        <a:lstStyle/>
        <a:p>
          <a:r>
            <a:rPr lang="en-GB"/>
            <a:t>Knowledge of support services</a:t>
          </a:r>
          <a:endParaRPr lang="en-US"/>
        </a:p>
      </dgm:t>
    </dgm:pt>
    <dgm:pt modelId="{4A46C274-C966-49B6-9E4D-2E9D46B430FC}" type="parTrans" cxnId="{CD7F563F-BBAE-459C-81CF-371A1F297DED}">
      <dgm:prSet/>
      <dgm:spPr/>
      <dgm:t>
        <a:bodyPr/>
        <a:lstStyle/>
        <a:p>
          <a:endParaRPr lang="en-US"/>
        </a:p>
      </dgm:t>
    </dgm:pt>
    <dgm:pt modelId="{C546D02A-3519-4A84-A58E-83F439DE4A23}" type="sibTrans" cxnId="{CD7F563F-BBAE-459C-81CF-371A1F297DED}">
      <dgm:prSet/>
      <dgm:spPr/>
      <dgm:t>
        <a:bodyPr/>
        <a:lstStyle/>
        <a:p>
          <a:endParaRPr lang="en-US"/>
        </a:p>
      </dgm:t>
    </dgm:pt>
    <dgm:pt modelId="{DB1B14FE-2395-498E-BDA7-94FF46EC1C3E}" type="pres">
      <dgm:prSet presAssocID="{B3AB91DC-0344-4595-AC85-D1FE9BDF4786}" presName="vert0" presStyleCnt="0">
        <dgm:presLayoutVars>
          <dgm:dir/>
          <dgm:animOne val="branch"/>
          <dgm:animLvl val="lvl"/>
        </dgm:presLayoutVars>
      </dgm:prSet>
      <dgm:spPr/>
    </dgm:pt>
    <dgm:pt modelId="{92EB65C8-73DB-43E6-8008-FE62BCD62521}" type="pres">
      <dgm:prSet presAssocID="{BC7F092F-C4A9-4EDE-8914-8E80E8A1F686}" presName="thickLine" presStyleLbl="alignNode1" presStyleIdx="0" presStyleCnt="5"/>
      <dgm:spPr/>
    </dgm:pt>
    <dgm:pt modelId="{708A44A8-5E08-4840-A7F3-890D27A6FB68}" type="pres">
      <dgm:prSet presAssocID="{BC7F092F-C4A9-4EDE-8914-8E80E8A1F686}" presName="horz1" presStyleCnt="0"/>
      <dgm:spPr/>
    </dgm:pt>
    <dgm:pt modelId="{213D1D53-2EAE-44EE-998C-9D1584194B96}" type="pres">
      <dgm:prSet presAssocID="{BC7F092F-C4A9-4EDE-8914-8E80E8A1F686}" presName="tx1" presStyleLbl="revTx" presStyleIdx="0" presStyleCnt="5"/>
      <dgm:spPr/>
    </dgm:pt>
    <dgm:pt modelId="{4EE4AED3-255C-4A0A-83A3-5F260748B4B4}" type="pres">
      <dgm:prSet presAssocID="{BC7F092F-C4A9-4EDE-8914-8E80E8A1F686}" presName="vert1" presStyleCnt="0"/>
      <dgm:spPr/>
    </dgm:pt>
    <dgm:pt modelId="{0E9F1382-5A6F-4558-B9FE-7B00ED7269D7}" type="pres">
      <dgm:prSet presAssocID="{D7BB3DCD-135F-4ED4-A7DD-BF3DDFDDE107}" presName="thickLine" presStyleLbl="alignNode1" presStyleIdx="1" presStyleCnt="5"/>
      <dgm:spPr/>
    </dgm:pt>
    <dgm:pt modelId="{D0FFE3B2-16A2-4C4B-B9EC-0E3A6675658B}" type="pres">
      <dgm:prSet presAssocID="{D7BB3DCD-135F-4ED4-A7DD-BF3DDFDDE107}" presName="horz1" presStyleCnt="0"/>
      <dgm:spPr/>
    </dgm:pt>
    <dgm:pt modelId="{F4AA2995-D684-47A5-AAA9-2C9BDB6077FE}" type="pres">
      <dgm:prSet presAssocID="{D7BB3DCD-135F-4ED4-A7DD-BF3DDFDDE107}" presName="tx1" presStyleLbl="revTx" presStyleIdx="1" presStyleCnt="5"/>
      <dgm:spPr/>
    </dgm:pt>
    <dgm:pt modelId="{2B88A3B8-66C9-4E70-97A3-94325B5D5525}" type="pres">
      <dgm:prSet presAssocID="{D7BB3DCD-135F-4ED4-A7DD-BF3DDFDDE107}" presName="vert1" presStyleCnt="0"/>
      <dgm:spPr/>
    </dgm:pt>
    <dgm:pt modelId="{6E273816-6EDA-4A86-ADFA-B4A766F8DA2C}" type="pres">
      <dgm:prSet presAssocID="{6979997C-1664-44BA-A8CF-40777E727F47}" presName="thickLine" presStyleLbl="alignNode1" presStyleIdx="2" presStyleCnt="5"/>
      <dgm:spPr/>
    </dgm:pt>
    <dgm:pt modelId="{58B35D69-1296-4F30-B94A-BB5090534133}" type="pres">
      <dgm:prSet presAssocID="{6979997C-1664-44BA-A8CF-40777E727F47}" presName="horz1" presStyleCnt="0"/>
      <dgm:spPr/>
    </dgm:pt>
    <dgm:pt modelId="{942E6D6D-8B74-47E4-8560-7C1A6E84F32A}" type="pres">
      <dgm:prSet presAssocID="{6979997C-1664-44BA-A8CF-40777E727F47}" presName="tx1" presStyleLbl="revTx" presStyleIdx="2" presStyleCnt="5"/>
      <dgm:spPr/>
    </dgm:pt>
    <dgm:pt modelId="{F1B162F0-BD22-4A1D-B328-D6405D321C43}" type="pres">
      <dgm:prSet presAssocID="{6979997C-1664-44BA-A8CF-40777E727F47}" presName="vert1" presStyleCnt="0"/>
      <dgm:spPr/>
    </dgm:pt>
    <dgm:pt modelId="{37484C43-599D-4D02-904C-D77E630D9065}" type="pres">
      <dgm:prSet presAssocID="{E85B3BBB-C882-4014-878B-6599610596ED}" presName="thickLine" presStyleLbl="alignNode1" presStyleIdx="3" presStyleCnt="5"/>
      <dgm:spPr/>
    </dgm:pt>
    <dgm:pt modelId="{06601916-56C6-4054-B742-0DCF6F531813}" type="pres">
      <dgm:prSet presAssocID="{E85B3BBB-C882-4014-878B-6599610596ED}" presName="horz1" presStyleCnt="0"/>
      <dgm:spPr/>
    </dgm:pt>
    <dgm:pt modelId="{C0504A83-E95C-4A12-AAA0-DE241B5D10C8}" type="pres">
      <dgm:prSet presAssocID="{E85B3BBB-C882-4014-878B-6599610596ED}" presName="tx1" presStyleLbl="revTx" presStyleIdx="3" presStyleCnt="5"/>
      <dgm:spPr/>
    </dgm:pt>
    <dgm:pt modelId="{F9FB0D8A-B673-4545-8AF0-BE98B066BF25}" type="pres">
      <dgm:prSet presAssocID="{E85B3BBB-C882-4014-878B-6599610596ED}" presName="vert1" presStyleCnt="0"/>
      <dgm:spPr/>
    </dgm:pt>
    <dgm:pt modelId="{CC490987-AC44-4D8C-BB49-1C30D6E2ADD4}" type="pres">
      <dgm:prSet presAssocID="{34D77796-2DE7-4568-8300-0848617DDBF4}" presName="thickLine" presStyleLbl="alignNode1" presStyleIdx="4" presStyleCnt="5"/>
      <dgm:spPr/>
    </dgm:pt>
    <dgm:pt modelId="{92F556A3-A82A-423A-9185-89147A4B911E}" type="pres">
      <dgm:prSet presAssocID="{34D77796-2DE7-4568-8300-0848617DDBF4}" presName="horz1" presStyleCnt="0"/>
      <dgm:spPr/>
    </dgm:pt>
    <dgm:pt modelId="{33CD754C-334C-4CF9-9610-2CAD9F8A0DA3}" type="pres">
      <dgm:prSet presAssocID="{34D77796-2DE7-4568-8300-0848617DDBF4}" presName="tx1" presStyleLbl="revTx" presStyleIdx="4" presStyleCnt="5"/>
      <dgm:spPr/>
    </dgm:pt>
    <dgm:pt modelId="{80667763-F169-4237-8C5B-6B5E70E9DB16}" type="pres">
      <dgm:prSet presAssocID="{34D77796-2DE7-4568-8300-0848617DDBF4}" presName="vert1" presStyleCnt="0"/>
      <dgm:spPr/>
    </dgm:pt>
  </dgm:ptLst>
  <dgm:cxnLst>
    <dgm:cxn modelId="{DF255A0F-F2FC-478B-A9BF-772C3FFC0900}" type="presOf" srcId="{B3AB91DC-0344-4595-AC85-D1FE9BDF4786}" destId="{DB1B14FE-2395-498E-BDA7-94FF46EC1C3E}" srcOrd="0" destOrd="0" presId="urn:microsoft.com/office/officeart/2008/layout/LinedList"/>
    <dgm:cxn modelId="{35A9411D-7866-4217-BC9D-153028BF9E73}" srcId="{B3AB91DC-0344-4595-AC85-D1FE9BDF4786}" destId="{BC7F092F-C4A9-4EDE-8914-8E80E8A1F686}" srcOrd="0" destOrd="0" parTransId="{D88EC244-D747-47E7-8953-71C53AF5DBE4}" sibTransId="{9B263293-9E4A-433F-A95B-7744F5A8AE9C}"/>
    <dgm:cxn modelId="{A1803D3B-9614-42D4-8EEF-492C774B00A3}" srcId="{B3AB91DC-0344-4595-AC85-D1FE9BDF4786}" destId="{E85B3BBB-C882-4014-878B-6599610596ED}" srcOrd="3" destOrd="0" parTransId="{3F9662CF-2652-4AE5-ADE0-91CBC0F58089}" sibTransId="{2C4DE918-137A-4C15-A53B-A3D0B14DD158}"/>
    <dgm:cxn modelId="{CD7F563F-BBAE-459C-81CF-371A1F297DED}" srcId="{B3AB91DC-0344-4595-AC85-D1FE9BDF4786}" destId="{34D77796-2DE7-4568-8300-0848617DDBF4}" srcOrd="4" destOrd="0" parTransId="{4A46C274-C966-49B6-9E4D-2E9D46B430FC}" sibTransId="{C546D02A-3519-4A84-A58E-83F439DE4A23}"/>
    <dgm:cxn modelId="{7663BE56-1571-47F3-9B74-6FF7D57282EE}" type="presOf" srcId="{E85B3BBB-C882-4014-878B-6599610596ED}" destId="{C0504A83-E95C-4A12-AAA0-DE241B5D10C8}" srcOrd="0" destOrd="0" presId="urn:microsoft.com/office/officeart/2008/layout/LinedList"/>
    <dgm:cxn modelId="{67D16B57-480D-46E1-847C-9B32416DB064}" type="presOf" srcId="{BC7F092F-C4A9-4EDE-8914-8E80E8A1F686}" destId="{213D1D53-2EAE-44EE-998C-9D1584194B96}" srcOrd="0" destOrd="0" presId="urn:microsoft.com/office/officeart/2008/layout/LinedList"/>
    <dgm:cxn modelId="{111661A4-FBB1-4695-9EF8-5057AB3841EF}" type="presOf" srcId="{34D77796-2DE7-4568-8300-0848617DDBF4}" destId="{33CD754C-334C-4CF9-9610-2CAD9F8A0DA3}" srcOrd="0" destOrd="0" presId="urn:microsoft.com/office/officeart/2008/layout/LinedList"/>
    <dgm:cxn modelId="{4586BCAA-A999-4FA7-90F3-AAF960EDBB01}" srcId="{B3AB91DC-0344-4595-AC85-D1FE9BDF4786}" destId="{6979997C-1664-44BA-A8CF-40777E727F47}" srcOrd="2" destOrd="0" parTransId="{2C9AE7E0-44ED-43E4-877D-5FDC4FBE47D6}" sibTransId="{B8282E4B-1C7E-40C1-BAB5-28B8024F6F83}"/>
    <dgm:cxn modelId="{314E10B3-34C1-4264-A4C9-E56E8D287843}" type="presOf" srcId="{6979997C-1664-44BA-A8CF-40777E727F47}" destId="{942E6D6D-8B74-47E4-8560-7C1A6E84F32A}" srcOrd="0" destOrd="0" presId="urn:microsoft.com/office/officeart/2008/layout/LinedList"/>
    <dgm:cxn modelId="{9EAB86C2-D109-4378-B971-A8A6B4309425}" type="presOf" srcId="{D7BB3DCD-135F-4ED4-A7DD-BF3DDFDDE107}" destId="{F4AA2995-D684-47A5-AAA9-2C9BDB6077FE}" srcOrd="0" destOrd="0" presId="urn:microsoft.com/office/officeart/2008/layout/LinedList"/>
    <dgm:cxn modelId="{5D03DECD-77D3-4020-8F8F-F61605591261}" srcId="{B3AB91DC-0344-4595-AC85-D1FE9BDF4786}" destId="{D7BB3DCD-135F-4ED4-A7DD-BF3DDFDDE107}" srcOrd="1" destOrd="0" parTransId="{C07804BB-AC0E-47BB-9BE0-B8F8F0CE30B2}" sibTransId="{1420ECD8-C470-47B5-9D95-9E34D8B84C1D}"/>
    <dgm:cxn modelId="{4B453D34-8990-4FBF-A4C3-633DEAAAC708}" type="presParOf" srcId="{DB1B14FE-2395-498E-BDA7-94FF46EC1C3E}" destId="{92EB65C8-73DB-43E6-8008-FE62BCD62521}" srcOrd="0" destOrd="0" presId="urn:microsoft.com/office/officeart/2008/layout/LinedList"/>
    <dgm:cxn modelId="{B48CF514-4849-404B-8E1F-99EAB94B7C4D}" type="presParOf" srcId="{DB1B14FE-2395-498E-BDA7-94FF46EC1C3E}" destId="{708A44A8-5E08-4840-A7F3-890D27A6FB68}" srcOrd="1" destOrd="0" presId="urn:microsoft.com/office/officeart/2008/layout/LinedList"/>
    <dgm:cxn modelId="{983D0543-BFE0-4D99-AB89-DC73503F9E97}" type="presParOf" srcId="{708A44A8-5E08-4840-A7F3-890D27A6FB68}" destId="{213D1D53-2EAE-44EE-998C-9D1584194B96}" srcOrd="0" destOrd="0" presId="urn:microsoft.com/office/officeart/2008/layout/LinedList"/>
    <dgm:cxn modelId="{DB084264-79C4-4102-9CEF-6C7A221D5651}" type="presParOf" srcId="{708A44A8-5E08-4840-A7F3-890D27A6FB68}" destId="{4EE4AED3-255C-4A0A-83A3-5F260748B4B4}" srcOrd="1" destOrd="0" presId="urn:microsoft.com/office/officeart/2008/layout/LinedList"/>
    <dgm:cxn modelId="{89935315-1460-4381-8202-ADBE61305CE0}" type="presParOf" srcId="{DB1B14FE-2395-498E-BDA7-94FF46EC1C3E}" destId="{0E9F1382-5A6F-4558-B9FE-7B00ED7269D7}" srcOrd="2" destOrd="0" presId="urn:microsoft.com/office/officeart/2008/layout/LinedList"/>
    <dgm:cxn modelId="{0C03E05C-D98F-4335-A63A-A5AE823D3934}" type="presParOf" srcId="{DB1B14FE-2395-498E-BDA7-94FF46EC1C3E}" destId="{D0FFE3B2-16A2-4C4B-B9EC-0E3A6675658B}" srcOrd="3" destOrd="0" presId="urn:microsoft.com/office/officeart/2008/layout/LinedList"/>
    <dgm:cxn modelId="{B4957421-7F0A-48DA-867C-940CA291AB0E}" type="presParOf" srcId="{D0FFE3B2-16A2-4C4B-B9EC-0E3A6675658B}" destId="{F4AA2995-D684-47A5-AAA9-2C9BDB6077FE}" srcOrd="0" destOrd="0" presId="urn:microsoft.com/office/officeart/2008/layout/LinedList"/>
    <dgm:cxn modelId="{E0E77FD5-9746-425A-9330-09DC9CD7A6FF}" type="presParOf" srcId="{D0FFE3B2-16A2-4C4B-B9EC-0E3A6675658B}" destId="{2B88A3B8-66C9-4E70-97A3-94325B5D5525}" srcOrd="1" destOrd="0" presId="urn:microsoft.com/office/officeart/2008/layout/LinedList"/>
    <dgm:cxn modelId="{F49C538B-CA2D-4D60-88DE-0AE5DAEAAAD7}" type="presParOf" srcId="{DB1B14FE-2395-498E-BDA7-94FF46EC1C3E}" destId="{6E273816-6EDA-4A86-ADFA-B4A766F8DA2C}" srcOrd="4" destOrd="0" presId="urn:microsoft.com/office/officeart/2008/layout/LinedList"/>
    <dgm:cxn modelId="{091DEBE4-03A6-4C05-BBC1-762DCBEEABA3}" type="presParOf" srcId="{DB1B14FE-2395-498E-BDA7-94FF46EC1C3E}" destId="{58B35D69-1296-4F30-B94A-BB5090534133}" srcOrd="5" destOrd="0" presId="urn:microsoft.com/office/officeart/2008/layout/LinedList"/>
    <dgm:cxn modelId="{B7DDF592-3766-46AA-8282-746251FE169E}" type="presParOf" srcId="{58B35D69-1296-4F30-B94A-BB5090534133}" destId="{942E6D6D-8B74-47E4-8560-7C1A6E84F32A}" srcOrd="0" destOrd="0" presId="urn:microsoft.com/office/officeart/2008/layout/LinedList"/>
    <dgm:cxn modelId="{83015BF3-24FD-4277-9737-7DF8EEA9EDD1}" type="presParOf" srcId="{58B35D69-1296-4F30-B94A-BB5090534133}" destId="{F1B162F0-BD22-4A1D-B328-D6405D321C43}" srcOrd="1" destOrd="0" presId="urn:microsoft.com/office/officeart/2008/layout/LinedList"/>
    <dgm:cxn modelId="{610DCE9B-DB1F-4F80-A12F-BF3EE9DC35A9}" type="presParOf" srcId="{DB1B14FE-2395-498E-BDA7-94FF46EC1C3E}" destId="{37484C43-599D-4D02-904C-D77E630D9065}" srcOrd="6" destOrd="0" presId="urn:microsoft.com/office/officeart/2008/layout/LinedList"/>
    <dgm:cxn modelId="{A33B98A5-A0E6-4662-8A4F-8E823E5E42C6}" type="presParOf" srcId="{DB1B14FE-2395-498E-BDA7-94FF46EC1C3E}" destId="{06601916-56C6-4054-B742-0DCF6F531813}" srcOrd="7" destOrd="0" presId="urn:microsoft.com/office/officeart/2008/layout/LinedList"/>
    <dgm:cxn modelId="{941AD325-C346-4590-B803-CDB8EB3CD3B7}" type="presParOf" srcId="{06601916-56C6-4054-B742-0DCF6F531813}" destId="{C0504A83-E95C-4A12-AAA0-DE241B5D10C8}" srcOrd="0" destOrd="0" presId="urn:microsoft.com/office/officeart/2008/layout/LinedList"/>
    <dgm:cxn modelId="{1FB1C0F6-F62F-4916-B61B-945D771E1AF7}" type="presParOf" srcId="{06601916-56C6-4054-B742-0DCF6F531813}" destId="{F9FB0D8A-B673-4545-8AF0-BE98B066BF25}" srcOrd="1" destOrd="0" presId="urn:microsoft.com/office/officeart/2008/layout/LinedList"/>
    <dgm:cxn modelId="{9E630DC6-0264-4908-B9E4-2BD09D2DFD39}" type="presParOf" srcId="{DB1B14FE-2395-498E-BDA7-94FF46EC1C3E}" destId="{CC490987-AC44-4D8C-BB49-1C30D6E2ADD4}" srcOrd="8" destOrd="0" presId="urn:microsoft.com/office/officeart/2008/layout/LinedList"/>
    <dgm:cxn modelId="{1D666666-B334-4AA9-9DAB-6A2658F2D99E}" type="presParOf" srcId="{DB1B14FE-2395-498E-BDA7-94FF46EC1C3E}" destId="{92F556A3-A82A-423A-9185-89147A4B911E}" srcOrd="9" destOrd="0" presId="urn:microsoft.com/office/officeart/2008/layout/LinedList"/>
    <dgm:cxn modelId="{2404BBE3-7783-406B-9B5E-954BA9956A20}" type="presParOf" srcId="{92F556A3-A82A-423A-9185-89147A4B911E}" destId="{33CD754C-334C-4CF9-9610-2CAD9F8A0DA3}" srcOrd="0" destOrd="0" presId="urn:microsoft.com/office/officeart/2008/layout/LinedList"/>
    <dgm:cxn modelId="{B62BFC70-D9C5-41F9-AAD2-75CE1B09384E}" type="presParOf" srcId="{92F556A3-A82A-423A-9185-89147A4B911E}" destId="{80667763-F169-4237-8C5B-6B5E70E9DB16}"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361A84E-498F-4943-B2AB-A411D5B92AE8}" type="doc">
      <dgm:prSet loTypeId="urn:microsoft.com/office/officeart/2005/8/layout/process1" loCatId="process" qsTypeId="urn:microsoft.com/office/officeart/2005/8/quickstyle/simple1" qsCatId="simple" csTypeId="urn:microsoft.com/office/officeart/2005/8/colors/colorful1" csCatId="colorful" phldr="1"/>
      <dgm:spPr/>
      <dgm:t>
        <a:bodyPr/>
        <a:lstStyle/>
        <a:p>
          <a:endParaRPr lang="en-US"/>
        </a:p>
      </dgm:t>
    </dgm:pt>
    <dgm:pt modelId="{E2F40C08-2BCC-4D97-BD86-A211C6FFAE4F}">
      <dgm:prSet/>
      <dgm:spPr/>
      <dgm:t>
        <a:bodyPr/>
        <a:lstStyle/>
        <a:p>
          <a:r>
            <a:rPr lang="en-GB" dirty="0"/>
            <a:t>This research was conducted as a part of my access course research project.</a:t>
          </a:r>
          <a:endParaRPr lang="en-US" dirty="0"/>
        </a:p>
      </dgm:t>
    </dgm:pt>
    <dgm:pt modelId="{5634008E-829A-40A2-96E6-7428D4EF9A42}" type="parTrans" cxnId="{2DB54402-9429-4A19-9E7F-A9FFA9F9CD6A}">
      <dgm:prSet/>
      <dgm:spPr/>
      <dgm:t>
        <a:bodyPr/>
        <a:lstStyle/>
        <a:p>
          <a:endParaRPr lang="en-US"/>
        </a:p>
      </dgm:t>
    </dgm:pt>
    <dgm:pt modelId="{8F290113-5194-4437-B4D1-8C99892BDE84}" type="sibTrans" cxnId="{2DB54402-9429-4A19-9E7F-A9FFA9F9CD6A}">
      <dgm:prSet/>
      <dgm:spPr/>
      <dgm:t>
        <a:bodyPr/>
        <a:lstStyle/>
        <a:p>
          <a:endParaRPr lang="en-US"/>
        </a:p>
      </dgm:t>
    </dgm:pt>
    <dgm:pt modelId="{F2C2AEA3-620F-48C4-9176-2A5FB105DD81}">
      <dgm:prSet/>
      <dgm:spPr/>
      <dgm:t>
        <a:bodyPr/>
        <a:lstStyle/>
        <a:p>
          <a:r>
            <a:rPr lang="en-GB"/>
            <a:t>My Care experienced background and the views of professionals around me made me keen to research further. </a:t>
          </a:r>
          <a:endParaRPr lang="en-US"/>
        </a:p>
      </dgm:t>
    </dgm:pt>
    <dgm:pt modelId="{29B95F89-8DB1-4863-B0BA-58C213F36DFF}" type="parTrans" cxnId="{19176186-8C77-4FDF-A76A-53AF8822D5D4}">
      <dgm:prSet/>
      <dgm:spPr/>
      <dgm:t>
        <a:bodyPr/>
        <a:lstStyle/>
        <a:p>
          <a:endParaRPr lang="en-US"/>
        </a:p>
      </dgm:t>
    </dgm:pt>
    <dgm:pt modelId="{E2D5B65D-8821-4C18-A176-96E45FF6589A}" type="sibTrans" cxnId="{19176186-8C77-4FDF-A76A-53AF8822D5D4}">
      <dgm:prSet/>
      <dgm:spPr/>
      <dgm:t>
        <a:bodyPr/>
        <a:lstStyle/>
        <a:p>
          <a:endParaRPr lang="en-US"/>
        </a:p>
      </dgm:t>
    </dgm:pt>
    <dgm:pt modelId="{26F45EDE-896B-4074-A59E-1A646DBF11E7}">
      <dgm:prSet/>
      <dgm:spPr/>
      <dgm:t>
        <a:bodyPr/>
        <a:lstStyle/>
        <a:p>
          <a:r>
            <a:rPr lang="en-GB" dirty="0"/>
            <a:t>This study was in response to various statistics suggesting children of care experienced parents are highly represented within children’s services. This research explores the barriers these parents may face and looks at the responses of those who work with these parents to gain their views of the situation. </a:t>
          </a:r>
          <a:endParaRPr lang="en-US" dirty="0"/>
        </a:p>
      </dgm:t>
    </dgm:pt>
    <dgm:pt modelId="{F8E2E897-0A1B-4FF8-9C08-CC101C8E7F58}" type="parTrans" cxnId="{BA586A17-774D-4216-B98B-38D336D30ABF}">
      <dgm:prSet/>
      <dgm:spPr/>
      <dgm:t>
        <a:bodyPr/>
        <a:lstStyle/>
        <a:p>
          <a:endParaRPr lang="en-US"/>
        </a:p>
      </dgm:t>
    </dgm:pt>
    <dgm:pt modelId="{F06C5211-C943-408E-AC94-95B3212C6B0C}" type="sibTrans" cxnId="{BA586A17-774D-4216-B98B-38D336D30ABF}">
      <dgm:prSet/>
      <dgm:spPr/>
      <dgm:t>
        <a:bodyPr/>
        <a:lstStyle/>
        <a:p>
          <a:endParaRPr lang="en-US"/>
        </a:p>
      </dgm:t>
    </dgm:pt>
    <dgm:pt modelId="{D286E24C-0508-4395-A6A1-8ACC3270147C}" type="pres">
      <dgm:prSet presAssocID="{2361A84E-498F-4943-B2AB-A411D5B92AE8}" presName="Name0" presStyleCnt="0">
        <dgm:presLayoutVars>
          <dgm:dir/>
          <dgm:resizeHandles val="exact"/>
        </dgm:presLayoutVars>
      </dgm:prSet>
      <dgm:spPr/>
    </dgm:pt>
    <dgm:pt modelId="{1BC4F8C9-7666-4BB9-80A4-2ACAFED3E30A}" type="pres">
      <dgm:prSet presAssocID="{E2F40C08-2BCC-4D97-BD86-A211C6FFAE4F}" presName="node" presStyleLbl="node1" presStyleIdx="0" presStyleCnt="3">
        <dgm:presLayoutVars>
          <dgm:bulletEnabled val="1"/>
        </dgm:presLayoutVars>
      </dgm:prSet>
      <dgm:spPr/>
    </dgm:pt>
    <dgm:pt modelId="{6A385B71-5793-4E27-82FA-04CA62806D58}" type="pres">
      <dgm:prSet presAssocID="{8F290113-5194-4437-B4D1-8C99892BDE84}" presName="sibTrans" presStyleLbl="sibTrans2D1" presStyleIdx="0" presStyleCnt="2"/>
      <dgm:spPr/>
    </dgm:pt>
    <dgm:pt modelId="{F9A12A86-F35D-4CE5-85E5-54BE653EC5AD}" type="pres">
      <dgm:prSet presAssocID="{8F290113-5194-4437-B4D1-8C99892BDE84}" presName="connectorText" presStyleLbl="sibTrans2D1" presStyleIdx="0" presStyleCnt="2"/>
      <dgm:spPr/>
    </dgm:pt>
    <dgm:pt modelId="{4D224E70-E420-4A8C-9C64-436717EB6F91}" type="pres">
      <dgm:prSet presAssocID="{F2C2AEA3-620F-48C4-9176-2A5FB105DD81}" presName="node" presStyleLbl="node1" presStyleIdx="1" presStyleCnt="3">
        <dgm:presLayoutVars>
          <dgm:bulletEnabled val="1"/>
        </dgm:presLayoutVars>
      </dgm:prSet>
      <dgm:spPr/>
    </dgm:pt>
    <dgm:pt modelId="{F0F9C748-9231-4B64-929E-2CF250C5CD2E}" type="pres">
      <dgm:prSet presAssocID="{E2D5B65D-8821-4C18-A176-96E45FF6589A}" presName="sibTrans" presStyleLbl="sibTrans2D1" presStyleIdx="1" presStyleCnt="2"/>
      <dgm:spPr/>
    </dgm:pt>
    <dgm:pt modelId="{6026D0AF-EDB0-4797-B98A-89A1A0FCE035}" type="pres">
      <dgm:prSet presAssocID="{E2D5B65D-8821-4C18-A176-96E45FF6589A}" presName="connectorText" presStyleLbl="sibTrans2D1" presStyleIdx="1" presStyleCnt="2"/>
      <dgm:spPr/>
    </dgm:pt>
    <dgm:pt modelId="{F5EB6307-3037-45B7-81FD-57968A9BC6FB}" type="pres">
      <dgm:prSet presAssocID="{26F45EDE-896B-4074-A59E-1A646DBF11E7}" presName="node" presStyleLbl="node1" presStyleIdx="2" presStyleCnt="3">
        <dgm:presLayoutVars>
          <dgm:bulletEnabled val="1"/>
        </dgm:presLayoutVars>
      </dgm:prSet>
      <dgm:spPr/>
    </dgm:pt>
  </dgm:ptLst>
  <dgm:cxnLst>
    <dgm:cxn modelId="{2DB54402-9429-4A19-9E7F-A9FFA9F9CD6A}" srcId="{2361A84E-498F-4943-B2AB-A411D5B92AE8}" destId="{E2F40C08-2BCC-4D97-BD86-A211C6FFAE4F}" srcOrd="0" destOrd="0" parTransId="{5634008E-829A-40A2-96E6-7428D4EF9A42}" sibTransId="{8F290113-5194-4437-B4D1-8C99892BDE84}"/>
    <dgm:cxn modelId="{6916B210-3E80-4EBB-A06B-BAEF886E2702}" type="presOf" srcId="{8F290113-5194-4437-B4D1-8C99892BDE84}" destId="{F9A12A86-F35D-4CE5-85E5-54BE653EC5AD}" srcOrd="1" destOrd="0" presId="urn:microsoft.com/office/officeart/2005/8/layout/process1"/>
    <dgm:cxn modelId="{414FD510-F12B-4BCC-A6F8-1FFA2004A05F}" type="presOf" srcId="{E2D5B65D-8821-4C18-A176-96E45FF6589A}" destId="{F0F9C748-9231-4B64-929E-2CF250C5CD2E}" srcOrd="0" destOrd="0" presId="urn:microsoft.com/office/officeart/2005/8/layout/process1"/>
    <dgm:cxn modelId="{BA586A17-774D-4216-B98B-38D336D30ABF}" srcId="{2361A84E-498F-4943-B2AB-A411D5B92AE8}" destId="{26F45EDE-896B-4074-A59E-1A646DBF11E7}" srcOrd="2" destOrd="0" parTransId="{F8E2E897-0A1B-4FF8-9C08-CC101C8E7F58}" sibTransId="{F06C5211-C943-408E-AC94-95B3212C6B0C}"/>
    <dgm:cxn modelId="{176C8231-425E-4218-B0B8-CAA1873D5A6A}" type="presOf" srcId="{2361A84E-498F-4943-B2AB-A411D5B92AE8}" destId="{D286E24C-0508-4395-A6A1-8ACC3270147C}" srcOrd="0" destOrd="0" presId="urn:microsoft.com/office/officeart/2005/8/layout/process1"/>
    <dgm:cxn modelId="{3DB83153-1BE3-490D-A6C7-018BEB29693D}" type="presOf" srcId="{8F290113-5194-4437-B4D1-8C99892BDE84}" destId="{6A385B71-5793-4E27-82FA-04CA62806D58}" srcOrd="0" destOrd="0" presId="urn:microsoft.com/office/officeart/2005/8/layout/process1"/>
    <dgm:cxn modelId="{19176186-8C77-4FDF-A76A-53AF8822D5D4}" srcId="{2361A84E-498F-4943-B2AB-A411D5B92AE8}" destId="{F2C2AEA3-620F-48C4-9176-2A5FB105DD81}" srcOrd="1" destOrd="0" parTransId="{29B95F89-8DB1-4863-B0BA-58C213F36DFF}" sibTransId="{E2D5B65D-8821-4C18-A176-96E45FF6589A}"/>
    <dgm:cxn modelId="{B6638FA2-C494-4A60-9BD3-ADB725D34C71}" type="presOf" srcId="{F2C2AEA3-620F-48C4-9176-2A5FB105DD81}" destId="{4D224E70-E420-4A8C-9C64-436717EB6F91}" srcOrd="0" destOrd="0" presId="urn:microsoft.com/office/officeart/2005/8/layout/process1"/>
    <dgm:cxn modelId="{D4E15DC9-F168-4E1A-BA70-8E9D4AA830CD}" type="presOf" srcId="{26F45EDE-896B-4074-A59E-1A646DBF11E7}" destId="{F5EB6307-3037-45B7-81FD-57968A9BC6FB}" srcOrd="0" destOrd="0" presId="urn:microsoft.com/office/officeart/2005/8/layout/process1"/>
    <dgm:cxn modelId="{BCE307F7-32CD-4954-A993-BEC21E895688}" type="presOf" srcId="{E2D5B65D-8821-4C18-A176-96E45FF6589A}" destId="{6026D0AF-EDB0-4797-B98A-89A1A0FCE035}" srcOrd="1" destOrd="0" presId="urn:microsoft.com/office/officeart/2005/8/layout/process1"/>
    <dgm:cxn modelId="{3D86EBFD-7337-4056-BF6F-2C48B4C8F117}" type="presOf" srcId="{E2F40C08-2BCC-4D97-BD86-A211C6FFAE4F}" destId="{1BC4F8C9-7666-4BB9-80A4-2ACAFED3E30A}" srcOrd="0" destOrd="0" presId="urn:microsoft.com/office/officeart/2005/8/layout/process1"/>
    <dgm:cxn modelId="{B69D8913-5686-4370-84EC-A8165C719FE9}" type="presParOf" srcId="{D286E24C-0508-4395-A6A1-8ACC3270147C}" destId="{1BC4F8C9-7666-4BB9-80A4-2ACAFED3E30A}" srcOrd="0" destOrd="0" presId="urn:microsoft.com/office/officeart/2005/8/layout/process1"/>
    <dgm:cxn modelId="{DE299589-9865-4053-A905-9A80CF7787D5}" type="presParOf" srcId="{D286E24C-0508-4395-A6A1-8ACC3270147C}" destId="{6A385B71-5793-4E27-82FA-04CA62806D58}" srcOrd="1" destOrd="0" presId="urn:microsoft.com/office/officeart/2005/8/layout/process1"/>
    <dgm:cxn modelId="{D1BE36AC-D1A3-4A6D-A22E-0B22E5E86974}" type="presParOf" srcId="{6A385B71-5793-4E27-82FA-04CA62806D58}" destId="{F9A12A86-F35D-4CE5-85E5-54BE653EC5AD}" srcOrd="0" destOrd="0" presId="urn:microsoft.com/office/officeart/2005/8/layout/process1"/>
    <dgm:cxn modelId="{9777FE62-D050-4934-9CDD-F30D60E3413D}" type="presParOf" srcId="{D286E24C-0508-4395-A6A1-8ACC3270147C}" destId="{4D224E70-E420-4A8C-9C64-436717EB6F91}" srcOrd="2" destOrd="0" presId="urn:microsoft.com/office/officeart/2005/8/layout/process1"/>
    <dgm:cxn modelId="{72B177A7-A344-4874-B092-ADEEA29C84BA}" type="presParOf" srcId="{D286E24C-0508-4395-A6A1-8ACC3270147C}" destId="{F0F9C748-9231-4B64-929E-2CF250C5CD2E}" srcOrd="3" destOrd="0" presId="urn:microsoft.com/office/officeart/2005/8/layout/process1"/>
    <dgm:cxn modelId="{B7F7F143-CEB1-4E49-B88B-313E630849E3}" type="presParOf" srcId="{F0F9C748-9231-4B64-929E-2CF250C5CD2E}" destId="{6026D0AF-EDB0-4797-B98A-89A1A0FCE035}" srcOrd="0" destOrd="0" presId="urn:microsoft.com/office/officeart/2005/8/layout/process1"/>
    <dgm:cxn modelId="{349210D7-1E9D-4B62-BA0F-F62CF4C9C578}" type="presParOf" srcId="{D286E24C-0508-4395-A6A1-8ACC3270147C}" destId="{F5EB6307-3037-45B7-81FD-57968A9BC6FB}"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4960737-B236-41D0-9A5C-072B49AC6064}" type="doc">
      <dgm:prSet loTypeId="urn:microsoft.com/office/officeart/2005/8/layout/default" loCatId="list" qsTypeId="urn:microsoft.com/office/officeart/2005/8/quickstyle/simple1" qsCatId="simple" csTypeId="urn:microsoft.com/office/officeart/2005/8/colors/colorful2" csCatId="colorful"/>
      <dgm:spPr/>
      <dgm:t>
        <a:bodyPr/>
        <a:lstStyle/>
        <a:p>
          <a:endParaRPr lang="en-US"/>
        </a:p>
      </dgm:t>
    </dgm:pt>
    <dgm:pt modelId="{8ACFF706-8C92-4F56-90D9-52A2762956E7}">
      <dgm:prSet/>
      <dgm:spPr/>
      <dgm:t>
        <a:bodyPr/>
        <a:lstStyle/>
        <a:p>
          <a:r>
            <a:rPr lang="en-GB"/>
            <a:t>‘‘one study found that adults who had been taken into care as children were 66 times more likely to have their children removed’ (Jackson, Smith, 2005 as cited in Hyde, Jones 2018). </a:t>
          </a:r>
          <a:endParaRPr lang="en-US"/>
        </a:p>
      </dgm:t>
    </dgm:pt>
    <dgm:pt modelId="{8FB6537B-E3CD-4788-B3F0-5F013B681A30}" type="parTrans" cxnId="{8DE3155E-96E2-4D16-BEBF-8029315BF1FA}">
      <dgm:prSet/>
      <dgm:spPr/>
      <dgm:t>
        <a:bodyPr/>
        <a:lstStyle/>
        <a:p>
          <a:endParaRPr lang="en-US"/>
        </a:p>
      </dgm:t>
    </dgm:pt>
    <dgm:pt modelId="{12E7E74D-654F-4A94-B364-76FDA7F109B4}" type="sibTrans" cxnId="{8DE3155E-96E2-4D16-BEBF-8029315BF1FA}">
      <dgm:prSet/>
      <dgm:spPr/>
      <dgm:t>
        <a:bodyPr/>
        <a:lstStyle/>
        <a:p>
          <a:endParaRPr lang="en-US"/>
        </a:p>
      </dgm:t>
    </dgm:pt>
    <dgm:pt modelId="{EACCBD04-F95F-4A5C-AD12-64F95211EC48}">
      <dgm:prSet/>
      <dgm:spPr/>
      <dgm:t>
        <a:bodyPr/>
        <a:lstStyle/>
        <a:p>
          <a:r>
            <a:rPr lang="en-GB"/>
            <a:t>Roberts (2017) also found that ‘27% of adopted children’s mothers had been in care themselves and 19% of birth fathers.’</a:t>
          </a:r>
          <a:endParaRPr lang="en-US"/>
        </a:p>
      </dgm:t>
    </dgm:pt>
    <dgm:pt modelId="{0BC29E98-7CB3-4A55-B14E-3643B5FAE1DF}" type="parTrans" cxnId="{597E8F01-75D2-47F2-B616-20FD77235945}">
      <dgm:prSet/>
      <dgm:spPr/>
      <dgm:t>
        <a:bodyPr/>
        <a:lstStyle/>
        <a:p>
          <a:endParaRPr lang="en-US"/>
        </a:p>
      </dgm:t>
    </dgm:pt>
    <dgm:pt modelId="{90A3BC5F-D186-442D-836B-E195E5DC9740}" type="sibTrans" cxnId="{597E8F01-75D2-47F2-B616-20FD77235945}">
      <dgm:prSet/>
      <dgm:spPr/>
      <dgm:t>
        <a:bodyPr/>
        <a:lstStyle/>
        <a:p>
          <a:endParaRPr lang="en-US"/>
        </a:p>
      </dgm:t>
    </dgm:pt>
    <dgm:pt modelId="{D89D271A-195D-4025-A2D8-AB8448FD52E4}" type="pres">
      <dgm:prSet presAssocID="{64960737-B236-41D0-9A5C-072B49AC6064}" presName="diagram" presStyleCnt="0">
        <dgm:presLayoutVars>
          <dgm:dir/>
          <dgm:resizeHandles val="exact"/>
        </dgm:presLayoutVars>
      </dgm:prSet>
      <dgm:spPr/>
    </dgm:pt>
    <dgm:pt modelId="{45AD0D8E-45DA-4B27-9E1D-320CFA02268B}" type="pres">
      <dgm:prSet presAssocID="{8ACFF706-8C92-4F56-90D9-52A2762956E7}" presName="node" presStyleLbl="node1" presStyleIdx="0" presStyleCnt="2">
        <dgm:presLayoutVars>
          <dgm:bulletEnabled val="1"/>
        </dgm:presLayoutVars>
      </dgm:prSet>
      <dgm:spPr/>
    </dgm:pt>
    <dgm:pt modelId="{239128DA-A60F-4F1E-B077-C721D6BF40A7}" type="pres">
      <dgm:prSet presAssocID="{12E7E74D-654F-4A94-B364-76FDA7F109B4}" presName="sibTrans" presStyleCnt="0"/>
      <dgm:spPr/>
    </dgm:pt>
    <dgm:pt modelId="{586EE5FC-521B-49F2-9AA0-735039A61928}" type="pres">
      <dgm:prSet presAssocID="{EACCBD04-F95F-4A5C-AD12-64F95211EC48}" presName="node" presStyleLbl="node1" presStyleIdx="1" presStyleCnt="2">
        <dgm:presLayoutVars>
          <dgm:bulletEnabled val="1"/>
        </dgm:presLayoutVars>
      </dgm:prSet>
      <dgm:spPr/>
    </dgm:pt>
  </dgm:ptLst>
  <dgm:cxnLst>
    <dgm:cxn modelId="{597E8F01-75D2-47F2-B616-20FD77235945}" srcId="{64960737-B236-41D0-9A5C-072B49AC6064}" destId="{EACCBD04-F95F-4A5C-AD12-64F95211EC48}" srcOrd="1" destOrd="0" parTransId="{0BC29E98-7CB3-4A55-B14E-3643B5FAE1DF}" sibTransId="{90A3BC5F-D186-442D-836B-E195E5DC9740}"/>
    <dgm:cxn modelId="{1D62670E-99C3-4B00-AA4C-87E7BDE1D3BA}" type="presOf" srcId="{64960737-B236-41D0-9A5C-072B49AC6064}" destId="{D89D271A-195D-4025-A2D8-AB8448FD52E4}" srcOrd="0" destOrd="0" presId="urn:microsoft.com/office/officeart/2005/8/layout/default"/>
    <dgm:cxn modelId="{D52BA25C-2245-496A-8FCA-264708D9C989}" type="presOf" srcId="{EACCBD04-F95F-4A5C-AD12-64F95211EC48}" destId="{586EE5FC-521B-49F2-9AA0-735039A61928}" srcOrd="0" destOrd="0" presId="urn:microsoft.com/office/officeart/2005/8/layout/default"/>
    <dgm:cxn modelId="{8DE3155E-96E2-4D16-BEBF-8029315BF1FA}" srcId="{64960737-B236-41D0-9A5C-072B49AC6064}" destId="{8ACFF706-8C92-4F56-90D9-52A2762956E7}" srcOrd="0" destOrd="0" parTransId="{8FB6537B-E3CD-4788-B3F0-5F013B681A30}" sibTransId="{12E7E74D-654F-4A94-B364-76FDA7F109B4}"/>
    <dgm:cxn modelId="{0396B8EB-7D6C-4A37-90B8-C4AD1A031CA4}" type="presOf" srcId="{8ACFF706-8C92-4F56-90D9-52A2762956E7}" destId="{45AD0D8E-45DA-4B27-9E1D-320CFA02268B}" srcOrd="0" destOrd="0" presId="urn:microsoft.com/office/officeart/2005/8/layout/default"/>
    <dgm:cxn modelId="{41079134-7043-4717-B4F3-AAB04E89AFC1}" type="presParOf" srcId="{D89D271A-195D-4025-A2D8-AB8448FD52E4}" destId="{45AD0D8E-45DA-4B27-9E1D-320CFA02268B}" srcOrd="0" destOrd="0" presId="urn:microsoft.com/office/officeart/2005/8/layout/default"/>
    <dgm:cxn modelId="{61687DE8-A0B3-4D9F-9093-8F0E4C59974A}" type="presParOf" srcId="{D89D271A-195D-4025-A2D8-AB8448FD52E4}" destId="{239128DA-A60F-4F1E-B077-C721D6BF40A7}" srcOrd="1" destOrd="0" presId="urn:microsoft.com/office/officeart/2005/8/layout/default"/>
    <dgm:cxn modelId="{B96C4B6C-1D27-4998-9578-FAAB6AA23A43}" type="presParOf" srcId="{D89D271A-195D-4025-A2D8-AB8448FD52E4}" destId="{586EE5FC-521B-49F2-9AA0-735039A61928}"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D486FBB-C458-48DB-8428-C88323C48D9D}"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770E54D4-AEB2-4522-977A-BE21367ADFA3}">
      <dgm:prSet/>
      <dgm:spPr/>
      <dgm:t>
        <a:bodyPr/>
        <a:lstStyle/>
        <a:p>
          <a:r>
            <a:rPr lang="en-GB"/>
            <a:t>‘what any good parent would do’ (Hounslow Borough Council, 2021)</a:t>
          </a:r>
          <a:endParaRPr lang="en-US"/>
        </a:p>
      </dgm:t>
    </dgm:pt>
    <dgm:pt modelId="{2BA5A114-4A74-4294-A613-278DB46C8CD5}" type="parTrans" cxnId="{3B14CD01-E5C5-4CEF-BD23-82C5F9A4113F}">
      <dgm:prSet/>
      <dgm:spPr/>
      <dgm:t>
        <a:bodyPr/>
        <a:lstStyle/>
        <a:p>
          <a:endParaRPr lang="en-US"/>
        </a:p>
      </dgm:t>
    </dgm:pt>
    <dgm:pt modelId="{A412C0D0-DE04-405B-A387-235FC8D795F3}" type="sibTrans" cxnId="{3B14CD01-E5C5-4CEF-BD23-82C5F9A4113F}">
      <dgm:prSet/>
      <dgm:spPr/>
      <dgm:t>
        <a:bodyPr/>
        <a:lstStyle/>
        <a:p>
          <a:endParaRPr lang="en-US"/>
        </a:p>
      </dgm:t>
    </dgm:pt>
    <dgm:pt modelId="{DA216DC3-7FFB-4550-9653-5BD7C23FDDFF}">
      <dgm:prSet/>
      <dgm:spPr/>
      <dgm:t>
        <a:bodyPr/>
        <a:lstStyle/>
        <a:p>
          <a:r>
            <a:rPr lang="en-GB"/>
            <a:t>The local authority has a legal obligation to safeguard their child under The Children’s Act 1989 which supersedes their responsibility as a corporate parent to the care experienced. </a:t>
          </a:r>
          <a:endParaRPr lang="en-US"/>
        </a:p>
      </dgm:t>
    </dgm:pt>
    <dgm:pt modelId="{C49B1C9E-4C50-4A46-86B3-E7EB7813E951}" type="parTrans" cxnId="{1CF9785D-5804-4127-B45D-046E83B43C59}">
      <dgm:prSet/>
      <dgm:spPr/>
      <dgm:t>
        <a:bodyPr/>
        <a:lstStyle/>
        <a:p>
          <a:endParaRPr lang="en-US"/>
        </a:p>
      </dgm:t>
    </dgm:pt>
    <dgm:pt modelId="{FB48B7B3-66CD-4466-88C9-C6F3E8D3F288}" type="sibTrans" cxnId="{1CF9785D-5804-4127-B45D-046E83B43C59}">
      <dgm:prSet/>
      <dgm:spPr/>
      <dgm:t>
        <a:bodyPr/>
        <a:lstStyle/>
        <a:p>
          <a:endParaRPr lang="en-US"/>
        </a:p>
      </dgm:t>
    </dgm:pt>
    <dgm:pt modelId="{F8C37282-E24C-49AA-A756-EA879FABF799}" type="pres">
      <dgm:prSet presAssocID="{CD486FBB-C458-48DB-8428-C88323C48D9D}" presName="linear" presStyleCnt="0">
        <dgm:presLayoutVars>
          <dgm:animLvl val="lvl"/>
          <dgm:resizeHandles val="exact"/>
        </dgm:presLayoutVars>
      </dgm:prSet>
      <dgm:spPr/>
    </dgm:pt>
    <dgm:pt modelId="{FF362CF7-66AA-40B8-A308-9536C88F3D4F}" type="pres">
      <dgm:prSet presAssocID="{770E54D4-AEB2-4522-977A-BE21367ADFA3}" presName="parentText" presStyleLbl="node1" presStyleIdx="0" presStyleCnt="2">
        <dgm:presLayoutVars>
          <dgm:chMax val="0"/>
          <dgm:bulletEnabled val="1"/>
        </dgm:presLayoutVars>
      </dgm:prSet>
      <dgm:spPr/>
    </dgm:pt>
    <dgm:pt modelId="{1D4A1D22-68C1-4680-B024-715BCBCF62B3}" type="pres">
      <dgm:prSet presAssocID="{A412C0D0-DE04-405B-A387-235FC8D795F3}" presName="spacer" presStyleCnt="0"/>
      <dgm:spPr/>
    </dgm:pt>
    <dgm:pt modelId="{2B533CAC-B1BD-4C30-828E-D831CCAAFFAE}" type="pres">
      <dgm:prSet presAssocID="{DA216DC3-7FFB-4550-9653-5BD7C23FDDFF}" presName="parentText" presStyleLbl="node1" presStyleIdx="1" presStyleCnt="2">
        <dgm:presLayoutVars>
          <dgm:chMax val="0"/>
          <dgm:bulletEnabled val="1"/>
        </dgm:presLayoutVars>
      </dgm:prSet>
      <dgm:spPr/>
    </dgm:pt>
  </dgm:ptLst>
  <dgm:cxnLst>
    <dgm:cxn modelId="{3B14CD01-E5C5-4CEF-BD23-82C5F9A4113F}" srcId="{CD486FBB-C458-48DB-8428-C88323C48D9D}" destId="{770E54D4-AEB2-4522-977A-BE21367ADFA3}" srcOrd="0" destOrd="0" parTransId="{2BA5A114-4A74-4294-A613-278DB46C8CD5}" sibTransId="{A412C0D0-DE04-405B-A387-235FC8D795F3}"/>
    <dgm:cxn modelId="{1CF9785D-5804-4127-B45D-046E83B43C59}" srcId="{CD486FBB-C458-48DB-8428-C88323C48D9D}" destId="{DA216DC3-7FFB-4550-9653-5BD7C23FDDFF}" srcOrd="1" destOrd="0" parTransId="{C49B1C9E-4C50-4A46-86B3-E7EB7813E951}" sibTransId="{FB48B7B3-66CD-4466-88C9-C6F3E8D3F288}"/>
    <dgm:cxn modelId="{4D86F94E-33CB-467E-96A4-536A5AD7FB73}" type="presOf" srcId="{DA216DC3-7FFB-4550-9653-5BD7C23FDDFF}" destId="{2B533CAC-B1BD-4C30-828E-D831CCAAFFAE}" srcOrd="0" destOrd="0" presId="urn:microsoft.com/office/officeart/2005/8/layout/vList2"/>
    <dgm:cxn modelId="{C2C42C53-F42A-4282-8D0F-476E23F516DD}" type="presOf" srcId="{CD486FBB-C458-48DB-8428-C88323C48D9D}" destId="{F8C37282-E24C-49AA-A756-EA879FABF799}" srcOrd="0" destOrd="0" presId="urn:microsoft.com/office/officeart/2005/8/layout/vList2"/>
    <dgm:cxn modelId="{2C5092BA-173A-48F9-90B6-DA8A5133AE94}" type="presOf" srcId="{770E54D4-AEB2-4522-977A-BE21367ADFA3}" destId="{FF362CF7-66AA-40B8-A308-9536C88F3D4F}" srcOrd="0" destOrd="0" presId="urn:microsoft.com/office/officeart/2005/8/layout/vList2"/>
    <dgm:cxn modelId="{792B14F2-2081-43BA-BD7D-FEAA6943EBE0}" type="presParOf" srcId="{F8C37282-E24C-49AA-A756-EA879FABF799}" destId="{FF362CF7-66AA-40B8-A308-9536C88F3D4F}" srcOrd="0" destOrd="0" presId="urn:microsoft.com/office/officeart/2005/8/layout/vList2"/>
    <dgm:cxn modelId="{519FB9C3-0EAB-4813-9D61-64444499B04C}" type="presParOf" srcId="{F8C37282-E24C-49AA-A756-EA879FABF799}" destId="{1D4A1D22-68C1-4680-B024-715BCBCF62B3}" srcOrd="1" destOrd="0" presId="urn:microsoft.com/office/officeart/2005/8/layout/vList2"/>
    <dgm:cxn modelId="{AB71C881-65FB-4CE1-9784-3A8B304EEF69}" type="presParOf" srcId="{F8C37282-E24C-49AA-A756-EA879FABF799}" destId="{2B533CAC-B1BD-4C30-828E-D831CCAAFFAE}"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C8E92E5-3DE4-4F71-8BA1-6BC1F3D7E73C}" type="doc">
      <dgm:prSet loTypeId="urn:microsoft.com/office/officeart/2005/8/layout/vList2" loCatId="list" qsTypeId="urn:microsoft.com/office/officeart/2005/8/quickstyle/simple1" qsCatId="simple" csTypeId="urn:microsoft.com/office/officeart/2005/8/colors/accent2_2" csCatId="accent2" phldr="1"/>
      <dgm:spPr/>
      <dgm:t>
        <a:bodyPr/>
        <a:lstStyle/>
        <a:p>
          <a:endParaRPr lang="en-US"/>
        </a:p>
      </dgm:t>
    </dgm:pt>
    <dgm:pt modelId="{CF525E52-696A-4CBE-BE5D-9644320FF77A}">
      <dgm:prSet/>
      <dgm:spPr/>
      <dgm:t>
        <a:bodyPr/>
        <a:lstStyle/>
        <a:p>
          <a:r>
            <a:rPr lang="en-GB" dirty="0"/>
            <a:t>Questionnaires distributed to 30 leaving care PA’s</a:t>
          </a:r>
          <a:endParaRPr lang="en-US" dirty="0"/>
        </a:p>
      </dgm:t>
    </dgm:pt>
    <dgm:pt modelId="{F1B7450D-4BE3-439E-9602-0E9C2B0BAB39}" type="parTrans" cxnId="{4C160C9D-BEC8-478D-B194-7A8950348338}">
      <dgm:prSet/>
      <dgm:spPr/>
      <dgm:t>
        <a:bodyPr/>
        <a:lstStyle/>
        <a:p>
          <a:endParaRPr lang="en-US"/>
        </a:p>
      </dgm:t>
    </dgm:pt>
    <dgm:pt modelId="{DF2F358F-6A80-4E09-8043-E3944764911C}" type="sibTrans" cxnId="{4C160C9D-BEC8-478D-B194-7A8950348338}">
      <dgm:prSet/>
      <dgm:spPr/>
      <dgm:t>
        <a:bodyPr/>
        <a:lstStyle/>
        <a:p>
          <a:endParaRPr lang="en-US"/>
        </a:p>
      </dgm:t>
    </dgm:pt>
    <dgm:pt modelId="{DC938D81-85DA-4C9A-B31C-C05A6306C57F}">
      <dgm:prSet/>
      <dgm:spPr/>
      <dgm:t>
        <a:bodyPr/>
        <a:lstStyle/>
        <a:p>
          <a:r>
            <a:rPr lang="en-GB"/>
            <a:t>Quantative</a:t>
          </a:r>
          <a:endParaRPr lang="en-US"/>
        </a:p>
      </dgm:t>
    </dgm:pt>
    <dgm:pt modelId="{05F6DA13-3C3C-4C13-ABF7-49027FE49E2F}" type="parTrans" cxnId="{C8F44E5F-F24B-4564-BD36-49C8E993A813}">
      <dgm:prSet/>
      <dgm:spPr/>
      <dgm:t>
        <a:bodyPr/>
        <a:lstStyle/>
        <a:p>
          <a:endParaRPr lang="en-US"/>
        </a:p>
      </dgm:t>
    </dgm:pt>
    <dgm:pt modelId="{093B9098-AB4E-4F82-AE7A-D1C3B7A32B9E}" type="sibTrans" cxnId="{C8F44E5F-F24B-4564-BD36-49C8E993A813}">
      <dgm:prSet/>
      <dgm:spPr/>
      <dgm:t>
        <a:bodyPr/>
        <a:lstStyle/>
        <a:p>
          <a:endParaRPr lang="en-US"/>
        </a:p>
      </dgm:t>
    </dgm:pt>
    <dgm:pt modelId="{1DB7E627-5FA3-49A3-8A63-BD1681F48392}">
      <dgm:prSet/>
      <dgm:spPr/>
      <dgm:t>
        <a:bodyPr/>
        <a:lstStyle/>
        <a:p>
          <a:r>
            <a:rPr lang="en-GB"/>
            <a:t>Qualititive </a:t>
          </a:r>
          <a:endParaRPr lang="en-US"/>
        </a:p>
      </dgm:t>
    </dgm:pt>
    <dgm:pt modelId="{CA38AF67-EED1-4DBB-A900-ACA004E2F605}" type="parTrans" cxnId="{B91C13AE-1AB2-45AD-97FA-09B709EC9D35}">
      <dgm:prSet/>
      <dgm:spPr/>
      <dgm:t>
        <a:bodyPr/>
        <a:lstStyle/>
        <a:p>
          <a:endParaRPr lang="en-US"/>
        </a:p>
      </dgm:t>
    </dgm:pt>
    <dgm:pt modelId="{81A103DE-EAA3-4D5F-B2E7-1450A4E78E83}" type="sibTrans" cxnId="{B91C13AE-1AB2-45AD-97FA-09B709EC9D35}">
      <dgm:prSet/>
      <dgm:spPr/>
      <dgm:t>
        <a:bodyPr/>
        <a:lstStyle/>
        <a:p>
          <a:endParaRPr lang="en-US"/>
        </a:p>
      </dgm:t>
    </dgm:pt>
    <dgm:pt modelId="{59EDB2F4-CAE8-4460-B70B-2808AFFAEFD1}">
      <dgm:prSet/>
      <dgm:spPr/>
      <dgm:t>
        <a:bodyPr/>
        <a:lstStyle/>
        <a:p>
          <a:r>
            <a:rPr lang="en-GB" dirty="0"/>
            <a:t>Ethical considerations have been approved via governance and all data has been anonymized for these results. (These results are not generalisable due to the small sample size)</a:t>
          </a:r>
          <a:endParaRPr lang="en-US" dirty="0"/>
        </a:p>
      </dgm:t>
    </dgm:pt>
    <dgm:pt modelId="{0D8F27F1-5FF2-4F49-8029-48766D9F1756}" type="parTrans" cxnId="{B183A3B0-444C-42E6-871C-FB91E24A60EC}">
      <dgm:prSet/>
      <dgm:spPr/>
      <dgm:t>
        <a:bodyPr/>
        <a:lstStyle/>
        <a:p>
          <a:endParaRPr lang="en-US"/>
        </a:p>
      </dgm:t>
    </dgm:pt>
    <dgm:pt modelId="{A151473A-1F03-418D-B0CB-A4119A81527B}" type="sibTrans" cxnId="{B183A3B0-444C-42E6-871C-FB91E24A60EC}">
      <dgm:prSet/>
      <dgm:spPr/>
      <dgm:t>
        <a:bodyPr/>
        <a:lstStyle/>
        <a:p>
          <a:endParaRPr lang="en-US"/>
        </a:p>
      </dgm:t>
    </dgm:pt>
    <dgm:pt modelId="{7AD775ED-1743-4E02-9605-98E31DF2CCBA}" type="pres">
      <dgm:prSet presAssocID="{BC8E92E5-3DE4-4F71-8BA1-6BC1F3D7E73C}" presName="linear" presStyleCnt="0">
        <dgm:presLayoutVars>
          <dgm:animLvl val="lvl"/>
          <dgm:resizeHandles val="exact"/>
        </dgm:presLayoutVars>
      </dgm:prSet>
      <dgm:spPr/>
    </dgm:pt>
    <dgm:pt modelId="{8C32BD8C-D583-469D-BA63-68D4834909D8}" type="pres">
      <dgm:prSet presAssocID="{CF525E52-696A-4CBE-BE5D-9644320FF77A}" presName="parentText" presStyleLbl="node1" presStyleIdx="0" presStyleCnt="4">
        <dgm:presLayoutVars>
          <dgm:chMax val="0"/>
          <dgm:bulletEnabled val="1"/>
        </dgm:presLayoutVars>
      </dgm:prSet>
      <dgm:spPr/>
    </dgm:pt>
    <dgm:pt modelId="{C2DD97DB-88E8-4E98-8147-E10232578598}" type="pres">
      <dgm:prSet presAssocID="{DF2F358F-6A80-4E09-8043-E3944764911C}" presName="spacer" presStyleCnt="0"/>
      <dgm:spPr/>
    </dgm:pt>
    <dgm:pt modelId="{7FAB9D66-1AAE-4ECA-AEA2-50960EF4A3F1}" type="pres">
      <dgm:prSet presAssocID="{DC938D81-85DA-4C9A-B31C-C05A6306C57F}" presName="parentText" presStyleLbl="node1" presStyleIdx="1" presStyleCnt="4">
        <dgm:presLayoutVars>
          <dgm:chMax val="0"/>
          <dgm:bulletEnabled val="1"/>
        </dgm:presLayoutVars>
      </dgm:prSet>
      <dgm:spPr/>
    </dgm:pt>
    <dgm:pt modelId="{5784D583-FE14-4C20-BA52-65C6B8E93614}" type="pres">
      <dgm:prSet presAssocID="{093B9098-AB4E-4F82-AE7A-D1C3B7A32B9E}" presName="spacer" presStyleCnt="0"/>
      <dgm:spPr/>
    </dgm:pt>
    <dgm:pt modelId="{4B8E4A1D-60AC-4790-805D-6C05535920AF}" type="pres">
      <dgm:prSet presAssocID="{1DB7E627-5FA3-49A3-8A63-BD1681F48392}" presName="parentText" presStyleLbl="node1" presStyleIdx="2" presStyleCnt="4">
        <dgm:presLayoutVars>
          <dgm:chMax val="0"/>
          <dgm:bulletEnabled val="1"/>
        </dgm:presLayoutVars>
      </dgm:prSet>
      <dgm:spPr/>
    </dgm:pt>
    <dgm:pt modelId="{F9A5B85F-7592-4F44-B8EE-BE3457CF48AA}" type="pres">
      <dgm:prSet presAssocID="{81A103DE-EAA3-4D5F-B2E7-1450A4E78E83}" presName="spacer" presStyleCnt="0"/>
      <dgm:spPr/>
    </dgm:pt>
    <dgm:pt modelId="{DDE68613-0A6E-40D7-945F-66C1C75BFBE1}" type="pres">
      <dgm:prSet presAssocID="{59EDB2F4-CAE8-4460-B70B-2808AFFAEFD1}" presName="parentText" presStyleLbl="node1" presStyleIdx="3" presStyleCnt="4">
        <dgm:presLayoutVars>
          <dgm:chMax val="0"/>
          <dgm:bulletEnabled val="1"/>
        </dgm:presLayoutVars>
      </dgm:prSet>
      <dgm:spPr/>
    </dgm:pt>
  </dgm:ptLst>
  <dgm:cxnLst>
    <dgm:cxn modelId="{668C780C-5BBE-42D6-84DE-7D72F9FDFC47}" type="presOf" srcId="{BC8E92E5-3DE4-4F71-8BA1-6BC1F3D7E73C}" destId="{7AD775ED-1743-4E02-9605-98E31DF2CCBA}" srcOrd="0" destOrd="0" presId="urn:microsoft.com/office/officeart/2005/8/layout/vList2"/>
    <dgm:cxn modelId="{C8F44E5F-F24B-4564-BD36-49C8E993A813}" srcId="{BC8E92E5-3DE4-4F71-8BA1-6BC1F3D7E73C}" destId="{DC938D81-85DA-4C9A-B31C-C05A6306C57F}" srcOrd="1" destOrd="0" parTransId="{05F6DA13-3C3C-4C13-ABF7-49027FE49E2F}" sibTransId="{093B9098-AB4E-4F82-AE7A-D1C3B7A32B9E}"/>
    <dgm:cxn modelId="{FB0A4B6D-364D-4FA0-8056-A021DEE7010D}" type="presOf" srcId="{CF525E52-696A-4CBE-BE5D-9644320FF77A}" destId="{8C32BD8C-D583-469D-BA63-68D4834909D8}" srcOrd="0" destOrd="0" presId="urn:microsoft.com/office/officeart/2005/8/layout/vList2"/>
    <dgm:cxn modelId="{CAD7D855-8AE6-4A6D-84BB-7A70C39C1C7E}" type="presOf" srcId="{59EDB2F4-CAE8-4460-B70B-2808AFFAEFD1}" destId="{DDE68613-0A6E-40D7-945F-66C1C75BFBE1}" srcOrd="0" destOrd="0" presId="urn:microsoft.com/office/officeart/2005/8/layout/vList2"/>
    <dgm:cxn modelId="{052A558C-D5E8-4AD7-B740-E01D425F85F2}" type="presOf" srcId="{1DB7E627-5FA3-49A3-8A63-BD1681F48392}" destId="{4B8E4A1D-60AC-4790-805D-6C05535920AF}" srcOrd="0" destOrd="0" presId="urn:microsoft.com/office/officeart/2005/8/layout/vList2"/>
    <dgm:cxn modelId="{4C160C9D-BEC8-478D-B194-7A8950348338}" srcId="{BC8E92E5-3DE4-4F71-8BA1-6BC1F3D7E73C}" destId="{CF525E52-696A-4CBE-BE5D-9644320FF77A}" srcOrd="0" destOrd="0" parTransId="{F1B7450D-4BE3-439E-9602-0E9C2B0BAB39}" sibTransId="{DF2F358F-6A80-4E09-8043-E3944764911C}"/>
    <dgm:cxn modelId="{B91C13AE-1AB2-45AD-97FA-09B709EC9D35}" srcId="{BC8E92E5-3DE4-4F71-8BA1-6BC1F3D7E73C}" destId="{1DB7E627-5FA3-49A3-8A63-BD1681F48392}" srcOrd="2" destOrd="0" parTransId="{CA38AF67-EED1-4DBB-A900-ACA004E2F605}" sibTransId="{81A103DE-EAA3-4D5F-B2E7-1450A4E78E83}"/>
    <dgm:cxn modelId="{B183A3B0-444C-42E6-871C-FB91E24A60EC}" srcId="{BC8E92E5-3DE4-4F71-8BA1-6BC1F3D7E73C}" destId="{59EDB2F4-CAE8-4460-B70B-2808AFFAEFD1}" srcOrd="3" destOrd="0" parTransId="{0D8F27F1-5FF2-4F49-8029-48766D9F1756}" sibTransId="{A151473A-1F03-418D-B0CB-A4119A81527B}"/>
    <dgm:cxn modelId="{4E717DC7-CB3F-475C-8E12-A68623228962}" type="presOf" srcId="{DC938D81-85DA-4C9A-B31C-C05A6306C57F}" destId="{7FAB9D66-1AAE-4ECA-AEA2-50960EF4A3F1}" srcOrd="0" destOrd="0" presId="urn:microsoft.com/office/officeart/2005/8/layout/vList2"/>
    <dgm:cxn modelId="{53D933C3-9FCC-491F-8636-D65ECFBCB557}" type="presParOf" srcId="{7AD775ED-1743-4E02-9605-98E31DF2CCBA}" destId="{8C32BD8C-D583-469D-BA63-68D4834909D8}" srcOrd="0" destOrd="0" presId="urn:microsoft.com/office/officeart/2005/8/layout/vList2"/>
    <dgm:cxn modelId="{EB27E03F-B3CA-42A1-956E-339A7037AEC2}" type="presParOf" srcId="{7AD775ED-1743-4E02-9605-98E31DF2CCBA}" destId="{C2DD97DB-88E8-4E98-8147-E10232578598}" srcOrd="1" destOrd="0" presId="urn:microsoft.com/office/officeart/2005/8/layout/vList2"/>
    <dgm:cxn modelId="{0C7466FC-6E01-4BA6-9BD7-EBC5EF2D15FB}" type="presParOf" srcId="{7AD775ED-1743-4E02-9605-98E31DF2CCBA}" destId="{7FAB9D66-1AAE-4ECA-AEA2-50960EF4A3F1}" srcOrd="2" destOrd="0" presId="urn:microsoft.com/office/officeart/2005/8/layout/vList2"/>
    <dgm:cxn modelId="{43331B27-AF2D-4F62-869D-B1E80EF1404E}" type="presParOf" srcId="{7AD775ED-1743-4E02-9605-98E31DF2CCBA}" destId="{5784D583-FE14-4C20-BA52-65C6B8E93614}" srcOrd="3" destOrd="0" presId="urn:microsoft.com/office/officeart/2005/8/layout/vList2"/>
    <dgm:cxn modelId="{7C48B49C-F5EF-40B4-9AEE-57296901F4F2}" type="presParOf" srcId="{7AD775ED-1743-4E02-9605-98E31DF2CCBA}" destId="{4B8E4A1D-60AC-4790-805D-6C05535920AF}" srcOrd="4" destOrd="0" presId="urn:microsoft.com/office/officeart/2005/8/layout/vList2"/>
    <dgm:cxn modelId="{C4C76B33-4572-4ADE-9BD3-2374232D174F}" type="presParOf" srcId="{7AD775ED-1743-4E02-9605-98E31DF2CCBA}" destId="{F9A5B85F-7592-4F44-B8EE-BE3457CF48AA}" srcOrd="5" destOrd="0" presId="urn:microsoft.com/office/officeart/2005/8/layout/vList2"/>
    <dgm:cxn modelId="{9305531E-FF61-4C6F-B3A4-CF96BB9F7EE9}" type="presParOf" srcId="{7AD775ED-1743-4E02-9605-98E31DF2CCBA}" destId="{DDE68613-0A6E-40D7-945F-66C1C75BFBE1}"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74F0DCB-849E-4C86-BE3A-5C6C668456B3}" type="doc">
      <dgm:prSet loTypeId="urn:microsoft.com/office/officeart/2005/8/layout/vList5" loCatId="list" qsTypeId="urn:microsoft.com/office/officeart/2005/8/quickstyle/simple1" qsCatId="simple" csTypeId="urn:microsoft.com/office/officeart/2005/8/colors/colorful2" csCatId="colorful" phldr="1"/>
      <dgm:spPr/>
      <dgm:t>
        <a:bodyPr/>
        <a:lstStyle/>
        <a:p>
          <a:endParaRPr lang="en-US"/>
        </a:p>
      </dgm:t>
    </dgm:pt>
    <dgm:pt modelId="{DDEF2785-96B1-4D44-AB0E-BB072D8A8E4D}">
      <dgm:prSet/>
      <dgm:spPr/>
      <dgm:t>
        <a:bodyPr/>
        <a:lstStyle/>
        <a:p>
          <a:r>
            <a:rPr lang="en-US" dirty="0"/>
            <a:t>Barriers to engagement</a:t>
          </a:r>
        </a:p>
      </dgm:t>
    </dgm:pt>
    <dgm:pt modelId="{110F9030-6962-4E51-81B2-22E0ABBCE93D}" type="parTrans" cxnId="{54AEDDEA-4394-40E4-B4D9-7B1C030092AF}">
      <dgm:prSet/>
      <dgm:spPr/>
      <dgm:t>
        <a:bodyPr/>
        <a:lstStyle/>
        <a:p>
          <a:endParaRPr lang="en-US"/>
        </a:p>
      </dgm:t>
    </dgm:pt>
    <dgm:pt modelId="{D171D5AB-224D-4BC6-BCDA-16F373BCD245}" type="sibTrans" cxnId="{54AEDDEA-4394-40E4-B4D9-7B1C030092AF}">
      <dgm:prSet/>
      <dgm:spPr/>
      <dgm:t>
        <a:bodyPr/>
        <a:lstStyle/>
        <a:p>
          <a:endParaRPr lang="en-US"/>
        </a:p>
      </dgm:t>
    </dgm:pt>
    <dgm:pt modelId="{07DD3E67-2FE3-418C-829C-83827045FAC3}">
      <dgm:prSet/>
      <dgm:spPr/>
      <dgm:t>
        <a:bodyPr/>
        <a:lstStyle/>
        <a:p>
          <a:r>
            <a:rPr lang="en-US" dirty="0"/>
            <a:t>Support</a:t>
          </a:r>
          <a:r>
            <a:rPr lang="en-US" baseline="0" dirty="0"/>
            <a:t> Services</a:t>
          </a:r>
          <a:endParaRPr lang="en-US" dirty="0"/>
        </a:p>
      </dgm:t>
    </dgm:pt>
    <dgm:pt modelId="{5B6F484A-2FB7-43F2-858A-C7F094783B8F}" type="parTrans" cxnId="{5A4F1290-7C2D-4DBD-A844-B7D7D49FAE9E}">
      <dgm:prSet/>
      <dgm:spPr/>
      <dgm:t>
        <a:bodyPr/>
        <a:lstStyle/>
        <a:p>
          <a:endParaRPr lang="en-US"/>
        </a:p>
      </dgm:t>
    </dgm:pt>
    <dgm:pt modelId="{EF762CF4-89DE-4E0E-926A-91F9F1077A63}" type="sibTrans" cxnId="{5A4F1290-7C2D-4DBD-A844-B7D7D49FAE9E}">
      <dgm:prSet/>
      <dgm:spPr/>
      <dgm:t>
        <a:bodyPr/>
        <a:lstStyle/>
        <a:p>
          <a:endParaRPr lang="en-US"/>
        </a:p>
      </dgm:t>
    </dgm:pt>
    <dgm:pt modelId="{10BB7A74-555A-47DD-9E64-3F2A530F0A2B}">
      <dgm:prSet/>
      <dgm:spPr/>
      <dgm:t>
        <a:bodyPr/>
        <a:lstStyle/>
        <a:p>
          <a:r>
            <a:rPr lang="en-US" dirty="0"/>
            <a:t>Common Difficulties</a:t>
          </a:r>
        </a:p>
      </dgm:t>
    </dgm:pt>
    <dgm:pt modelId="{3B5C079D-4788-4B4A-9534-48A9EFCA4B1F}" type="sibTrans" cxnId="{E1502339-CBB1-4876-B5B2-80C94E8539E4}">
      <dgm:prSet/>
      <dgm:spPr/>
      <dgm:t>
        <a:bodyPr/>
        <a:lstStyle/>
        <a:p>
          <a:endParaRPr lang="en-US"/>
        </a:p>
      </dgm:t>
    </dgm:pt>
    <dgm:pt modelId="{4C0C70DA-DAEE-4ADC-B80A-116ABAA29F87}" type="parTrans" cxnId="{E1502339-CBB1-4876-B5B2-80C94E8539E4}">
      <dgm:prSet/>
      <dgm:spPr/>
      <dgm:t>
        <a:bodyPr/>
        <a:lstStyle/>
        <a:p>
          <a:endParaRPr lang="en-US"/>
        </a:p>
      </dgm:t>
    </dgm:pt>
    <dgm:pt modelId="{7263A1A7-689A-4AEC-8DCF-6B6E814817FA}">
      <dgm:prSet/>
      <dgm:spPr/>
      <dgm:t>
        <a:bodyPr/>
        <a:lstStyle/>
        <a:p>
          <a:r>
            <a:rPr lang="en-US" dirty="0"/>
            <a:t>Pre-birth protocol </a:t>
          </a:r>
        </a:p>
      </dgm:t>
    </dgm:pt>
    <dgm:pt modelId="{75453029-0220-47F1-9E47-66EA7CDC3960}" type="sibTrans" cxnId="{183EE5BF-5288-4069-82CD-C1CB797F5257}">
      <dgm:prSet/>
      <dgm:spPr/>
      <dgm:t>
        <a:bodyPr/>
        <a:lstStyle/>
        <a:p>
          <a:endParaRPr lang="en-US"/>
        </a:p>
      </dgm:t>
    </dgm:pt>
    <dgm:pt modelId="{08E452AE-320A-4376-98B5-48037C39A0C0}" type="parTrans" cxnId="{183EE5BF-5288-4069-82CD-C1CB797F5257}">
      <dgm:prSet/>
      <dgm:spPr/>
      <dgm:t>
        <a:bodyPr/>
        <a:lstStyle/>
        <a:p>
          <a:endParaRPr lang="en-US"/>
        </a:p>
      </dgm:t>
    </dgm:pt>
    <dgm:pt modelId="{02E32FBA-E077-4377-9331-F19FB5BE6D8D}" type="pres">
      <dgm:prSet presAssocID="{A74F0DCB-849E-4C86-BE3A-5C6C668456B3}" presName="Name0" presStyleCnt="0">
        <dgm:presLayoutVars>
          <dgm:dir/>
          <dgm:animLvl val="lvl"/>
          <dgm:resizeHandles val="exact"/>
        </dgm:presLayoutVars>
      </dgm:prSet>
      <dgm:spPr/>
    </dgm:pt>
    <dgm:pt modelId="{9E876BED-4615-4826-B0FA-AA1D7B11C45E}" type="pres">
      <dgm:prSet presAssocID="{7263A1A7-689A-4AEC-8DCF-6B6E814817FA}" presName="linNode" presStyleCnt="0"/>
      <dgm:spPr/>
    </dgm:pt>
    <dgm:pt modelId="{9901AB8F-6558-4959-A51F-365C9B723B3B}" type="pres">
      <dgm:prSet presAssocID="{7263A1A7-689A-4AEC-8DCF-6B6E814817FA}" presName="parentText" presStyleLbl="node1" presStyleIdx="0" presStyleCnt="4">
        <dgm:presLayoutVars>
          <dgm:chMax val="1"/>
          <dgm:bulletEnabled val="1"/>
        </dgm:presLayoutVars>
      </dgm:prSet>
      <dgm:spPr/>
    </dgm:pt>
    <dgm:pt modelId="{04AD58AB-1326-4C38-8487-57EF57DF4D7F}" type="pres">
      <dgm:prSet presAssocID="{75453029-0220-47F1-9E47-66EA7CDC3960}" presName="sp" presStyleCnt="0"/>
      <dgm:spPr/>
    </dgm:pt>
    <dgm:pt modelId="{A44F6DFE-E898-488F-82E4-AA897522CEAE}" type="pres">
      <dgm:prSet presAssocID="{10BB7A74-555A-47DD-9E64-3F2A530F0A2B}" presName="linNode" presStyleCnt="0"/>
      <dgm:spPr/>
    </dgm:pt>
    <dgm:pt modelId="{C32C8265-C0B8-491B-921A-00D9F12E0CD5}" type="pres">
      <dgm:prSet presAssocID="{10BB7A74-555A-47DD-9E64-3F2A530F0A2B}" presName="parentText" presStyleLbl="node1" presStyleIdx="1" presStyleCnt="4">
        <dgm:presLayoutVars>
          <dgm:chMax val="1"/>
          <dgm:bulletEnabled val="1"/>
        </dgm:presLayoutVars>
      </dgm:prSet>
      <dgm:spPr/>
    </dgm:pt>
    <dgm:pt modelId="{81BDD36C-02BE-413A-979E-C8CE113B4122}" type="pres">
      <dgm:prSet presAssocID="{3B5C079D-4788-4B4A-9534-48A9EFCA4B1F}" presName="sp" presStyleCnt="0"/>
      <dgm:spPr/>
    </dgm:pt>
    <dgm:pt modelId="{1F8F2F58-F1F8-496F-8547-B2F56E958D7F}" type="pres">
      <dgm:prSet presAssocID="{DDEF2785-96B1-4D44-AB0E-BB072D8A8E4D}" presName="linNode" presStyleCnt="0"/>
      <dgm:spPr/>
    </dgm:pt>
    <dgm:pt modelId="{44A808E3-CF73-4AA4-870F-FF7EB199202B}" type="pres">
      <dgm:prSet presAssocID="{DDEF2785-96B1-4D44-AB0E-BB072D8A8E4D}" presName="parentText" presStyleLbl="node1" presStyleIdx="2" presStyleCnt="4">
        <dgm:presLayoutVars>
          <dgm:chMax val="1"/>
          <dgm:bulletEnabled val="1"/>
        </dgm:presLayoutVars>
      </dgm:prSet>
      <dgm:spPr/>
    </dgm:pt>
    <dgm:pt modelId="{45CCCB57-A375-45AE-9755-F6F787473A0A}" type="pres">
      <dgm:prSet presAssocID="{D171D5AB-224D-4BC6-BCDA-16F373BCD245}" presName="sp" presStyleCnt="0"/>
      <dgm:spPr/>
    </dgm:pt>
    <dgm:pt modelId="{1CA51209-46FE-4C83-A630-62BE543B9970}" type="pres">
      <dgm:prSet presAssocID="{07DD3E67-2FE3-418C-829C-83827045FAC3}" presName="linNode" presStyleCnt="0"/>
      <dgm:spPr/>
    </dgm:pt>
    <dgm:pt modelId="{CDA1B480-AE11-4BB0-99FA-1D2706F6342B}" type="pres">
      <dgm:prSet presAssocID="{07DD3E67-2FE3-418C-829C-83827045FAC3}" presName="parentText" presStyleLbl="node1" presStyleIdx="3" presStyleCnt="4">
        <dgm:presLayoutVars>
          <dgm:chMax val="1"/>
          <dgm:bulletEnabled val="1"/>
        </dgm:presLayoutVars>
      </dgm:prSet>
      <dgm:spPr/>
    </dgm:pt>
  </dgm:ptLst>
  <dgm:cxnLst>
    <dgm:cxn modelId="{B148592C-0796-4CDD-A1B1-24444102B24B}" type="presOf" srcId="{DDEF2785-96B1-4D44-AB0E-BB072D8A8E4D}" destId="{44A808E3-CF73-4AA4-870F-FF7EB199202B}" srcOrd="0" destOrd="0" presId="urn:microsoft.com/office/officeart/2005/8/layout/vList5"/>
    <dgm:cxn modelId="{E1502339-CBB1-4876-B5B2-80C94E8539E4}" srcId="{A74F0DCB-849E-4C86-BE3A-5C6C668456B3}" destId="{10BB7A74-555A-47DD-9E64-3F2A530F0A2B}" srcOrd="1" destOrd="0" parTransId="{4C0C70DA-DAEE-4ADC-B80A-116ABAA29F87}" sibTransId="{3B5C079D-4788-4B4A-9534-48A9EFCA4B1F}"/>
    <dgm:cxn modelId="{BF2EF860-C274-42DD-B48D-7F91FE5DC35D}" type="presOf" srcId="{07DD3E67-2FE3-418C-829C-83827045FAC3}" destId="{CDA1B480-AE11-4BB0-99FA-1D2706F6342B}" srcOrd="0" destOrd="0" presId="urn:microsoft.com/office/officeart/2005/8/layout/vList5"/>
    <dgm:cxn modelId="{5633A58C-5AD8-4AB9-A603-3EA93DF0F9DE}" type="presOf" srcId="{10BB7A74-555A-47DD-9E64-3F2A530F0A2B}" destId="{C32C8265-C0B8-491B-921A-00D9F12E0CD5}" srcOrd="0" destOrd="0" presId="urn:microsoft.com/office/officeart/2005/8/layout/vList5"/>
    <dgm:cxn modelId="{5A4F1290-7C2D-4DBD-A844-B7D7D49FAE9E}" srcId="{A74F0DCB-849E-4C86-BE3A-5C6C668456B3}" destId="{07DD3E67-2FE3-418C-829C-83827045FAC3}" srcOrd="3" destOrd="0" parTransId="{5B6F484A-2FB7-43F2-858A-C7F094783B8F}" sibTransId="{EF762CF4-89DE-4E0E-926A-91F9F1077A63}"/>
    <dgm:cxn modelId="{2DE193A4-1C85-4B98-867C-19141E05D17E}" type="presOf" srcId="{A74F0DCB-849E-4C86-BE3A-5C6C668456B3}" destId="{02E32FBA-E077-4377-9331-F19FB5BE6D8D}" srcOrd="0" destOrd="0" presId="urn:microsoft.com/office/officeart/2005/8/layout/vList5"/>
    <dgm:cxn modelId="{183EE5BF-5288-4069-82CD-C1CB797F5257}" srcId="{A74F0DCB-849E-4C86-BE3A-5C6C668456B3}" destId="{7263A1A7-689A-4AEC-8DCF-6B6E814817FA}" srcOrd="0" destOrd="0" parTransId="{08E452AE-320A-4376-98B5-48037C39A0C0}" sibTransId="{75453029-0220-47F1-9E47-66EA7CDC3960}"/>
    <dgm:cxn modelId="{994ACDE2-3913-452A-9ECB-1F8B57842EA5}" type="presOf" srcId="{7263A1A7-689A-4AEC-8DCF-6B6E814817FA}" destId="{9901AB8F-6558-4959-A51F-365C9B723B3B}" srcOrd="0" destOrd="0" presId="urn:microsoft.com/office/officeart/2005/8/layout/vList5"/>
    <dgm:cxn modelId="{54AEDDEA-4394-40E4-B4D9-7B1C030092AF}" srcId="{A74F0DCB-849E-4C86-BE3A-5C6C668456B3}" destId="{DDEF2785-96B1-4D44-AB0E-BB072D8A8E4D}" srcOrd="2" destOrd="0" parTransId="{110F9030-6962-4E51-81B2-22E0ABBCE93D}" sibTransId="{D171D5AB-224D-4BC6-BCDA-16F373BCD245}"/>
    <dgm:cxn modelId="{7448BA71-E318-4FA1-859B-BEDDBF52E26B}" type="presParOf" srcId="{02E32FBA-E077-4377-9331-F19FB5BE6D8D}" destId="{9E876BED-4615-4826-B0FA-AA1D7B11C45E}" srcOrd="0" destOrd="0" presId="urn:microsoft.com/office/officeart/2005/8/layout/vList5"/>
    <dgm:cxn modelId="{851A93E8-6B01-489E-8A15-38D3C4EEB9C0}" type="presParOf" srcId="{9E876BED-4615-4826-B0FA-AA1D7B11C45E}" destId="{9901AB8F-6558-4959-A51F-365C9B723B3B}" srcOrd="0" destOrd="0" presId="urn:microsoft.com/office/officeart/2005/8/layout/vList5"/>
    <dgm:cxn modelId="{2ADB446E-8208-4604-BD43-A7447E5EC3DC}" type="presParOf" srcId="{02E32FBA-E077-4377-9331-F19FB5BE6D8D}" destId="{04AD58AB-1326-4C38-8487-57EF57DF4D7F}" srcOrd="1" destOrd="0" presId="urn:microsoft.com/office/officeart/2005/8/layout/vList5"/>
    <dgm:cxn modelId="{96404095-1049-4006-B9F9-24F8EF880D2D}" type="presParOf" srcId="{02E32FBA-E077-4377-9331-F19FB5BE6D8D}" destId="{A44F6DFE-E898-488F-82E4-AA897522CEAE}" srcOrd="2" destOrd="0" presId="urn:microsoft.com/office/officeart/2005/8/layout/vList5"/>
    <dgm:cxn modelId="{34C8A39F-8E42-47C4-8423-43C612B2BE52}" type="presParOf" srcId="{A44F6DFE-E898-488F-82E4-AA897522CEAE}" destId="{C32C8265-C0B8-491B-921A-00D9F12E0CD5}" srcOrd="0" destOrd="0" presId="urn:microsoft.com/office/officeart/2005/8/layout/vList5"/>
    <dgm:cxn modelId="{1A728390-92B6-415E-AF8D-D00887E86AAC}" type="presParOf" srcId="{02E32FBA-E077-4377-9331-F19FB5BE6D8D}" destId="{81BDD36C-02BE-413A-979E-C8CE113B4122}" srcOrd="3" destOrd="0" presId="urn:microsoft.com/office/officeart/2005/8/layout/vList5"/>
    <dgm:cxn modelId="{5725969B-A3F8-4A60-948F-D58AF0F481AF}" type="presParOf" srcId="{02E32FBA-E077-4377-9331-F19FB5BE6D8D}" destId="{1F8F2F58-F1F8-496F-8547-B2F56E958D7F}" srcOrd="4" destOrd="0" presId="urn:microsoft.com/office/officeart/2005/8/layout/vList5"/>
    <dgm:cxn modelId="{F3D176FC-7956-4621-A128-DF8A8D13CAF2}" type="presParOf" srcId="{1F8F2F58-F1F8-496F-8547-B2F56E958D7F}" destId="{44A808E3-CF73-4AA4-870F-FF7EB199202B}" srcOrd="0" destOrd="0" presId="urn:microsoft.com/office/officeart/2005/8/layout/vList5"/>
    <dgm:cxn modelId="{D80F26D5-3F4A-43B3-87F1-8644BF5808D3}" type="presParOf" srcId="{02E32FBA-E077-4377-9331-F19FB5BE6D8D}" destId="{45CCCB57-A375-45AE-9755-F6F787473A0A}" srcOrd="5" destOrd="0" presId="urn:microsoft.com/office/officeart/2005/8/layout/vList5"/>
    <dgm:cxn modelId="{CCD0CBD7-57AA-45FA-95A1-CC9DB6BF3191}" type="presParOf" srcId="{02E32FBA-E077-4377-9331-F19FB5BE6D8D}" destId="{1CA51209-46FE-4C83-A630-62BE543B9970}" srcOrd="6" destOrd="0" presId="urn:microsoft.com/office/officeart/2005/8/layout/vList5"/>
    <dgm:cxn modelId="{BC32276B-94DD-4C11-9C4A-86C299E172A4}" type="presParOf" srcId="{1CA51209-46FE-4C83-A630-62BE543B9970}" destId="{CDA1B480-AE11-4BB0-99FA-1D2706F6342B}"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2A0D067-94F8-453D-AEC4-4D469B606435}" type="doc">
      <dgm:prSet loTypeId="urn:microsoft.com/office/officeart/2005/8/layout/vList5" loCatId="list" qsTypeId="urn:microsoft.com/office/officeart/2005/8/quickstyle/simple1" qsCatId="simple" csTypeId="urn:microsoft.com/office/officeart/2005/8/colors/colorful2" csCatId="colorful" phldr="1"/>
      <dgm:spPr/>
      <dgm:t>
        <a:bodyPr/>
        <a:lstStyle/>
        <a:p>
          <a:endParaRPr lang="en-US"/>
        </a:p>
      </dgm:t>
    </dgm:pt>
    <dgm:pt modelId="{BB00D731-3E88-41D5-9D31-379E2F5B287A}">
      <dgm:prSet/>
      <dgm:spPr/>
      <dgm:t>
        <a:bodyPr/>
        <a:lstStyle/>
        <a:p>
          <a:r>
            <a:rPr lang="en-GB" dirty="0"/>
            <a:t>focusing on the barriers to accessing services.</a:t>
          </a:r>
          <a:endParaRPr lang="en-US" dirty="0"/>
        </a:p>
      </dgm:t>
    </dgm:pt>
    <dgm:pt modelId="{B28A8AC3-F0B2-4A90-85AB-CA3D000587DB}" type="parTrans" cxnId="{8EA43209-A172-4F6C-844B-5B79044295F3}">
      <dgm:prSet/>
      <dgm:spPr/>
      <dgm:t>
        <a:bodyPr/>
        <a:lstStyle/>
        <a:p>
          <a:endParaRPr lang="en-US"/>
        </a:p>
      </dgm:t>
    </dgm:pt>
    <dgm:pt modelId="{D47A6224-7EFC-4C7F-8010-66302AD14A5A}" type="sibTrans" cxnId="{8EA43209-A172-4F6C-844B-5B79044295F3}">
      <dgm:prSet/>
      <dgm:spPr/>
      <dgm:t>
        <a:bodyPr/>
        <a:lstStyle/>
        <a:p>
          <a:endParaRPr lang="en-US"/>
        </a:p>
      </dgm:t>
    </dgm:pt>
    <dgm:pt modelId="{69A4BE2B-0927-4781-8D07-565C404F6D38}">
      <dgm:prSet/>
      <dgm:spPr/>
      <dgm:t>
        <a:bodyPr/>
        <a:lstStyle/>
        <a:p>
          <a:r>
            <a:rPr lang="en-GB"/>
            <a:t>Did they agree with the results regarding care leavers barriers to engagement?</a:t>
          </a:r>
          <a:endParaRPr lang="en-US"/>
        </a:p>
      </dgm:t>
    </dgm:pt>
    <dgm:pt modelId="{455A005E-183F-4F54-B929-38EF6AE994B8}" type="parTrans" cxnId="{0A5B1F8B-1017-4B30-BCA8-5E2CB5B0524C}">
      <dgm:prSet/>
      <dgm:spPr/>
      <dgm:t>
        <a:bodyPr/>
        <a:lstStyle/>
        <a:p>
          <a:endParaRPr lang="en-US"/>
        </a:p>
      </dgm:t>
    </dgm:pt>
    <dgm:pt modelId="{98139F5B-450F-40A6-AAED-1D4598D0A43D}" type="sibTrans" cxnId="{0A5B1F8B-1017-4B30-BCA8-5E2CB5B0524C}">
      <dgm:prSet/>
      <dgm:spPr/>
      <dgm:t>
        <a:bodyPr/>
        <a:lstStyle/>
        <a:p>
          <a:endParaRPr lang="en-US"/>
        </a:p>
      </dgm:t>
    </dgm:pt>
    <dgm:pt modelId="{2330C377-2F09-4BD2-AECE-83EB2300D639}">
      <dgm:prSet/>
      <dgm:spPr/>
      <dgm:t>
        <a:bodyPr/>
        <a:lstStyle/>
        <a:p>
          <a:r>
            <a:rPr lang="en-GB"/>
            <a:t>What do they believe is the biggest barrier?</a:t>
          </a:r>
          <a:endParaRPr lang="en-US"/>
        </a:p>
      </dgm:t>
    </dgm:pt>
    <dgm:pt modelId="{398CB7C2-4576-4904-B67D-D6E816F0D861}" type="parTrans" cxnId="{AEBA3E72-3B6C-4BDD-9C55-7AD2DA114617}">
      <dgm:prSet/>
      <dgm:spPr/>
      <dgm:t>
        <a:bodyPr/>
        <a:lstStyle/>
        <a:p>
          <a:endParaRPr lang="en-US"/>
        </a:p>
      </dgm:t>
    </dgm:pt>
    <dgm:pt modelId="{3003265B-ECD3-465A-8FE2-8AA325B61916}" type="sibTrans" cxnId="{AEBA3E72-3B6C-4BDD-9C55-7AD2DA114617}">
      <dgm:prSet/>
      <dgm:spPr/>
      <dgm:t>
        <a:bodyPr/>
        <a:lstStyle/>
        <a:p>
          <a:endParaRPr lang="en-US"/>
        </a:p>
      </dgm:t>
    </dgm:pt>
    <dgm:pt modelId="{44252127-6DE1-4735-88D5-6DD8D7D5F271}">
      <dgm:prSet/>
      <dgm:spPr/>
      <dgm:t>
        <a:bodyPr/>
        <a:lstStyle/>
        <a:p>
          <a:r>
            <a:rPr lang="en-GB"/>
            <a:t>How can we overcome these barriers?</a:t>
          </a:r>
          <a:endParaRPr lang="en-US"/>
        </a:p>
      </dgm:t>
    </dgm:pt>
    <dgm:pt modelId="{6D24472A-8BC9-4521-88A1-7848A28AC6A2}" type="parTrans" cxnId="{2B87F815-0046-49A7-8993-325FDFBD635B}">
      <dgm:prSet/>
      <dgm:spPr/>
      <dgm:t>
        <a:bodyPr/>
        <a:lstStyle/>
        <a:p>
          <a:endParaRPr lang="en-US"/>
        </a:p>
      </dgm:t>
    </dgm:pt>
    <dgm:pt modelId="{E2CCF13F-365D-451C-8014-BD9A2A44CD8B}" type="sibTrans" cxnId="{2B87F815-0046-49A7-8993-325FDFBD635B}">
      <dgm:prSet/>
      <dgm:spPr/>
      <dgm:t>
        <a:bodyPr/>
        <a:lstStyle/>
        <a:p>
          <a:endParaRPr lang="en-US"/>
        </a:p>
      </dgm:t>
    </dgm:pt>
    <dgm:pt modelId="{BEAFB9F5-50B1-4514-BAA6-68AF4958C8B2}" type="pres">
      <dgm:prSet presAssocID="{52A0D067-94F8-453D-AEC4-4D469B606435}" presName="Name0" presStyleCnt="0">
        <dgm:presLayoutVars>
          <dgm:dir/>
          <dgm:animLvl val="lvl"/>
          <dgm:resizeHandles val="exact"/>
        </dgm:presLayoutVars>
      </dgm:prSet>
      <dgm:spPr/>
    </dgm:pt>
    <dgm:pt modelId="{40CC6FB4-1A93-4629-A88D-30CEC86B001C}" type="pres">
      <dgm:prSet presAssocID="{BB00D731-3E88-41D5-9D31-379E2F5B287A}" presName="linNode" presStyleCnt="0"/>
      <dgm:spPr/>
    </dgm:pt>
    <dgm:pt modelId="{AC1FB0B7-6649-4922-BE3E-619C29EA8428}" type="pres">
      <dgm:prSet presAssocID="{BB00D731-3E88-41D5-9D31-379E2F5B287A}" presName="parentText" presStyleLbl="node1" presStyleIdx="0" presStyleCnt="4">
        <dgm:presLayoutVars>
          <dgm:chMax val="1"/>
          <dgm:bulletEnabled val="1"/>
        </dgm:presLayoutVars>
      </dgm:prSet>
      <dgm:spPr/>
    </dgm:pt>
    <dgm:pt modelId="{12AD62DF-9EC5-4E22-9A0C-60578D376290}" type="pres">
      <dgm:prSet presAssocID="{D47A6224-7EFC-4C7F-8010-66302AD14A5A}" presName="sp" presStyleCnt="0"/>
      <dgm:spPr/>
    </dgm:pt>
    <dgm:pt modelId="{EBE3BFE3-2DFB-4B2F-8EC8-C68A54681863}" type="pres">
      <dgm:prSet presAssocID="{69A4BE2B-0927-4781-8D07-565C404F6D38}" presName="linNode" presStyleCnt="0"/>
      <dgm:spPr/>
    </dgm:pt>
    <dgm:pt modelId="{6DF1A81E-25E8-4D01-8747-321C34F7606D}" type="pres">
      <dgm:prSet presAssocID="{69A4BE2B-0927-4781-8D07-565C404F6D38}" presName="parentText" presStyleLbl="node1" presStyleIdx="1" presStyleCnt="4">
        <dgm:presLayoutVars>
          <dgm:chMax val="1"/>
          <dgm:bulletEnabled val="1"/>
        </dgm:presLayoutVars>
      </dgm:prSet>
      <dgm:spPr/>
    </dgm:pt>
    <dgm:pt modelId="{A677708C-6D3A-4A94-9604-2518989FA768}" type="pres">
      <dgm:prSet presAssocID="{98139F5B-450F-40A6-AAED-1D4598D0A43D}" presName="sp" presStyleCnt="0"/>
      <dgm:spPr/>
    </dgm:pt>
    <dgm:pt modelId="{DD4F334F-3DB3-49E0-A9B3-F30AB27BBB3E}" type="pres">
      <dgm:prSet presAssocID="{2330C377-2F09-4BD2-AECE-83EB2300D639}" presName="linNode" presStyleCnt="0"/>
      <dgm:spPr/>
    </dgm:pt>
    <dgm:pt modelId="{532579DA-F11E-4E62-BC13-5FC8B2359B0F}" type="pres">
      <dgm:prSet presAssocID="{2330C377-2F09-4BD2-AECE-83EB2300D639}" presName="parentText" presStyleLbl="node1" presStyleIdx="2" presStyleCnt="4">
        <dgm:presLayoutVars>
          <dgm:chMax val="1"/>
          <dgm:bulletEnabled val="1"/>
        </dgm:presLayoutVars>
      </dgm:prSet>
      <dgm:spPr/>
    </dgm:pt>
    <dgm:pt modelId="{98A1B46F-9CEE-4D1C-B66A-2A367BCD3F29}" type="pres">
      <dgm:prSet presAssocID="{3003265B-ECD3-465A-8FE2-8AA325B61916}" presName="sp" presStyleCnt="0"/>
      <dgm:spPr/>
    </dgm:pt>
    <dgm:pt modelId="{A5C243A0-FBD9-4279-9DFE-D9350CA01CD5}" type="pres">
      <dgm:prSet presAssocID="{44252127-6DE1-4735-88D5-6DD8D7D5F271}" presName="linNode" presStyleCnt="0"/>
      <dgm:spPr/>
    </dgm:pt>
    <dgm:pt modelId="{A59EAB8A-569F-470F-9736-ECF9E39C0847}" type="pres">
      <dgm:prSet presAssocID="{44252127-6DE1-4735-88D5-6DD8D7D5F271}" presName="parentText" presStyleLbl="node1" presStyleIdx="3" presStyleCnt="4">
        <dgm:presLayoutVars>
          <dgm:chMax val="1"/>
          <dgm:bulletEnabled val="1"/>
        </dgm:presLayoutVars>
      </dgm:prSet>
      <dgm:spPr/>
    </dgm:pt>
  </dgm:ptLst>
  <dgm:cxnLst>
    <dgm:cxn modelId="{A4D16D06-1189-46AE-A903-6013EADE2264}" type="presOf" srcId="{2330C377-2F09-4BD2-AECE-83EB2300D639}" destId="{532579DA-F11E-4E62-BC13-5FC8B2359B0F}" srcOrd="0" destOrd="0" presId="urn:microsoft.com/office/officeart/2005/8/layout/vList5"/>
    <dgm:cxn modelId="{8EA43209-A172-4F6C-844B-5B79044295F3}" srcId="{52A0D067-94F8-453D-AEC4-4D469B606435}" destId="{BB00D731-3E88-41D5-9D31-379E2F5B287A}" srcOrd="0" destOrd="0" parTransId="{B28A8AC3-F0B2-4A90-85AB-CA3D000587DB}" sibTransId="{D47A6224-7EFC-4C7F-8010-66302AD14A5A}"/>
    <dgm:cxn modelId="{2B87F815-0046-49A7-8993-325FDFBD635B}" srcId="{52A0D067-94F8-453D-AEC4-4D469B606435}" destId="{44252127-6DE1-4735-88D5-6DD8D7D5F271}" srcOrd="3" destOrd="0" parTransId="{6D24472A-8BC9-4521-88A1-7848A28AC6A2}" sibTransId="{E2CCF13F-365D-451C-8014-BD9A2A44CD8B}"/>
    <dgm:cxn modelId="{5E227233-FCD4-4FEB-B45B-81E3CAC8806E}" type="presOf" srcId="{69A4BE2B-0927-4781-8D07-565C404F6D38}" destId="{6DF1A81E-25E8-4D01-8747-321C34F7606D}" srcOrd="0" destOrd="0" presId="urn:microsoft.com/office/officeart/2005/8/layout/vList5"/>
    <dgm:cxn modelId="{C426165F-FC7B-43F3-935E-6F537EFCBCBF}" type="presOf" srcId="{BB00D731-3E88-41D5-9D31-379E2F5B287A}" destId="{AC1FB0B7-6649-4922-BE3E-619C29EA8428}" srcOrd="0" destOrd="0" presId="urn:microsoft.com/office/officeart/2005/8/layout/vList5"/>
    <dgm:cxn modelId="{AEBA3E72-3B6C-4BDD-9C55-7AD2DA114617}" srcId="{52A0D067-94F8-453D-AEC4-4D469B606435}" destId="{2330C377-2F09-4BD2-AECE-83EB2300D639}" srcOrd="2" destOrd="0" parTransId="{398CB7C2-4576-4904-B67D-D6E816F0D861}" sibTransId="{3003265B-ECD3-465A-8FE2-8AA325B61916}"/>
    <dgm:cxn modelId="{0A5B1F8B-1017-4B30-BCA8-5E2CB5B0524C}" srcId="{52A0D067-94F8-453D-AEC4-4D469B606435}" destId="{69A4BE2B-0927-4781-8D07-565C404F6D38}" srcOrd="1" destOrd="0" parTransId="{455A005E-183F-4F54-B929-38EF6AE994B8}" sibTransId="{98139F5B-450F-40A6-AAED-1D4598D0A43D}"/>
    <dgm:cxn modelId="{EE8ADECA-7305-4BA9-A904-FFE58BC301A2}" type="presOf" srcId="{44252127-6DE1-4735-88D5-6DD8D7D5F271}" destId="{A59EAB8A-569F-470F-9736-ECF9E39C0847}" srcOrd="0" destOrd="0" presId="urn:microsoft.com/office/officeart/2005/8/layout/vList5"/>
    <dgm:cxn modelId="{08A166E1-D4CA-4213-9BBF-F55F4378BAC6}" type="presOf" srcId="{52A0D067-94F8-453D-AEC4-4D469B606435}" destId="{BEAFB9F5-50B1-4514-BAA6-68AF4958C8B2}" srcOrd="0" destOrd="0" presId="urn:microsoft.com/office/officeart/2005/8/layout/vList5"/>
    <dgm:cxn modelId="{C53CF37A-4FA7-4C23-A04D-FF5838EDE676}" type="presParOf" srcId="{BEAFB9F5-50B1-4514-BAA6-68AF4958C8B2}" destId="{40CC6FB4-1A93-4629-A88D-30CEC86B001C}" srcOrd="0" destOrd="0" presId="urn:microsoft.com/office/officeart/2005/8/layout/vList5"/>
    <dgm:cxn modelId="{8CA3E569-FAC3-416F-9624-295E118D2886}" type="presParOf" srcId="{40CC6FB4-1A93-4629-A88D-30CEC86B001C}" destId="{AC1FB0B7-6649-4922-BE3E-619C29EA8428}" srcOrd="0" destOrd="0" presId="urn:microsoft.com/office/officeart/2005/8/layout/vList5"/>
    <dgm:cxn modelId="{6DEF866B-20F7-4F32-94D9-14446BD4D380}" type="presParOf" srcId="{BEAFB9F5-50B1-4514-BAA6-68AF4958C8B2}" destId="{12AD62DF-9EC5-4E22-9A0C-60578D376290}" srcOrd="1" destOrd="0" presId="urn:microsoft.com/office/officeart/2005/8/layout/vList5"/>
    <dgm:cxn modelId="{C1FFD96E-BD31-40BA-9BF8-A3D3550E79FF}" type="presParOf" srcId="{BEAFB9F5-50B1-4514-BAA6-68AF4958C8B2}" destId="{EBE3BFE3-2DFB-4B2F-8EC8-C68A54681863}" srcOrd="2" destOrd="0" presId="urn:microsoft.com/office/officeart/2005/8/layout/vList5"/>
    <dgm:cxn modelId="{7A74B100-AC66-4E68-B8C6-03365626F3EF}" type="presParOf" srcId="{EBE3BFE3-2DFB-4B2F-8EC8-C68A54681863}" destId="{6DF1A81E-25E8-4D01-8747-321C34F7606D}" srcOrd="0" destOrd="0" presId="urn:microsoft.com/office/officeart/2005/8/layout/vList5"/>
    <dgm:cxn modelId="{14022503-B15D-4815-81A9-87D230E13C69}" type="presParOf" srcId="{BEAFB9F5-50B1-4514-BAA6-68AF4958C8B2}" destId="{A677708C-6D3A-4A94-9604-2518989FA768}" srcOrd="3" destOrd="0" presId="urn:microsoft.com/office/officeart/2005/8/layout/vList5"/>
    <dgm:cxn modelId="{FB37F7CD-9102-4772-9D00-BF1C55453744}" type="presParOf" srcId="{BEAFB9F5-50B1-4514-BAA6-68AF4958C8B2}" destId="{DD4F334F-3DB3-49E0-A9B3-F30AB27BBB3E}" srcOrd="4" destOrd="0" presId="urn:microsoft.com/office/officeart/2005/8/layout/vList5"/>
    <dgm:cxn modelId="{5C66E20A-F527-4F05-A0E1-7F6A20C2059A}" type="presParOf" srcId="{DD4F334F-3DB3-49E0-A9B3-F30AB27BBB3E}" destId="{532579DA-F11E-4E62-BC13-5FC8B2359B0F}" srcOrd="0" destOrd="0" presId="urn:microsoft.com/office/officeart/2005/8/layout/vList5"/>
    <dgm:cxn modelId="{51A3D8DE-A766-494F-9DDF-28602E23B4B9}" type="presParOf" srcId="{BEAFB9F5-50B1-4514-BAA6-68AF4958C8B2}" destId="{98A1B46F-9CEE-4D1C-B66A-2A367BCD3F29}" srcOrd="5" destOrd="0" presId="urn:microsoft.com/office/officeart/2005/8/layout/vList5"/>
    <dgm:cxn modelId="{A170A922-6257-47C5-AD16-3841C46A9A7D}" type="presParOf" srcId="{BEAFB9F5-50B1-4514-BAA6-68AF4958C8B2}" destId="{A5C243A0-FBD9-4279-9DFE-D9350CA01CD5}" srcOrd="6" destOrd="0" presId="urn:microsoft.com/office/officeart/2005/8/layout/vList5"/>
    <dgm:cxn modelId="{1940A804-903C-415C-BB4F-EE80299E528B}" type="presParOf" srcId="{A5C243A0-FBD9-4279-9DFE-D9350CA01CD5}" destId="{A59EAB8A-569F-470F-9736-ECF9E39C0847}"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28DE985-296E-48B8-9630-EEC1353EC51B}"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n-US"/>
        </a:p>
      </dgm:t>
    </dgm:pt>
    <dgm:pt modelId="{669AF33C-08E3-4955-80A4-D1778E4BD506}">
      <dgm:prSet/>
      <dgm:spPr/>
      <dgm:t>
        <a:bodyPr/>
        <a:lstStyle/>
        <a:p>
          <a:r>
            <a:rPr lang="en-GB" dirty="0"/>
            <a:t>The stigma “care kid, troubled kid, were no different to anyone else”.</a:t>
          </a:r>
          <a:endParaRPr lang="en-US" dirty="0"/>
        </a:p>
      </dgm:t>
    </dgm:pt>
    <dgm:pt modelId="{3E015E9A-40CD-4E42-A1DF-D650473DE269}" type="parTrans" cxnId="{F93A688F-4BD5-45AD-9989-C9F163397CAF}">
      <dgm:prSet/>
      <dgm:spPr/>
      <dgm:t>
        <a:bodyPr/>
        <a:lstStyle/>
        <a:p>
          <a:endParaRPr lang="en-US"/>
        </a:p>
      </dgm:t>
    </dgm:pt>
    <dgm:pt modelId="{0E416A43-51F6-45A8-98D3-CE8CD7BAEFFE}" type="sibTrans" cxnId="{F93A688F-4BD5-45AD-9989-C9F163397CAF}">
      <dgm:prSet/>
      <dgm:spPr/>
      <dgm:t>
        <a:bodyPr/>
        <a:lstStyle/>
        <a:p>
          <a:endParaRPr lang="en-US"/>
        </a:p>
      </dgm:t>
    </dgm:pt>
    <dgm:pt modelId="{9C87C346-03BA-446C-8819-05639B1F0D0F}">
      <dgm:prSet/>
      <dgm:spPr/>
      <dgm:t>
        <a:bodyPr/>
        <a:lstStyle/>
        <a:p>
          <a:r>
            <a:rPr lang="en-GB" dirty="0"/>
            <a:t>average 21-year-old can ask for help no issues because their whole lives aren’t on file”.</a:t>
          </a:r>
          <a:endParaRPr lang="en-US" dirty="0"/>
        </a:p>
      </dgm:t>
    </dgm:pt>
    <dgm:pt modelId="{02B28424-04E4-4A7D-B1DA-6597DF81E240}" type="parTrans" cxnId="{A239D96A-2BDE-4B7B-AC1D-77792B1E3F5A}">
      <dgm:prSet/>
      <dgm:spPr/>
      <dgm:t>
        <a:bodyPr/>
        <a:lstStyle/>
        <a:p>
          <a:endParaRPr lang="en-US"/>
        </a:p>
      </dgm:t>
    </dgm:pt>
    <dgm:pt modelId="{FCB0B069-7C24-49F6-8197-0D10BFA0C916}" type="sibTrans" cxnId="{A239D96A-2BDE-4B7B-AC1D-77792B1E3F5A}">
      <dgm:prSet/>
      <dgm:spPr/>
      <dgm:t>
        <a:bodyPr/>
        <a:lstStyle/>
        <a:p>
          <a:endParaRPr lang="en-US"/>
        </a:p>
      </dgm:t>
    </dgm:pt>
    <dgm:pt modelId="{9D5B849B-DB09-4B22-A840-D710319784F3}">
      <dgm:prSet/>
      <dgm:spPr/>
      <dgm:t>
        <a:bodyPr/>
        <a:lstStyle/>
        <a:p>
          <a:r>
            <a:rPr lang="en-GB"/>
            <a:t>“ I didn’t seek help until I literally couldn’t do it anymore as I was so worried about them referring to children’s services”. </a:t>
          </a:r>
          <a:endParaRPr lang="en-US"/>
        </a:p>
      </dgm:t>
    </dgm:pt>
    <dgm:pt modelId="{0833C961-085C-40D9-AA4D-1B852F902969}" type="parTrans" cxnId="{B2CE1EAA-3AE3-4649-84CB-AAE163E8D853}">
      <dgm:prSet/>
      <dgm:spPr/>
      <dgm:t>
        <a:bodyPr/>
        <a:lstStyle/>
        <a:p>
          <a:endParaRPr lang="en-US"/>
        </a:p>
      </dgm:t>
    </dgm:pt>
    <dgm:pt modelId="{3A2BF6AA-E3B6-45DC-92E9-59D328E63B06}" type="sibTrans" cxnId="{B2CE1EAA-3AE3-4649-84CB-AAE163E8D853}">
      <dgm:prSet/>
      <dgm:spPr/>
      <dgm:t>
        <a:bodyPr/>
        <a:lstStyle/>
        <a:p>
          <a:endParaRPr lang="en-US"/>
        </a:p>
      </dgm:t>
    </dgm:pt>
    <dgm:pt modelId="{96A46638-58E8-4FDC-B2A3-68EC76ACEFC8}">
      <dgm:prSet/>
      <dgm:spPr/>
      <dgm:t>
        <a:bodyPr/>
        <a:lstStyle/>
        <a:p>
          <a:r>
            <a:rPr lang="en-GB" dirty="0"/>
            <a:t>“I’m not going to keep trying to call If I don’t hear back, I will just stop talking”.</a:t>
          </a:r>
          <a:endParaRPr lang="en-US" dirty="0"/>
        </a:p>
      </dgm:t>
    </dgm:pt>
    <dgm:pt modelId="{BB0AE9FE-DA6A-4248-832F-27347A8A18CB}" type="parTrans" cxnId="{6996D442-B1EA-4782-85E6-94C76271E9E1}">
      <dgm:prSet/>
      <dgm:spPr/>
      <dgm:t>
        <a:bodyPr/>
        <a:lstStyle/>
        <a:p>
          <a:endParaRPr lang="en-US"/>
        </a:p>
      </dgm:t>
    </dgm:pt>
    <dgm:pt modelId="{87264C1B-50C4-4517-9BD8-1C0892CC6D31}" type="sibTrans" cxnId="{6996D442-B1EA-4782-85E6-94C76271E9E1}">
      <dgm:prSet/>
      <dgm:spPr/>
      <dgm:t>
        <a:bodyPr/>
        <a:lstStyle/>
        <a:p>
          <a:endParaRPr lang="en-US"/>
        </a:p>
      </dgm:t>
    </dgm:pt>
    <dgm:pt modelId="{5056E55F-6440-4986-BAB7-19B95D5FB7F7}">
      <dgm:prSet/>
      <dgm:spPr/>
      <dgm:t>
        <a:bodyPr/>
        <a:lstStyle/>
        <a:p>
          <a:r>
            <a:rPr lang="en-GB"/>
            <a:t>“Social worker arrives at your door and your immediately brought back to the day you were removed and immediately defensive.”</a:t>
          </a:r>
          <a:endParaRPr lang="en-US"/>
        </a:p>
      </dgm:t>
    </dgm:pt>
    <dgm:pt modelId="{5DE026F0-30B4-44FA-97D7-6BF0354B0D4C}" type="parTrans" cxnId="{8C53B662-F9FC-49CD-9526-525467C75FF2}">
      <dgm:prSet/>
      <dgm:spPr/>
      <dgm:t>
        <a:bodyPr/>
        <a:lstStyle/>
        <a:p>
          <a:endParaRPr lang="en-US"/>
        </a:p>
      </dgm:t>
    </dgm:pt>
    <dgm:pt modelId="{7E492A7E-54F6-4151-AEEC-702170A952AA}" type="sibTrans" cxnId="{8C53B662-F9FC-49CD-9526-525467C75FF2}">
      <dgm:prSet/>
      <dgm:spPr/>
      <dgm:t>
        <a:bodyPr/>
        <a:lstStyle/>
        <a:p>
          <a:endParaRPr lang="en-US"/>
        </a:p>
      </dgm:t>
    </dgm:pt>
    <dgm:pt modelId="{F25296DE-2375-4311-9C49-38CAD49F87C9}" type="pres">
      <dgm:prSet presAssocID="{A28DE985-296E-48B8-9630-EEC1353EC51B}" presName="diagram" presStyleCnt="0">
        <dgm:presLayoutVars>
          <dgm:dir/>
          <dgm:resizeHandles val="exact"/>
        </dgm:presLayoutVars>
      </dgm:prSet>
      <dgm:spPr/>
    </dgm:pt>
    <dgm:pt modelId="{97D78048-30FF-4267-AD08-D92C6929DAB7}" type="pres">
      <dgm:prSet presAssocID="{669AF33C-08E3-4955-80A4-D1778E4BD506}" presName="node" presStyleLbl="node1" presStyleIdx="0" presStyleCnt="5">
        <dgm:presLayoutVars>
          <dgm:bulletEnabled val="1"/>
        </dgm:presLayoutVars>
      </dgm:prSet>
      <dgm:spPr/>
    </dgm:pt>
    <dgm:pt modelId="{E8E645E2-D4DB-4F04-9F1B-F57FF410EF21}" type="pres">
      <dgm:prSet presAssocID="{0E416A43-51F6-45A8-98D3-CE8CD7BAEFFE}" presName="sibTrans" presStyleCnt="0"/>
      <dgm:spPr/>
    </dgm:pt>
    <dgm:pt modelId="{87FB5F89-1F15-4B1C-893D-970668233ABA}" type="pres">
      <dgm:prSet presAssocID="{9C87C346-03BA-446C-8819-05639B1F0D0F}" presName="node" presStyleLbl="node1" presStyleIdx="1" presStyleCnt="5">
        <dgm:presLayoutVars>
          <dgm:bulletEnabled val="1"/>
        </dgm:presLayoutVars>
      </dgm:prSet>
      <dgm:spPr/>
    </dgm:pt>
    <dgm:pt modelId="{EBA72F55-4819-4CD6-8AD2-BD76CA6265C9}" type="pres">
      <dgm:prSet presAssocID="{FCB0B069-7C24-49F6-8197-0D10BFA0C916}" presName="sibTrans" presStyleCnt="0"/>
      <dgm:spPr/>
    </dgm:pt>
    <dgm:pt modelId="{31BC0094-3E44-4C88-B781-30F18910550E}" type="pres">
      <dgm:prSet presAssocID="{9D5B849B-DB09-4B22-A840-D710319784F3}" presName="node" presStyleLbl="node1" presStyleIdx="2" presStyleCnt="5">
        <dgm:presLayoutVars>
          <dgm:bulletEnabled val="1"/>
        </dgm:presLayoutVars>
      </dgm:prSet>
      <dgm:spPr/>
    </dgm:pt>
    <dgm:pt modelId="{DD823E5E-DD5A-40E6-BE4E-3D6EFD1A6873}" type="pres">
      <dgm:prSet presAssocID="{3A2BF6AA-E3B6-45DC-92E9-59D328E63B06}" presName="sibTrans" presStyleCnt="0"/>
      <dgm:spPr/>
    </dgm:pt>
    <dgm:pt modelId="{746FF04D-3989-4630-84A1-EB08BED93C25}" type="pres">
      <dgm:prSet presAssocID="{96A46638-58E8-4FDC-B2A3-68EC76ACEFC8}" presName="node" presStyleLbl="node1" presStyleIdx="3" presStyleCnt="5">
        <dgm:presLayoutVars>
          <dgm:bulletEnabled val="1"/>
        </dgm:presLayoutVars>
      </dgm:prSet>
      <dgm:spPr/>
    </dgm:pt>
    <dgm:pt modelId="{66D9D3E9-E99F-43A5-B662-1BA0C1EE518D}" type="pres">
      <dgm:prSet presAssocID="{87264C1B-50C4-4517-9BD8-1C0892CC6D31}" presName="sibTrans" presStyleCnt="0"/>
      <dgm:spPr/>
    </dgm:pt>
    <dgm:pt modelId="{E02DBEF8-86B9-4B12-BD5E-73B8AE86F19D}" type="pres">
      <dgm:prSet presAssocID="{5056E55F-6440-4986-BAB7-19B95D5FB7F7}" presName="node" presStyleLbl="node1" presStyleIdx="4" presStyleCnt="5">
        <dgm:presLayoutVars>
          <dgm:bulletEnabled val="1"/>
        </dgm:presLayoutVars>
      </dgm:prSet>
      <dgm:spPr/>
    </dgm:pt>
  </dgm:ptLst>
  <dgm:cxnLst>
    <dgm:cxn modelId="{2699C601-254A-452D-9D74-5F5FABEA864D}" type="presOf" srcId="{A28DE985-296E-48B8-9630-EEC1353EC51B}" destId="{F25296DE-2375-4311-9C49-38CAD49F87C9}" srcOrd="0" destOrd="0" presId="urn:microsoft.com/office/officeart/2005/8/layout/default"/>
    <dgm:cxn modelId="{5F4D665F-B409-45AC-A5EE-CAA1ABFC3FFC}" type="presOf" srcId="{9D5B849B-DB09-4B22-A840-D710319784F3}" destId="{31BC0094-3E44-4C88-B781-30F18910550E}" srcOrd="0" destOrd="0" presId="urn:microsoft.com/office/officeart/2005/8/layout/default"/>
    <dgm:cxn modelId="{54F88D60-95E0-40E4-AB2B-FD548837D1D5}" type="presOf" srcId="{96A46638-58E8-4FDC-B2A3-68EC76ACEFC8}" destId="{746FF04D-3989-4630-84A1-EB08BED93C25}" srcOrd="0" destOrd="0" presId="urn:microsoft.com/office/officeart/2005/8/layout/default"/>
    <dgm:cxn modelId="{8C53B662-F9FC-49CD-9526-525467C75FF2}" srcId="{A28DE985-296E-48B8-9630-EEC1353EC51B}" destId="{5056E55F-6440-4986-BAB7-19B95D5FB7F7}" srcOrd="4" destOrd="0" parTransId="{5DE026F0-30B4-44FA-97D7-6BF0354B0D4C}" sibTransId="{7E492A7E-54F6-4151-AEEC-702170A952AA}"/>
    <dgm:cxn modelId="{6996D442-B1EA-4782-85E6-94C76271E9E1}" srcId="{A28DE985-296E-48B8-9630-EEC1353EC51B}" destId="{96A46638-58E8-4FDC-B2A3-68EC76ACEFC8}" srcOrd="3" destOrd="0" parTransId="{BB0AE9FE-DA6A-4248-832F-27347A8A18CB}" sibTransId="{87264C1B-50C4-4517-9BD8-1C0892CC6D31}"/>
    <dgm:cxn modelId="{A239D96A-2BDE-4B7B-AC1D-77792B1E3F5A}" srcId="{A28DE985-296E-48B8-9630-EEC1353EC51B}" destId="{9C87C346-03BA-446C-8819-05639B1F0D0F}" srcOrd="1" destOrd="0" parTransId="{02B28424-04E4-4A7D-B1DA-6597DF81E240}" sibTransId="{FCB0B069-7C24-49F6-8197-0D10BFA0C916}"/>
    <dgm:cxn modelId="{F93A688F-4BD5-45AD-9989-C9F163397CAF}" srcId="{A28DE985-296E-48B8-9630-EEC1353EC51B}" destId="{669AF33C-08E3-4955-80A4-D1778E4BD506}" srcOrd="0" destOrd="0" parTransId="{3E015E9A-40CD-4E42-A1DF-D650473DE269}" sibTransId="{0E416A43-51F6-45A8-98D3-CE8CD7BAEFFE}"/>
    <dgm:cxn modelId="{819B9A90-09F3-4D2A-8E7C-01CB1FD987A9}" type="presOf" srcId="{5056E55F-6440-4986-BAB7-19B95D5FB7F7}" destId="{E02DBEF8-86B9-4B12-BD5E-73B8AE86F19D}" srcOrd="0" destOrd="0" presId="urn:microsoft.com/office/officeart/2005/8/layout/default"/>
    <dgm:cxn modelId="{C3F52AA8-B023-442A-BFE0-8E01B91E6095}" type="presOf" srcId="{9C87C346-03BA-446C-8819-05639B1F0D0F}" destId="{87FB5F89-1F15-4B1C-893D-970668233ABA}" srcOrd="0" destOrd="0" presId="urn:microsoft.com/office/officeart/2005/8/layout/default"/>
    <dgm:cxn modelId="{B2CE1EAA-3AE3-4649-84CB-AAE163E8D853}" srcId="{A28DE985-296E-48B8-9630-EEC1353EC51B}" destId="{9D5B849B-DB09-4B22-A840-D710319784F3}" srcOrd="2" destOrd="0" parTransId="{0833C961-085C-40D9-AA4D-1B852F902969}" sibTransId="{3A2BF6AA-E3B6-45DC-92E9-59D328E63B06}"/>
    <dgm:cxn modelId="{88CECCB1-0021-40C5-9AC7-B7A756E00E30}" type="presOf" srcId="{669AF33C-08E3-4955-80A4-D1778E4BD506}" destId="{97D78048-30FF-4267-AD08-D92C6929DAB7}" srcOrd="0" destOrd="0" presId="urn:microsoft.com/office/officeart/2005/8/layout/default"/>
    <dgm:cxn modelId="{140E8D3F-166C-40AE-B0CB-4FED5D51CD27}" type="presParOf" srcId="{F25296DE-2375-4311-9C49-38CAD49F87C9}" destId="{97D78048-30FF-4267-AD08-D92C6929DAB7}" srcOrd="0" destOrd="0" presId="urn:microsoft.com/office/officeart/2005/8/layout/default"/>
    <dgm:cxn modelId="{5E9D47A3-48AE-445C-8520-7C432367C2FA}" type="presParOf" srcId="{F25296DE-2375-4311-9C49-38CAD49F87C9}" destId="{E8E645E2-D4DB-4F04-9F1B-F57FF410EF21}" srcOrd="1" destOrd="0" presId="urn:microsoft.com/office/officeart/2005/8/layout/default"/>
    <dgm:cxn modelId="{5F203BC0-62D5-4AE5-9B50-64C562DB9B04}" type="presParOf" srcId="{F25296DE-2375-4311-9C49-38CAD49F87C9}" destId="{87FB5F89-1F15-4B1C-893D-970668233ABA}" srcOrd="2" destOrd="0" presId="urn:microsoft.com/office/officeart/2005/8/layout/default"/>
    <dgm:cxn modelId="{93C897BA-A421-46FB-A514-704C66699613}" type="presParOf" srcId="{F25296DE-2375-4311-9C49-38CAD49F87C9}" destId="{EBA72F55-4819-4CD6-8AD2-BD76CA6265C9}" srcOrd="3" destOrd="0" presId="urn:microsoft.com/office/officeart/2005/8/layout/default"/>
    <dgm:cxn modelId="{755FB022-6505-42D4-AAF2-1DCA30C806A0}" type="presParOf" srcId="{F25296DE-2375-4311-9C49-38CAD49F87C9}" destId="{31BC0094-3E44-4C88-B781-30F18910550E}" srcOrd="4" destOrd="0" presId="urn:microsoft.com/office/officeart/2005/8/layout/default"/>
    <dgm:cxn modelId="{52D8ACB0-941D-4268-9051-AC9152DF8885}" type="presParOf" srcId="{F25296DE-2375-4311-9C49-38CAD49F87C9}" destId="{DD823E5E-DD5A-40E6-BE4E-3D6EFD1A6873}" srcOrd="5" destOrd="0" presId="urn:microsoft.com/office/officeart/2005/8/layout/default"/>
    <dgm:cxn modelId="{ECA45630-1112-403E-B0AA-99EE0A54A5C1}" type="presParOf" srcId="{F25296DE-2375-4311-9C49-38CAD49F87C9}" destId="{746FF04D-3989-4630-84A1-EB08BED93C25}" srcOrd="6" destOrd="0" presId="urn:microsoft.com/office/officeart/2005/8/layout/default"/>
    <dgm:cxn modelId="{F87FD661-9787-4426-832A-1055E10F08AD}" type="presParOf" srcId="{F25296DE-2375-4311-9C49-38CAD49F87C9}" destId="{66D9D3E9-E99F-43A5-B662-1BA0C1EE518D}" srcOrd="7" destOrd="0" presId="urn:microsoft.com/office/officeart/2005/8/layout/default"/>
    <dgm:cxn modelId="{64EEB829-1D74-4992-AB52-82FDFE0845C9}" type="presParOf" srcId="{F25296DE-2375-4311-9C49-38CAD49F87C9}" destId="{E02DBEF8-86B9-4B12-BD5E-73B8AE86F19D}"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2FB8676C-BEF9-429D-902F-108E508C7CAB}"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n-US"/>
        </a:p>
      </dgm:t>
    </dgm:pt>
    <dgm:pt modelId="{2E9A60C7-DBEA-4C95-8736-06FB9FD041C6}">
      <dgm:prSet/>
      <dgm:spPr/>
      <dgm:t>
        <a:bodyPr/>
        <a:lstStyle/>
        <a:p>
          <a:pPr algn="just"/>
          <a:r>
            <a:rPr lang="en-GB" dirty="0"/>
            <a:t>“There is confidentiality but when seeing so many different social workers and they all know your life you lose that sense of security and don’t know who to trust. It also affects external relationships.”</a:t>
          </a:r>
          <a:endParaRPr lang="en-US" dirty="0"/>
        </a:p>
      </dgm:t>
    </dgm:pt>
    <dgm:pt modelId="{930D8047-337A-494B-9EC2-14CA080AC372}" type="parTrans" cxnId="{23B470BE-1B99-4FDA-BB94-7AF90E42DC3B}">
      <dgm:prSet/>
      <dgm:spPr/>
      <dgm:t>
        <a:bodyPr/>
        <a:lstStyle/>
        <a:p>
          <a:endParaRPr lang="en-US"/>
        </a:p>
      </dgm:t>
    </dgm:pt>
    <dgm:pt modelId="{41F53AFA-C635-465D-930C-25EB48B96CFE}" type="sibTrans" cxnId="{23B470BE-1B99-4FDA-BB94-7AF90E42DC3B}">
      <dgm:prSet/>
      <dgm:spPr/>
      <dgm:t>
        <a:bodyPr/>
        <a:lstStyle/>
        <a:p>
          <a:endParaRPr lang="en-US"/>
        </a:p>
      </dgm:t>
    </dgm:pt>
    <dgm:pt modelId="{F8A1CEC2-A869-486E-A18D-CF6988C1455C}">
      <dgm:prSet/>
      <dgm:spPr/>
      <dgm:t>
        <a:bodyPr/>
        <a:lstStyle/>
        <a:p>
          <a:pPr algn="just"/>
          <a:r>
            <a:rPr lang="en-GB" dirty="0"/>
            <a:t>Large meetings where the hardest part of their lives is shared.  They are reminded of it and paperwork is sent on it.</a:t>
          </a:r>
          <a:endParaRPr lang="en-US" dirty="0"/>
        </a:p>
      </dgm:t>
    </dgm:pt>
    <dgm:pt modelId="{0E5FC6F7-A986-40BE-9C21-20F27B4ED890}" type="parTrans" cxnId="{EAFD998E-0A84-4E7E-8CCC-0526C7E4C9F6}">
      <dgm:prSet/>
      <dgm:spPr/>
      <dgm:t>
        <a:bodyPr/>
        <a:lstStyle/>
        <a:p>
          <a:endParaRPr lang="en-US"/>
        </a:p>
      </dgm:t>
    </dgm:pt>
    <dgm:pt modelId="{C2359A46-EE17-4339-BDDA-1AA4E8B7B9C9}" type="sibTrans" cxnId="{EAFD998E-0A84-4E7E-8CCC-0526C7E4C9F6}">
      <dgm:prSet/>
      <dgm:spPr/>
      <dgm:t>
        <a:bodyPr/>
        <a:lstStyle/>
        <a:p>
          <a:endParaRPr lang="en-US"/>
        </a:p>
      </dgm:t>
    </dgm:pt>
    <dgm:pt modelId="{AF0E9598-6B4A-4DC0-BAA6-EBA47FCB68C5}">
      <dgm:prSet/>
      <dgm:spPr/>
      <dgm:t>
        <a:bodyPr/>
        <a:lstStyle/>
        <a:p>
          <a:r>
            <a:rPr lang="en-GB"/>
            <a:t>“our lives in bullet points”.</a:t>
          </a:r>
          <a:endParaRPr lang="en-US"/>
        </a:p>
      </dgm:t>
    </dgm:pt>
    <dgm:pt modelId="{7FDE3EBA-079D-48EC-93BB-C3FBDD7E2238}" type="parTrans" cxnId="{5D780877-B497-46D5-975D-935E19794B0C}">
      <dgm:prSet/>
      <dgm:spPr/>
      <dgm:t>
        <a:bodyPr/>
        <a:lstStyle/>
        <a:p>
          <a:endParaRPr lang="en-US"/>
        </a:p>
      </dgm:t>
    </dgm:pt>
    <dgm:pt modelId="{98DA9CD0-4925-4A84-856A-F81D06F289DC}" type="sibTrans" cxnId="{5D780877-B497-46D5-975D-935E19794B0C}">
      <dgm:prSet/>
      <dgm:spPr/>
      <dgm:t>
        <a:bodyPr/>
        <a:lstStyle/>
        <a:p>
          <a:endParaRPr lang="en-US"/>
        </a:p>
      </dgm:t>
    </dgm:pt>
    <dgm:pt modelId="{2FCDBCB6-C02F-43ED-91F6-4868EE70591F}">
      <dgm:prSet/>
      <dgm:spPr/>
      <dgm:t>
        <a:bodyPr/>
        <a:lstStyle/>
        <a:p>
          <a:pPr algn="just"/>
          <a:r>
            <a:rPr lang="en-GB" dirty="0"/>
            <a:t>The social worker knows everything about us, but we know nothing about them. </a:t>
          </a:r>
          <a:endParaRPr lang="en-US" dirty="0"/>
        </a:p>
      </dgm:t>
    </dgm:pt>
    <dgm:pt modelId="{9EFF59AA-860D-446E-8A6F-D591BD028842}" type="parTrans" cxnId="{68743D01-707F-4CD7-B5BB-E5BCDA4238FF}">
      <dgm:prSet/>
      <dgm:spPr/>
      <dgm:t>
        <a:bodyPr/>
        <a:lstStyle/>
        <a:p>
          <a:endParaRPr lang="en-US"/>
        </a:p>
      </dgm:t>
    </dgm:pt>
    <dgm:pt modelId="{D3837C5C-640D-4D2A-BB30-5F2077B10389}" type="sibTrans" cxnId="{68743D01-707F-4CD7-B5BB-E5BCDA4238FF}">
      <dgm:prSet/>
      <dgm:spPr/>
      <dgm:t>
        <a:bodyPr/>
        <a:lstStyle/>
        <a:p>
          <a:endParaRPr lang="en-US"/>
        </a:p>
      </dgm:t>
    </dgm:pt>
    <dgm:pt modelId="{0C28669F-DF11-4917-AA80-EC3FC6FB096E}" type="pres">
      <dgm:prSet presAssocID="{2FB8676C-BEF9-429D-902F-108E508C7CAB}" presName="diagram" presStyleCnt="0">
        <dgm:presLayoutVars>
          <dgm:dir/>
          <dgm:resizeHandles val="exact"/>
        </dgm:presLayoutVars>
      </dgm:prSet>
      <dgm:spPr/>
    </dgm:pt>
    <dgm:pt modelId="{903C3A75-13CC-4200-A675-AFDB4A0B919C}" type="pres">
      <dgm:prSet presAssocID="{2E9A60C7-DBEA-4C95-8736-06FB9FD041C6}" presName="node" presStyleLbl="node1" presStyleIdx="0" presStyleCnt="4">
        <dgm:presLayoutVars>
          <dgm:bulletEnabled val="1"/>
        </dgm:presLayoutVars>
      </dgm:prSet>
      <dgm:spPr/>
    </dgm:pt>
    <dgm:pt modelId="{D9BDA363-269B-4112-8633-14B07F271140}" type="pres">
      <dgm:prSet presAssocID="{41F53AFA-C635-465D-930C-25EB48B96CFE}" presName="sibTrans" presStyleCnt="0"/>
      <dgm:spPr/>
    </dgm:pt>
    <dgm:pt modelId="{B4F6EE20-44B0-4267-89B4-A0D6E3812412}" type="pres">
      <dgm:prSet presAssocID="{F8A1CEC2-A869-486E-A18D-CF6988C1455C}" presName="node" presStyleLbl="node1" presStyleIdx="1" presStyleCnt="4">
        <dgm:presLayoutVars>
          <dgm:bulletEnabled val="1"/>
        </dgm:presLayoutVars>
      </dgm:prSet>
      <dgm:spPr/>
    </dgm:pt>
    <dgm:pt modelId="{159E44D3-FBE6-4DB3-97AD-FCB62636F0AA}" type="pres">
      <dgm:prSet presAssocID="{C2359A46-EE17-4339-BDDA-1AA4E8B7B9C9}" presName="sibTrans" presStyleCnt="0"/>
      <dgm:spPr/>
    </dgm:pt>
    <dgm:pt modelId="{A502AF29-9B72-4335-AD23-9E0709E48014}" type="pres">
      <dgm:prSet presAssocID="{AF0E9598-6B4A-4DC0-BAA6-EBA47FCB68C5}" presName="node" presStyleLbl="node1" presStyleIdx="2" presStyleCnt="4">
        <dgm:presLayoutVars>
          <dgm:bulletEnabled val="1"/>
        </dgm:presLayoutVars>
      </dgm:prSet>
      <dgm:spPr/>
    </dgm:pt>
    <dgm:pt modelId="{6D37E71E-CA80-425C-9320-1458328D7748}" type="pres">
      <dgm:prSet presAssocID="{98DA9CD0-4925-4A84-856A-F81D06F289DC}" presName="sibTrans" presStyleCnt="0"/>
      <dgm:spPr/>
    </dgm:pt>
    <dgm:pt modelId="{D5617EFF-2094-46FD-9A7C-4A2C8AE4F9B8}" type="pres">
      <dgm:prSet presAssocID="{2FCDBCB6-C02F-43ED-91F6-4868EE70591F}" presName="node" presStyleLbl="node1" presStyleIdx="3" presStyleCnt="4" custLinFactNeighborX="-325" custLinFactNeighborY="-1624">
        <dgm:presLayoutVars>
          <dgm:bulletEnabled val="1"/>
        </dgm:presLayoutVars>
      </dgm:prSet>
      <dgm:spPr/>
    </dgm:pt>
  </dgm:ptLst>
  <dgm:cxnLst>
    <dgm:cxn modelId="{68743D01-707F-4CD7-B5BB-E5BCDA4238FF}" srcId="{2FB8676C-BEF9-429D-902F-108E508C7CAB}" destId="{2FCDBCB6-C02F-43ED-91F6-4868EE70591F}" srcOrd="3" destOrd="0" parTransId="{9EFF59AA-860D-446E-8A6F-D591BD028842}" sibTransId="{D3837C5C-640D-4D2A-BB30-5F2077B10389}"/>
    <dgm:cxn modelId="{5D780877-B497-46D5-975D-935E19794B0C}" srcId="{2FB8676C-BEF9-429D-902F-108E508C7CAB}" destId="{AF0E9598-6B4A-4DC0-BAA6-EBA47FCB68C5}" srcOrd="2" destOrd="0" parTransId="{7FDE3EBA-079D-48EC-93BB-C3FBDD7E2238}" sibTransId="{98DA9CD0-4925-4A84-856A-F81D06F289DC}"/>
    <dgm:cxn modelId="{EAFD998E-0A84-4E7E-8CCC-0526C7E4C9F6}" srcId="{2FB8676C-BEF9-429D-902F-108E508C7CAB}" destId="{F8A1CEC2-A869-486E-A18D-CF6988C1455C}" srcOrd="1" destOrd="0" parTransId="{0E5FC6F7-A986-40BE-9C21-20F27B4ED890}" sibTransId="{C2359A46-EE17-4339-BDDA-1AA4E8B7B9C9}"/>
    <dgm:cxn modelId="{025367A8-F144-420B-892A-B8EED8E23FA7}" type="presOf" srcId="{2FB8676C-BEF9-429D-902F-108E508C7CAB}" destId="{0C28669F-DF11-4917-AA80-EC3FC6FB096E}" srcOrd="0" destOrd="0" presId="urn:microsoft.com/office/officeart/2005/8/layout/default"/>
    <dgm:cxn modelId="{1A8030B0-DC9B-4D5E-91BB-08672AC62C5C}" type="presOf" srcId="{2FCDBCB6-C02F-43ED-91F6-4868EE70591F}" destId="{D5617EFF-2094-46FD-9A7C-4A2C8AE4F9B8}" srcOrd="0" destOrd="0" presId="urn:microsoft.com/office/officeart/2005/8/layout/default"/>
    <dgm:cxn modelId="{626747B8-4A95-490B-96AE-C47871323A35}" type="presOf" srcId="{2E9A60C7-DBEA-4C95-8736-06FB9FD041C6}" destId="{903C3A75-13CC-4200-A675-AFDB4A0B919C}" srcOrd="0" destOrd="0" presId="urn:microsoft.com/office/officeart/2005/8/layout/default"/>
    <dgm:cxn modelId="{23B470BE-1B99-4FDA-BB94-7AF90E42DC3B}" srcId="{2FB8676C-BEF9-429D-902F-108E508C7CAB}" destId="{2E9A60C7-DBEA-4C95-8736-06FB9FD041C6}" srcOrd="0" destOrd="0" parTransId="{930D8047-337A-494B-9EC2-14CA080AC372}" sibTransId="{41F53AFA-C635-465D-930C-25EB48B96CFE}"/>
    <dgm:cxn modelId="{AB21F3DC-43F4-4695-8FC1-5E2578B77DEC}" type="presOf" srcId="{F8A1CEC2-A869-486E-A18D-CF6988C1455C}" destId="{B4F6EE20-44B0-4267-89B4-A0D6E3812412}" srcOrd="0" destOrd="0" presId="urn:microsoft.com/office/officeart/2005/8/layout/default"/>
    <dgm:cxn modelId="{F8FF2FF8-950E-42BB-B76D-5B46FFF05E3D}" type="presOf" srcId="{AF0E9598-6B4A-4DC0-BAA6-EBA47FCB68C5}" destId="{A502AF29-9B72-4335-AD23-9E0709E48014}" srcOrd="0" destOrd="0" presId="urn:microsoft.com/office/officeart/2005/8/layout/default"/>
    <dgm:cxn modelId="{686C3353-93FF-4F8D-82F1-7C8BEC524406}" type="presParOf" srcId="{0C28669F-DF11-4917-AA80-EC3FC6FB096E}" destId="{903C3A75-13CC-4200-A675-AFDB4A0B919C}" srcOrd="0" destOrd="0" presId="urn:microsoft.com/office/officeart/2005/8/layout/default"/>
    <dgm:cxn modelId="{8853AAB1-BC0F-472E-BEC9-983B6B84DB1B}" type="presParOf" srcId="{0C28669F-DF11-4917-AA80-EC3FC6FB096E}" destId="{D9BDA363-269B-4112-8633-14B07F271140}" srcOrd="1" destOrd="0" presId="urn:microsoft.com/office/officeart/2005/8/layout/default"/>
    <dgm:cxn modelId="{7AE6FF53-16C1-439F-81D8-7ED42C017481}" type="presParOf" srcId="{0C28669F-DF11-4917-AA80-EC3FC6FB096E}" destId="{B4F6EE20-44B0-4267-89B4-A0D6E3812412}" srcOrd="2" destOrd="0" presId="urn:microsoft.com/office/officeart/2005/8/layout/default"/>
    <dgm:cxn modelId="{86EFA9D7-EDC6-434B-9A7E-8A4335FA3ADD}" type="presParOf" srcId="{0C28669F-DF11-4917-AA80-EC3FC6FB096E}" destId="{159E44D3-FBE6-4DB3-97AD-FCB62636F0AA}" srcOrd="3" destOrd="0" presId="urn:microsoft.com/office/officeart/2005/8/layout/default"/>
    <dgm:cxn modelId="{A17EC42B-BE5F-47C5-A822-BB8ED1859D4A}" type="presParOf" srcId="{0C28669F-DF11-4917-AA80-EC3FC6FB096E}" destId="{A502AF29-9B72-4335-AD23-9E0709E48014}" srcOrd="4" destOrd="0" presId="urn:microsoft.com/office/officeart/2005/8/layout/default"/>
    <dgm:cxn modelId="{4778CFC5-471B-40B6-80F0-B7F83C997EDC}" type="presParOf" srcId="{0C28669F-DF11-4917-AA80-EC3FC6FB096E}" destId="{6D37E71E-CA80-425C-9320-1458328D7748}" srcOrd="5" destOrd="0" presId="urn:microsoft.com/office/officeart/2005/8/layout/default"/>
    <dgm:cxn modelId="{60755EED-B5C2-4599-832B-0A363E7A77B1}" type="presParOf" srcId="{0C28669F-DF11-4917-AA80-EC3FC6FB096E}" destId="{D5617EFF-2094-46FD-9A7C-4A2C8AE4F9B8}"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1E4654-B992-4C4F-B3A9-7A5B470F0841}">
      <dsp:nvSpPr>
        <dsp:cNvPr id="0" name=""/>
        <dsp:cNvSpPr/>
      </dsp:nvSpPr>
      <dsp:spPr>
        <a:xfrm>
          <a:off x="430148" y="1688"/>
          <a:ext cx="908208" cy="908208"/>
        </a:xfrm>
        <a:prstGeom prst="round2DiagRect">
          <a:avLst>
            <a:gd name="adj1" fmla="val 29727"/>
            <a:gd name="adj2" fmla="val 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0627A13-E1FB-4976-ACA2-E05ABB459BFC}">
      <dsp:nvSpPr>
        <dsp:cNvPr id="0" name=""/>
        <dsp:cNvSpPr/>
      </dsp:nvSpPr>
      <dsp:spPr>
        <a:xfrm>
          <a:off x="623700" y="195241"/>
          <a:ext cx="521103" cy="52110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1C0AADE-56AB-4CBA-919C-4F52C08A2E34}">
      <dsp:nvSpPr>
        <dsp:cNvPr id="0" name=""/>
        <dsp:cNvSpPr/>
      </dsp:nvSpPr>
      <dsp:spPr>
        <a:xfrm>
          <a:off x="139819" y="1192782"/>
          <a:ext cx="1488867" cy="5955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90000"/>
            </a:lnSpc>
            <a:spcBef>
              <a:spcPct val="0"/>
            </a:spcBef>
            <a:spcAft>
              <a:spcPct val="35000"/>
            </a:spcAft>
            <a:buNone/>
            <a:defRPr cap="all"/>
          </a:pPr>
          <a:r>
            <a:rPr lang="en-GB" sz="1500" kern="1200" dirty="0"/>
            <a:t>Why I chose to do this research</a:t>
          </a:r>
          <a:endParaRPr lang="en-US" sz="1500" kern="1200" dirty="0"/>
        </a:p>
      </dsp:txBody>
      <dsp:txXfrm>
        <a:off x="139819" y="1192782"/>
        <a:ext cx="1488867" cy="595546"/>
      </dsp:txXfrm>
    </dsp:sp>
    <dsp:sp modelId="{EF0573CC-342F-43AA-A02F-5C452C752188}">
      <dsp:nvSpPr>
        <dsp:cNvPr id="0" name=""/>
        <dsp:cNvSpPr/>
      </dsp:nvSpPr>
      <dsp:spPr>
        <a:xfrm>
          <a:off x="2179567" y="1688"/>
          <a:ext cx="908208" cy="908208"/>
        </a:xfrm>
        <a:prstGeom prst="round2DiagRect">
          <a:avLst>
            <a:gd name="adj1" fmla="val 29727"/>
            <a:gd name="adj2" fmla="val 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AC0942E-718C-48EC-BE20-AD467B84F946}">
      <dsp:nvSpPr>
        <dsp:cNvPr id="0" name=""/>
        <dsp:cNvSpPr/>
      </dsp:nvSpPr>
      <dsp:spPr>
        <a:xfrm>
          <a:off x="2373119" y="195241"/>
          <a:ext cx="521103" cy="52110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8B8869A-42F8-415C-B736-007B28E78349}">
      <dsp:nvSpPr>
        <dsp:cNvPr id="0" name=""/>
        <dsp:cNvSpPr/>
      </dsp:nvSpPr>
      <dsp:spPr>
        <a:xfrm>
          <a:off x="1889237" y="1192782"/>
          <a:ext cx="1488867" cy="5955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90000"/>
            </a:lnSpc>
            <a:spcBef>
              <a:spcPct val="0"/>
            </a:spcBef>
            <a:spcAft>
              <a:spcPct val="35000"/>
            </a:spcAft>
            <a:buNone/>
            <a:defRPr cap="all"/>
          </a:pPr>
          <a:r>
            <a:rPr lang="en-GB" sz="1500" kern="1200" dirty="0"/>
            <a:t>Background research </a:t>
          </a:r>
          <a:endParaRPr lang="en-US" sz="1500" kern="1200" dirty="0"/>
        </a:p>
      </dsp:txBody>
      <dsp:txXfrm>
        <a:off x="1889237" y="1192782"/>
        <a:ext cx="1488867" cy="595546"/>
      </dsp:txXfrm>
    </dsp:sp>
    <dsp:sp modelId="{9B7F68DE-779A-46F4-B8F2-C5590E9366B8}">
      <dsp:nvSpPr>
        <dsp:cNvPr id="0" name=""/>
        <dsp:cNvSpPr/>
      </dsp:nvSpPr>
      <dsp:spPr>
        <a:xfrm>
          <a:off x="3928986" y="1688"/>
          <a:ext cx="908208" cy="908208"/>
        </a:xfrm>
        <a:prstGeom prst="round2DiagRect">
          <a:avLst>
            <a:gd name="adj1" fmla="val 29727"/>
            <a:gd name="adj2" fmla="val 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2E93604-6CF3-49BC-A7C9-D714BFE606A1}">
      <dsp:nvSpPr>
        <dsp:cNvPr id="0" name=""/>
        <dsp:cNvSpPr/>
      </dsp:nvSpPr>
      <dsp:spPr>
        <a:xfrm>
          <a:off x="4122538" y="195241"/>
          <a:ext cx="521103" cy="521103"/>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FA9C8AA-70B0-4606-B7B6-5A454765697A}">
      <dsp:nvSpPr>
        <dsp:cNvPr id="0" name=""/>
        <dsp:cNvSpPr/>
      </dsp:nvSpPr>
      <dsp:spPr>
        <a:xfrm>
          <a:off x="3638656" y="1192782"/>
          <a:ext cx="1488867" cy="5955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90000"/>
            </a:lnSpc>
            <a:spcBef>
              <a:spcPct val="0"/>
            </a:spcBef>
            <a:spcAft>
              <a:spcPct val="35000"/>
            </a:spcAft>
            <a:buNone/>
            <a:defRPr cap="all"/>
          </a:pPr>
          <a:r>
            <a:rPr lang="en-GB" sz="1500" kern="1200"/>
            <a:t>Method</a:t>
          </a:r>
          <a:endParaRPr lang="en-US" sz="1500" kern="1200"/>
        </a:p>
      </dsp:txBody>
      <dsp:txXfrm>
        <a:off x="3638656" y="1192782"/>
        <a:ext cx="1488867" cy="595546"/>
      </dsp:txXfrm>
    </dsp:sp>
    <dsp:sp modelId="{E905F85B-87CD-437B-8BC5-01521FBADB15}">
      <dsp:nvSpPr>
        <dsp:cNvPr id="0" name=""/>
        <dsp:cNvSpPr/>
      </dsp:nvSpPr>
      <dsp:spPr>
        <a:xfrm>
          <a:off x="5678404" y="1688"/>
          <a:ext cx="908208" cy="908208"/>
        </a:xfrm>
        <a:prstGeom prst="round2DiagRect">
          <a:avLst>
            <a:gd name="adj1" fmla="val 29727"/>
            <a:gd name="adj2" fmla="val 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FC3AA9F-E001-45C4-820D-54CD7E47D9E5}">
      <dsp:nvSpPr>
        <dsp:cNvPr id="0" name=""/>
        <dsp:cNvSpPr/>
      </dsp:nvSpPr>
      <dsp:spPr>
        <a:xfrm>
          <a:off x="5871957" y="195241"/>
          <a:ext cx="521103" cy="521103"/>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C80D8D1-B4FF-4B7C-BA86-1D21B0EF104C}">
      <dsp:nvSpPr>
        <dsp:cNvPr id="0" name=""/>
        <dsp:cNvSpPr/>
      </dsp:nvSpPr>
      <dsp:spPr>
        <a:xfrm>
          <a:off x="5388075" y="1192782"/>
          <a:ext cx="1488867" cy="5955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90000"/>
            </a:lnSpc>
            <a:spcBef>
              <a:spcPct val="0"/>
            </a:spcBef>
            <a:spcAft>
              <a:spcPct val="35000"/>
            </a:spcAft>
            <a:buNone/>
            <a:defRPr cap="all"/>
          </a:pPr>
          <a:r>
            <a:rPr lang="en-GB" sz="1500" kern="1200"/>
            <a:t>Question themes</a:t>
          </a:r>
          <a:endParaRPr lang="en-US" sz="1500" kern="1200"/>
        </a:p>
      </dsp:txBody>
      <dsp:txXfrm>
        <a:off x="5388075" y="1192782"/>
        <a:ext cx="1488867" cy="595546"/>
      </dsp:txXfrm>
    </dsp:sp>
    <dsp:sp modelId="{4C5140C5-2FBE-420A-ACA6-837EBFD61A7C}">
      <dsp:nvSpPr>
        <dsp:cNvPr id="0" name=""/>
        <dsp:cNvSpPr/>
      </dsp:nvSpPr>
      <dsp:spPr>
        <a:xfrm>
          <a:off x="7427823" y="1688"/>
          <a:ext cx="908208" cy="908208"/>
        </a:xfrm>
        <a:prstGeom prst="round2DiagRect">
          <a:avLst>
            <a:gd name="adj1" fmla="val 29727"/>
            <a:gd name="adj2" fmla="val 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0591333-F52A-4B12-8819-E5AE1B41C573}">
      <dsp:nvSpPr>
        <dsp:cNvPr id="0" name=""/>
        <dsp:cNvSpPr/>
      </dsp:nvSpPr>
      <dsp:spPr>
        <a:xfrm>
          <a:off x="7621376" y="195241"/>
          <a:ext cx="521103" cy="521103"/>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88A63C3-55FD-4938-BAAE-376E24A10D85}">
      <dsp:nvSpPr>
        <dsp:cNvPr id="0" name=""/>
        <dsp:cNvSpPr/>
      </dsp:nvSpPr>
      <dsp:spPr>
        <a:xfrm>
          <a:off x="7137494" y="1192782"/>
          <a:ext cx="1488867" cy="5955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90000"/>
            </a:lnSpc>
            <a:spcBef>
              <a:spcPct val="0"/>
            </a:spcBef>
            <a:spcAft>
              <a:spcPct val="35000"/>
            </a:spcAft>
            <a:buNone/>
            <a:defRPr cap="all"/>
          </a:pPr>
          <a:r>
            <a:rPr lang="en-GB" sz="1500" kern="1200"/>
            <a:t>Results</a:t>
          </a:r>
          <a:endParaRPr lang="en-US" sz="1500" kern="1200"/>
        </a:p>
      </dsp:txBody>
      <dsp:txXfrm>
        <a:off x="7137494" y="1192782"/>
        <a:ext cx="1488867" cy="595546"/>
      </dsp:txXfrm>
    </dsp:sp>
    <dsp:sp modelId="{1C886FA2-044F-4554-A867-77686C1912F4}">
      <dsp:nvSpPr>
        <dsp:cNvPr id="0" name=""/>
        <dsp:cNvSpPr/>
      </dsp:nvSpPr>
      <dsp:spPr>
        <a:xfrm>
          <a:off x="9177242" y="1688"/>
          <a:ext cx="908208" cy="908208"/>
        </a:xfrm>
        <a:prstGeom prst="round2DiagRect">
          <a:avLst>
            <a:gd name="adj1" fmla="val 29727"/>
            <a:gd name="adj2" fmla="val 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306D75A-8FF2-4A15-BCAF-F86DF5683A1F}">
      <dsp:nvSpPr>
        <dsp:cNvPr id="0" name=""/>
        <dsp:cNvSpPr/>
      </dsp:nvSpPr>
      <dsp:spPr>
        <a:xfrm>
          <a:off x="9370795" y="195241"/>
          <a:ext cx="521103" cy="521103"/>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97C1388-D58F-4ED2-9735-B52AEC832F36}">
      <dsp:nvSpPr>
        <dsp:cNvPr id="0" name=""/>
        <dsp:cNvSpPr/>
      </dsp:nvSpPr>
      <dsp:spPr>
        <a:xfrm>
          <a:off x="8886913" y="1192782"/>
          <a:ext cx="1488867" cy="5955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90000"/>
            </a:lnSpc>
            <a:spcBef>
              <a:spcPct val="0"/>
            </a:spcBef>
            <a:spcAft>
              <a:spcPct val="35000"/>
            </a:spcAft>
            <a:buNone/>
            <a:defRPr cap="all"/>
          </a:pPr>
          <a:r>
            <a:rPr lang="en-GB" sz="1500" kern="1200"/>
            <a:t>Focus group</a:t>
          </a:r>
          <a:endParaRPr lang="en-US" sz="1500" kern="1200"/>
        </a:p>
      </dsp:txBody>
      <dsp:txXfrm>
        <a:off x="8886913" y="1192782"/>
        <a:ext cx="1488867" cy="595546"/>
      </dsp:txXfrm>
    </dsp:sp>
    <dsp:sp modelId="{B7AB8C63-961F-488B-8654-AC805273F203}">
      <dsp:nvSpPr>
        <dsp:cNvPr id="0" name=""/>
        <dsp:cNvSpPr/>
      </dsp:nvSpPr>
      <dsp:spPr>
        <a:xfrm>
          <a:off x="3928986" y="2160546"/>
          <a:ext cx="908208" cy="908208"/>
        </a:xfrm>
        <a:prstGeom prst="round2DiagRect">
          <a:avLst>
            <a:gd name="adj1" fmla="val 29727"/>
            <a:gd name="adj2" fmla="val 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8C1BA37-0E9E-47AD-9479-A547234949F2}">
      <dsp:nvSpPr>
        <dsp:cNvPr id="0" name=""/>
        <dsp:cNvSpPr/>
      </dsp:nvSpPr>
      <dsp:spPr>
        <a:xfrm>
          <a:off x="4122538" y="2354099"/>
          <a:ext cx="521103" cy="521103"/>
        </a:xfrm>
        <a:prstGeom prst="rect">
          <a:avLst/>
        </a:prstGeom>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DBF569C-BE56-4BAD-A4F8-A79A05AFE959}">
      <dsp:nvSpPr>
        <dsp:cNvPr id="0" name=""/>
        <dsp:cNvSpPr/>
      </dsp:nvSpPr>
      <dsp:spPr>
        <a:xfrm>
          <a:off x="3638656" y="3351640"/>
          <a:ext cx="1488867" cy="5955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90000"/>
            </a:lnSpc>
            <a:spcBef>
              <a:spcPct val="0"/>
            </a:spcBef>
            <a:spcAft>
              <a:spcPct val="35000"/>
            </a:spcAft>
            <a:buNone/>
            <a:defRPr cap="all"/>
          </a:pPr>
          <a:r>
            <a:rPr lang="en-GB" sz="1500" kern="1200"/>
            <a:t>Steps forward</a:t>
          </a:r>
          <a:endParaRPr lang="en-US" sz="1500" kern="1200"/>
        </a:p>
      </dsp:txBody>
      <dsp:txXfrm>
        <a:off x="3638656" y="3351640"/>
        <a:ext cx="1488867" cy="595546"/>
      </dsp:txXfrm>
    </dsp:sp>
    <dsp:sp modelId="{A1AAF0AA-B88C-45BC-B905-1ADE582FECDE}">
      <dsp:nvSpPr>
        <dsp:cNvPr id="0" name=""/>
        <dsp:cNvSpPr/>
      </dsp:nvSpPr>
      <dsp:spPr>
        <a:xfrm>
          <a:off x="5678404" y="2160546"/>
          <a:ext cx="908208" cy="908208"/>
        </a:xfrm>
        <a:prstGeom prst="round2DiagRect">
          <a:avLst>
            <a:gd name="adj1" fmla="val 29727"/>
            <a:gd name="adj2" fmla="val 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AA6B102-012C-489A-B3FC-CDD226A516B5}">
      <dsp:nvSpPr>
        <dsp:cNvPr id="0" name=""/>
        <dsp:cNvSpPr/>
      </dsp:nvSpPr>
      <dsp:spPr>
        <a:xfrm>
          <a:off x="5871957" y="2354099"/>
          <a:ext cx="521103" cy="521103"/>
        </a:xfrm>
        <a:prstGeom prst="rect">
          <a:avLst/>
        </a:prstGeom>
        <a:blipFill>
          <a:blip xmlns:r="http://schemas.openxmlformats.org/officeDocument/2006/relationships"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F9BB3CD-AD03-4B63-8CD8-6338C0C31326}">
      <dsp:nvSpPr>
        <dsp:cNvPr id="0" name=""/>
        <dsp:cNvSpPr/>
      </dsp:nvSpPr>
      <dsp:spPr>
        <a:xfrm>
          <a:off x="5388075" y="3351640"/>
          <a:ext cx="1488867" cy="5955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90000"/>
            </a:lnSpc>
            <a:spcBef>
              <a:spcPct val="0"/>
            </a:spcBef>
            <a:spcAft>
              <a:spcPct val="35000"/>
            </a:spcAft>
            <a:buNone/>
            <a:defRPr cap="all"/>
          </a:pPr>
          <a:r>
            <a:rPr lang="en-GB" sz="1500" kern="1200"/>
            <a:t>Any questions? </a:t>
          </a:r>
          <a:endParaRPr lang="en-US" sz="1500" kern="1200"/>
        </a:p>
      </dsp:txBody>
      <dsp:txXfrm>
        <a:off x="5388075" y="3351640"/>
        <a:ext cx="1488867" cy="595546"/>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EB65C8-73DB-43E6-8008-FE62BCD62521}">
      <dsp:nvSpPr>
        <dsp:cNvPr id="0" name=""/>
        <dsp:cNvSpPr/>
      </dsp:nvSpPr>
      <dsp:spPr>
        <a:xfrm>
          <a:off x="0" y="675"/>
          <a:ext cx="6291714"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13D1D53-2EAE-44EE-998C-9D1584194B96}">
      <dsp:nvSpPr>
        <dsp:cNvPr id="0" name=""/>
        <dsp:cNvSpPr/>
      </dsp:nvSpPr>
      <dsp:spPr>
        <a:xfrm>
          <a:off x="0" y="675"/>
          <a:ext cx="6291714" cy="11058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0" lvl="0" indent="0" algn="l" defTabSz="1377950">
            <a:lnSpc>
              <a:spcPct val="90000"/>
            </a:lnSpc>
            <a:spcBef>
              <a:spcPct val="0"/>
            </a:spcBef>
            <a:spcAft>
              <a:spcPct val="35000"/>
            </a:spcAft>
            <a:buNone/>
          </a:pPr>
          <a:r>
            <a:rPr lang="en-GB" sz="3100" kern="1200"/>
            <a:t>Communication/ transparency of support services</a:t>
          </a:r>
          <a:endParaRPr lang="en-US" sz="3100" kern="1200"/>
        </a:p>
      </dsp:txBody>
      <dsp:txXfrm>
        <a:off x="0" y="675"/>
        <a:ext cx="6291714" cy="1105876"/>
      </dsp:txXfrm>
    </dsp:sp>
    <dsp:sp modelId="{0E9F1382-5A6F-4558-B9FE-7B00ED7269D7}">
      <dsp:nvSpPr>
        <dsp:cNvPr id="0" name=""/>
        <dsp:cNvSpPr/>
      </dsp:nvSpPr>
      <dsp:spPr>
        <a:xfrm>
          <a:off x="0" y="1106552"/>
          <a:ext cx="6291714"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4AA2995-D684-47A5-AAA9-2C9BDB6077FE}">
      <dsp:nvSpPr>
        <dsp:cNvPr id="0" name=""/>
        <dsp:cNvSpPr/>
      </dsp:nvSpPr>
      <dsp:spPr>
        <a:xfrm>
          <a:off x="0" y="1106552"/>
          <a:ext cx="6291714" cy="11058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0" lvl="0" indent="0" algn="l" defTabSz="1377950">
            <a:lnSpc>
              <a:spcPct val="90000"/>
            </a:lnSpc>
            <a:spcBef>
              <a:spcPct val="0"/>
            </a:spcBef>
            <a:spcAft>
              <a:spcPct val="35000"/>
            </a:spcAft>
            <a:buNone/>
          </a:pPr>
          <a:r>
            <a:rPr lang="en-GB" sz="3100" kern="1200"/>
            <a:t>Protocol/ stigma leading to possible disadvantage and distrust</a:t>
          </a:r>
          <a:endParaRPr lang="en-US" sz="3100" kern="1200"/>
        </a:p>
      </dsp:txBody>
      <dsp:txXfrm>
        <a:off x="0" y="1106552"/>
        <a:ext cx="6291714" cy="1105876"/>
      </dsp:txXfrm>
    </dsp:sp>
    <dsp:sp modelId="{6E273816-6EDA-4A86-ADFA-B4A766F8DA2C}">
      <dsp:nvSpPr>
        <dsp:cNvPr id="0" name=""/>
        <dsp:cNvSpPr/>
      </dsp:nvSpPr>
      <dsp:spPr>
        <a:xfrm>
          <a:off x="0" y="2212429"/>
          <a:ext cx="6291714"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42E6D6D-8B74-47E4-8560-7C1A6E84F32A}">
      <dsp:nvSpPr>
        <dsp:cNvPr id="0" name=""/>
        <dsp:cNvSpPr/>
      </dsp:nvSpPr>
      <dsp:spPr>
        <a:xfrm>
          <a:off x="0" y="2212429"/>
          <a:ext cx="6291714" cy="11058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0" lvl="0" indent="0" algn="l" defTabSz="1377950">
            <a:lnSpc>
              <a:spcPct val="90000"/>
            </a:lnSpc>
            <a:spcBef>
              <a:spcPct val="0"/>
            </a:spcBef>
            <a:spcAft>
              <a:spcPct val="35000"/>
            </a:spcAft>
            <a:buNone/>
          </a:pPr>
          <a:r>
            <a:rPr lang="en-GB" sz="3100" kern="1200"/>
            <a:t>Trauma associated with children's services</a:t>
          </a:r>
          <a:endParaRPr lang="en-US" sz="3100" kern="1200"/>
        </a:p>
      </dsp:txBody>
      <dsp:txXfrm>
        <a:off x="0" y="2212429"/>
        <a:ext cx="6291714" cy="1105876"/>
      </dsp:txXfrm>
    </dsp:sp>
    <dsp:sp modelId="{37484C43-599D-4D02-904C-D77E630D9065}">
      <dsp:nvSpPr>
        <dsp:cNvPr id="0" name=""/>
        <dsp:cNvSpPr/>
      </dsp:nvSpPr>
      <dsp:spPr>
        <a:xfrm>
          <a:off x="0" y="3318305"/>
          <a:ext cx="6291714"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0504A83-E95C-4A12-AAA0-DE241B5D10C8}">
      <dsp:nvSpPr>
        <dsp:cNvPr id="0" name=""/>
        <dsp:cNvSpPr/>
      </dsp:nvSpPr>
      <dsp:spPr>
        <a:xfrm>
          <a:off x="0" y="3318305"/>
          <a:ext cx="6291714" cy="11058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0" lvl="0" indent="0" algn="l" defTabSz="1377950">
            <a:lnSpc>
              <a:spcPct val="90000"/>
            </a:lnSpc>
            <a:spcBef>
              <a:spcPct val="0"/>
            </a:spcBef>
            <a:spcAft>
              <a:spcPct val="35000"/>
            </a:spcAft>
            <a:buNone/>
          </a:pPr>
          <a:r>
            <a:rPr lang="en-GB" sz="3100" kern="1200"/>
            <a:t>Early support for trauma</a:t>
          </a:r>
          <a:endParaRPr lang="en-US" sz="3100" kern="1200"/>
        </a:p>
      </dsp:txBody>
      <dsp:txXfrm>
        <a:off x="0" y="3318305"/>
        <a:ext cx="6291714" cy="1105876"/>
      </dsp:txXfrm>
    </dsp:sp>
    <dsp:sp modelId="{CC490987-AC44-4D8C-BB49-1C30D6E2ADD4}">
      <dsp:nvSpPr>
        <dsp:cNvPr id="0" name=""/>
        <dsp:cNvSpPr/>
      </dsp:nvSpPr>
      <dsp:spPr>
        <a:xfrm>
          <a:off x="0" y="4424182"/>
          <a:ext cx="6291714"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3CD754C-334C-4CF9-9610-2CAD9F8A0DA3}">
      <dsp:nvSpPr>
        <dsp:cNvPr id="0" name=""/>
        <dsp:cNvSpPr/>
      </dsp:nvSpPr>
      <dsp:spPr>
        <a:xfrm>
          <a:off x="0" y="4424182"/>
          <a:ext cx="6291714" cy="11058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0" lvl="0" indent="0" algn="l" defTabSz="1377950">
            <a:lnSpc>
              <a:spcPct val="90000"/>
            </a:lnSpc>
            <a:spcBef>
              <a:spcPct val="0"/>
            </a:spcBef>
            <a:spcAft>
              <a:spcPct val="35000"/>
            </a:spcAft>
            <a:buNone/>
          </a:pPr>
          <a:r>
            <a:rPr lang="en-GB" sz="3100" kern="1200"/>
            <a:t>Knowledge of support services</a:t>
          </a:r>
          <a:endParaRPr lang="en-US" sz="3100" kern="1200"/>
        </a:p>
      </dsp:txBody>
      <dsp:txXfrm>
        <a:off x="0" y="4424182"/>
        <a:ext cx="6291714" cy="110587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C4F8C9-7666-4BB9-80A4-2ACAFED3E30A}">
      <dsp:nvSpPr>
        <dsp:cNvPr id="0" name=""/>
        <dsp:cNvSpPr/>
      </dsp:nvSpPr>
      <dsp:spPr>
        <a:xfrm>
          <a:off x="9242" y="174562"/>
          <a:ext cx="2762398" cy="3599750"/>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dirty="0"/>
            <a:t>This research was conducted as a part of my access course research project.</a:t>
          </a:r>
          <a:endParaRPr lang="en-US" sz="1800" kern="1200" dirty="0"/>
        </a:p>
      </dsp:txBody>
      <dsp:txXfrm>
        <a:off x="90150" y="255470"/>
        <a:ext cx="2600582" cy="3437934"/>
      </dsp:txXfrm>
    </dsp:sp>
    <dsp:sp modelId="{6A385B71-5793-4E27-82FA-04CA62806D58}">
      <dsp:nvSpPr>
        <dsp:cNvPr id="0" name=""/>
        <dsp:cNvSpPr/>
      </dsp:nvSpPr>
      <dsp:spPr>
        <a:xfrm>
          <a:off x="3047880" y="1631900"/>
          <a:ext cx="585628" cy="685074"/>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3047880" y="1768915"/>
        <a:ext cx="409940" cy="411044"/>
      </dsp:txXfrm>
    </dsp:sp>
    <dsp:sp modelId="{4D224E70-E420-4A8C-9C64-436717EB6F91}">
      <dsp:nvSpPr>
        <dsp:cNvPr id="0" name=""/>
        <dsp:cNvSpPr/>
      </dsp:nvSpPr>
      <dsp:spPr>
        <a:xfrm>
          <a:off x="3876600" y="174562"/>
          <a:ext cx="2762398" cy="3599750"/>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a:t>My Care experienced background and the views of professionals around me made me keen to research further. </a:t>
          </a:r>
          <a:endParaRPr lang="en-US" sz="1800" kern="1200"/>
        </a:p>
      </dsp:txBody>
      <dsp:txXfrm>
        <a:off x="3957508" y="255470"/>
        <a:ext cx="2600582" cy="3437934"/>
      </dsp:txXfrm>
    </dsp:sp>
    <dsp:sp modelId="{F0F9C748-9231-4B64-929E-2CF250C5CD2E}">
      <dsp:nvSpPr>
        <dsp:cNvPr id="0" name=""/>
        <dsp:cNvSpPr/>
      </dsp:nvSpPr>
      <dsp:spPr>
        <a:xfrm>
          <a:off x="6915239" y="1631900"/>
          <a:ext cx="585628" cy="685074"/>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6915239" y="1768915"/>
        <a:ext cx="409940" cy="411044"/>
      </dsp:txXfrm>
    </dsp:sp>
    <dsp:sp modelId="{F5EB6307-3037-45B7-81FD-57968A9BC6FB}">
      <dsp:nvSpPr>
        <dsp:cNvPr id="0" name=""/>
        <dsp:cNvSpPr/>
      </dsp:nvSpPr>
      <dsp:spPr>
        <a:xfrm>
          <a:off x="7743958" y="174562"/>
          <a:ext cx="2762398" cy="3599750"/>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dirty="0"/>
            <a:t>This study was in response to various statistics suggesting children of care experienced parents are highly represented within children’s services. This research explores the barriers these parents may face and looks at the responses of those who work with these parents to gain their views of the situation. </a:t>
          </a:r>
          <a:endParaRPr lang="en-US" sz="1800" kern="1200" dirty="0"/>
        </a:p>
      </dsp:txBody>
      <dsp:txXfrm>
        <a:off x="7824866" y="255470"/>
        <a:ext cx="2600582" cy="343793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AD0D8E-45DA-4B27-9E1D-320CFA02268B}">
      <dsp:nvSpPr>
        <dsp:cNvPr id="0" name=""/>
        <dsp:cNvSpPr/>
      </dsp:nvSpPr>
      <dsp:spPr>
        <a:xfrm>
          <a:off x="1283" y="472576"/>
          <a:ext cx="5006206" cy="3003723"/>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GB" sz="2900" kern="1200"/>
            <a:t>‘‘one study found that adults who had been taken into care as children were 66 times more likely to have their children removed’ (Jackson, Smith, 2005 as cited in Hyde, Jones 2018). </a:t>
          </a:r>
          <a:endParaRPr lang="en-US" sz="2900" kern="1200"/>
        </a:p>
      </dsp:txBody>
      <dsp:txXfrm>
        <a:off x="1283" y="472576"/>
        <a:ext cx="5006206" cy="3003723"/>
      </dsp:txXfrm>
    </dsp:sp>
    <dsp:sp modelId="{586EE5FC-521B-49F2-9AA0-735039A61928}">
      <dsp:nvSpPr>
        <dsp:cNvPr id="0" name=""/>
        <dsp:cNvSpPr/>
      </dsp:nvSpPr>
      <dsp:spPr>
        <a:xfrm>
          <a:off x="5508110" y="472576"/>
          <a:ext cx="5006206" cy="3003723"/>
        </a:xfrm>
        <a:prstGeom prst="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GB" sz="2900" kern="1200"/>
            <a:t>Roberts (2017) also found that ‘27% of adopted children’s mothers had been in care themselves and 19% of birth fathers.’</a:t>
          </a:r>
          <a:endParaRPr lang="en-US" sz="2900" kern="1200"/>
        </a:p>
      </dsp:txBody>
      <dsp:txXfrm>
        <a:off x="5508110" y="472576"/>
        <a:ext cx="5006206" cy="300372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362CF7-66AA-40B8-A308-9536C88F3D4F}">
      <dsp:nvSpPr>
        <dsp:cNvPr id="0" name=""/>
        <dsp:cNvSpPr/>
      </dsp:nvSpPr>
      <dsp:spPr>
        <a:xfrm>
          <a:off x="0" y="318237"/>
          <a:ext cx="6263640" cy="2349506"/>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GB" sz="2700" kern="1200"/>
            <a:t>‘what any good parent would do’ (Hounslow Borough Council, 2021)</a:t>
          </a:r>
          <a:endParaRPr lang="en-US" sz="2700" kern="1200"/>
        </a:p>
      </dsp:txBody>
      <dsp:txXfrm>
        <a:off x="114693" y="432930"/>
        <a:ext cx="6034254" cy="2120120"/>
      </dsp:txXfrm>
    </dsp:sp>
    <dsp:sp modelId="{2B533CAC-B1BD-4C30-828E-D831CCAAFFAE}">
      <dsp:nvSpPr>
        <dsp:cNvPr id="0" name=""/>
        <dsp:cNvSpPr/>
      </dsp:nvSpPr>
      <dsp:spPr>
        <a:xfrm>
          <a:off x="0" y="2745504"/>
          <a:ext cx="6263640" cy="2349506"/>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GB" sz="2700" kern="1200"/>
            <a:t>The local authority has a legal obligation to safeguard their child under The Children’s Act 1989 which supersedes their responsibility as a corporate parent to the care experienced. </a:t>
          </a:r>
          <a:endParaRPr lang="en-US" sz="2700" kern="1200"/>
        </a:p>
      </dsp:txBody>
      <dsp:txXfrm>
        <a:off x="114693" y="2860197"/>
        <a:ext cx="6034254" cy="212012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32BD8C-D583-469D-BA63-68D4834909D8}">
      <dsp:nvSpPr>
        <dsp:cNvPr id="0" name=""/>
        <dsp:cNvSpPr/>
      </dsp:nvSpPr>
      <dsp:spPr>
        <a:xfrm>
          <a:off x="0" y="416492"/>
          <a:ext cx="10515600" cy="834228"/>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GB" sz="2100" kern="1200" dirty="0"/>
            <a:t>Questionnaires distributed to 30 leaving care PA’s</a:t>
          </a:r>
          <a:endParaRPr lang="en-US" sz="2100" kern="1200" dirty="0"/>
        </a:p>
      </dsp:txBody>
      <dsp:txXfrm>
        <a:off x="40724" y="457216"/>
        <a:ext cx="10434152" cy="752780"/>
      </dsp:txXfrm>
    </dsp:sp>
    <dsp:sp modelId="{7FAB9D66-1AAE-4ECA-AEA2-50960EF4A3F1}">
      <dsp:nvSpPr>
        <dsp:cNvPr id="0" name=""/>
        <dsp:cNvSpPr/>
      </dsp:nvSpPr>
      <dsp:spPr>
        <a:xfrm>
          <a:off x="0" y="1311200"/>
          <a:ext cx="10515600" cy="834228"/>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GB" sz="2100" kern="1200"/>
            <a:t>Quantative</a:t>
          </a:r>
          <a:endParaRPr lang="en-US" sz="2100" kern="1200"/>
        </a:p>
      </dsp:txBody>
      <dsp:txXfrm>
        <a:off x="40724" y="1351924"/>
        <a:ext cx="10434152" cy="752780"/>
      </dsp:txXfrm>
    </dsp:sp>
    <dsp:sp modelId="{4B8E4A1D-60AC-4790-805D-6C05535920AF}">
      <dsp:nvSpPr>
        <dsp:cNvPr id="0" name=""/>
        <dsp:cNvSpPr/>
      </dsp:nvSpPr>
      <dsp:spPr>
        <a:xfrm>
          <a:off x="0" y="2205909"/>
          <a:ext cx="10515600" cy="834228"/>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GB" sz="2100" kern="1200"/>
            <a:t>Qualititive </a:t>
          </a:r>
          <a:endParaRPr lang="en-US" sz="2100" kern="1200"/>
        </a:p>
      </dsp:txBody>
      <dsp:txXfrm>
        <a:off x="40724" y="2246633"/>
        <a:ext cx="10434152" cy="752780"/>
      </dsp:txXfrm>
    </dsp:sp>
    <dsp:sp modelId="{DDE68613-0A6E-40D7-945F-66C1C75BFBE1}">
      <dsp:nvSpPr>
        <dsp:cNvPr id="0" name=""/>
        <dsp:cNvSpPr/>
      </dsp:nvSpPr>
      <dsp:spPr>
        <a:xfrm>
          <a:off x="0" y="3100617"/>
          <a:ext cx="10515600" cy="834228"/>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GB" sz="2100" kern="1200" dirty="0"/>
            <a:t>Ethical considerations have been approved via governance and all data has been anonymized for these results. (These results are not generalisable due to the small sample size)</a:t>
          </a:r>
          <a:endParaRPr lang="en-US" sz="2100" kern="1200" dirty="0"/>
        </a:p>
      </dsp:txBody>
      <dsp:txXfrm>
        <a:off x="40724" y="3141341"/>
        <a:ext cx="10434152" cy="75278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01AB8F-6558-4959-A51F-365C9B723B3B}">
      <dsp:nvSpPr>
        <dsp:cNvPr id="0" name=""/>
        <dsp:cNvSpPr/>
      </dsp:nvSpPr>
      <dsp:spPr>
        <a:xfrm>
          <a:off x="2017193" y="2783"/>
          <a:ext cx="2269342" cy="1338619"/>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en-US" sz="2800" kern="1200" dirty="0"/>
            <a:t>Pre-birth protocol </a:t>
          </a:r>
        </a:p>
      </dsp:txBody>
      <dsp:txXfrm>
        <a:off x="2082539" y="68129"/>
        <a:ext cx="2138650" cy="1207927"/>
      </dsp:txXfrm>
    </dsp:sp>
    <dsp:sp modelId="{C32C8265-C0B8-491B-921A-00D9F12E0CD5}">
      <dsp:nvSpPr>
        <dsp:cNvPr id="0" name=""/>
        <dsp:cNvSpPr/>
      </dsp:nvSpPr>
      <dsp:spPr>
        <a:xfrm>
          <a:off x="2017193" y="1408334"/>
          <a:ext cx="2269342" cy="1338619"/>
        </a:xfrm>
        <a:prstGeom prst="roundRect">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en-US" sz="2800" kern="1200" dirty="0"/>
            <a:t>Common Difficulties</a:t>
          </a:r>
        </a:p>
      </dsp:txBody>
      <dsp:txXfrm>
        <a:off x="2082539" y="1473680"/>
        <a:ext cx="2138650" cy="1207927"/>
      </dsp:txXfrm>
    </dsp:sp>
    <dsp:sp modelId="{44A808E3-CF73-4AA4-870F-FF7EB199202B}">
      <dsp:nvSpPr>
        <dsp:cNvPr id="0" name=""/>
        <dsp:cNvSpPr/>
      </dsp:nvSpPr>
      <dsp:spPr>
        <a:xfrm>
          <a:off x="2017193" y="2813884"/>
          <a:ext cx="2269342" cy="1338619"/>
        </a:xfrm>
        <a:prstGeom prst="roundRect">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en-US" sz="2800" kern="1200" dirty="0"/>
            <a:t>Barriers to engagement</a:t>
          </a:r>
        </a:p>
      </dsp:txBody>
      <dsp:txXfrm>
        <a:off x="2082539" y="2879230"/>
        <a:ext cx="2138650" cy="1207927"/>
      </dsp:txXfrm>
    </dsp:sp>
    <dsp:sp modelId="{CDA1B480-AE11-4BB0-99FA-1D2706F6342B}">
      <dsp:nvSpPr>
        <dsp:cNvPr id="0" name=""/>
        <dsp:cNvSpPr/>
      </dsp:nvSpPr>
      <dsp:spPr>
        <a:xfrm>
          <a:off x="2017193" y="4219435"/>
          <a:ext cx="2269342" cy="1338619"/>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en-US" sz="2800" kern="1200" dirty="0"/>
            <a:t>Support</a:t>
          </a:r>
          <a:r>
            <a:rPr lang="en-US" sz="2800" kern="1200" baseline="0" dirty="0"/>
            <a:t> Services</a:t>
          </a:r>
          <a:endParaRPr lang="en-US" sz="2800" kern="1200" dirty="0"/>
        </a:p>
      </dsp:txBody>
      <dsp:txXfrm>
        <a:off x="2082539" y="4284781"/>
        <a:ext cx="2138650" cy="120792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1FB0B7-6649-4922-BE3E-619C29EA8428}">
      <dsp:nvSpPr>
        <dsp:cNvPr id="0" name=""/>
        <dsp:cNvSpPr/>
      </dsp:nvSpPr>
      <dsp:spPr>
        <a:xfrm>
          <a:off x="2017193" y="2783"/>
          <a:ext cx="2269342" cy="1338619"/>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en-GB" sz="1800" kern="1200" dirty="0"/>
            <a:t>focusing on the barriers to accessing services.</a:t>
          </a:r>
          <a:endParaRPr lang="en-US" sz="1800" kern="1200" dirty="0"/>
        </a:p>
      </dsp:txBody>
      <dsp:txXfrm>
        <a:off x="2082539" y="68129"/>
        <a:ext cx="2138650" cy="1207927"/>
      </dsp:txXfrm>
    </dsp:sp>
    <dsp:sp modelId="{6DF1A81E-25E8-4D01-8747-321C34F7606D}">
      <dsp:nvSpPr>
        <dsp:cNvPr id="0" name=""/>
        <dsp:cNvSpPr/>
      </dsp:nvSpPr>
      <dsp:spPr>
        <a:xfrm>
          <a:off x="2017193" y="1408334"/>
          <a:ext cx="2269342" cy="1338619"/>
        </a:xfrm>
        <a:prstGeom prst="roundRect">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en-GB" sz="1800" kern="1200"/>
            <a:t>Did they agree with the results regarding care leavers barriers to engagement?</a:t>
          </a:r>
          <a:endParaRPr lang="en-US" sz="1800" kern="1200"/>
        </a:p>
      </dsp:txBody>
      <dsp:txXfrm>
        <a:off x="2082539" y="1473680"/>
        <a:ext cx="2138650" cy="1207927"/>
      </dsp:txXfrm>
    </dsp:sp>
    <dsp:sp modelId="{532579DA-F11E-4E62-BC13-5FC8B2359B0F}">
      <dsp:nvSpPr>
        <dsp:cNvPr id="0" name=""/>
        <dsp:cNvSpPr/>
      </dsp:nvSpPr>
      <dsp:spPr>
        <a:xfrm>
          <a:off x="2017193" y="2813884"/>
          <a:ext cx="2269342" cy="1338619"/>
        </a:xfrm>
        <a:prstGeom prst="roundRect">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en-GB" sz="1800" kern="1200"/>
            <a:t>What do they believe is the biggest barrier?</a:t>
          </a:r>
          <a:endParaRPr lang="en-US" sz="1800" kern="1200"/>
        </a:p>
      </dsp:txBody>
      <dsp:txXfrm>
        <a:off x="2082539" y="2879230"/>
        <a:ext cx="2138650" cy="1207927"/>
      </dsp:txXfrm>
    </dsp:sp>
    <dsp:sp modelId="{A59EAB8A-569F-470F-9736-ECF9E39C0847}">
      <dsp:nvSpPr>
        <dsp:cNvPr id="0" name=""/>
        <dsp:cNvSpPr/>
      </dsp:nvSpPr>
      <dsp:spPr>
        <a:xfrm>
          <a:off x="2017193" y="4219435"/>
          <a:ext cx="2269342" cy="1338619"/>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en-GB" sz="1800" kern="1200"/>
            <a:t>How can we overcome these barriers?</a:t>
          </a:r>
          <a:endParaRPr lang="en-US" sz="1800" kern="1200"/>
        </a:p>
      </dsp:txBody>
      <dsp:txXfrm>
        <a:off x="2082539" y="4284781"/>
        <a:ext cx="2138650" cy="1207927"/>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D78048-30FF-4267-AD08-D92C6929DAB7}">
      <dsp:nvSpPr>
        <dsp:cNvPr id="0" name=""/>
        <dsp:cNvSpPr/>
      </dsp:nvSpPr>
      <dsp:spPr>
        <a:xfrm>
          <a:off x="242697" y="454"/>
          <a:ext cx="2764913" cy="1658948"/>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dirty="0"/>
            <a:t>The stigma “care kid, troubled kid, were no different to anyone else”.</a:t>
          </a:r>
          <a:endParaRPr lang="en-US" sz="1800" kern="1200" dirty="0"/>
        </a:p>
      </dsp:txBody>
      <dsp:txXfrm>
        <a:off x="242697" y="454"/>
        <a:ext cx="2764913" cy="1658948"/>
      </dsp:txXfrm>
    </dsp:sp>
    <dsp:sp modelId="{87FB5F89-1F15-4B1C-893D-970668233ABA}">
      <dsp:nvSpPr>
        <dsp:cNvPr id="0" name=""/>
        <dsp:cNvSpPr/>
      </dsp:nvSpPr>
      <dsp:spPr>
        <a:xfrm>
          <a:off x="3284102" y="454"/>
          <a:ext cx="2764913" cy="1658948"/>
        </a:xfrm>
        <a:prstGeom prst="rect">
          <a:avLst/>
        </a:prstGeom>
        <a:solidFill>
          <a:schemeClr val="accent2">
            <a:hueOff val="-363841"/>
            <a:satOff val="-20982"/>
            <a:lumOff val="215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dirty="0"/>
            <a:t>average 21-year-old can ask for help no issues because their whole lives aren’t on file”.</a:t>
          </a:r>
          <a:endParaRPr lang="en-US" sz="1800" kern="1200" dirty="0"/>
        </a:p>
      </dsp:txBody>
      <dsp:txXfrm>
        <a:off x="3284102" y="454"/>
        <a:ext cx="2764913" cy="1658948"/>
      </dsp:txXfrm>
    </dsp:sp>
    <dsp:sp modelId="{31BC0094-3E44-4C88-B781-30F18910550E}">
      <dsp:nvSpPr>
        <dsp:cNvPr id="0" name=""/>
        <dsp:cNvSpPr/>
      </dsp:nvSpPr>
      <dsp:spPr>
        <a:xfrm>
          <a:off x="242697" y="1935893"/>
          <a:ext cx="2764913" cy="1658948"/>
        </a:xfrm>
        <a:prstGeom prst="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a:t>“ I didn’t seek help until I literally couldn’t do it anymore as I was so worried about them referring to children’s services”. </a:t>
          </a:r>
          <a:endParaRPr lang="en-US" sz="1800" kern="1200"/>
        </a:p>
      </dsp:txBody>
      <dsp:txXfrm>
        <a:off x="242697" y="1935893"/>
        <a:ext cx="2764913" cy="1658948"/>
      </dsp:txXfrm>
    </dsp:sp>
    <dsp:sp modelId="{746FF04D-3989-4630-84A1-EB08BED93C25}">
      <dsp:nvSpPr>
        <dsp:cNvPr id="0" name=""/>
        <dsp:cNvSpPr/>
      </dsp:nvSpPr>
      <dsp:spPr>
        <a:xfrm>
          <a:off x="3284102" y="1935893"/>
          <a:ext cx="2764913" cy="1658948"/>
        </a:xfrm>
        <a:prstGeom prst="rect">
          <a:avLst/>
        </a:prstGeom>
        <a:solidFill>
          <a:schemeClr val="accent2">
            <a:hueOff val="-1091522"/>
            <a:satOff val="-62946"/>
            <a:lumOff val="647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dirty="0"/>
            <a:t>“I’m not going to keep trying to call If I don’t hear back, I will just stop talking”.</a:t>
          </a:r>
          <a:endParaRPr lang="en-US" sz="1800" kern="1200" dirty="0"/>
        </a:p>
      </dsp:txBody>
      <dsp:txXfrm>
        <a:off x="3284102" y="1935893"/>
        <a:ext cx="2764913" cy="1658948"/>
      </dsp:txXfrm>
    </dsp:sp>
    <dsp:sp modelId="{E02DBEF8-86B9-4B12-BD5E-73B8AE86F19D}">
      <dsp:nvSpPr>
        <dsp:cNvPr id="0" name=""/>
        <dsp:cNvSpPr/>
      </dsp:nvSpPr>
      <dsp:spPr>
        <a:xfrm>
          <a:off x="1763400" y="3871332"/>
          <a:ext cx="2764913" cy="1658948"/>
        </a:xfrm>
        <a:prstGeom prst="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a:t>“Social worker arrives at your door and your immediately brought back to the day you were removed and immediately defensive.”</a:t>
          </a:r>
          <a:endParaRPr lang="en-US" sz="1800" kern="1200"/>
        </a:p>
      </dsp:txBody>
      <dsp:txXfrm>
        <a:off x="1763400" y="3871332"/>
        <a:ext cx="2764913" cy="1658948"/>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3C3A75-13CC-4200-A675-AFDB4A0B919C}">
      <dsp:nvSpPr>
        <dsp:cNvPr id="0" name=""/>
        <dsp:cNvSpPr/>
      </dsp:nvSpPr>
      <dsp:spPr>
        <a:xfrm>
          <a:off x="768" y="818407"/>
          <a:ext cx="2995322" cy="1797193"/>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just" defTabSz="755650">
            <a:lnSpc>
              <a:spcPct val="90000"/>
            </a:lnSpc>
            <a:spcBef>
              <a:spcPct val="0"/>
            </a:spcBef>
            <a:spcAft>
              <a:spcPct val="35000"/>
            </a:spcAft>
            <a:buNone/>
          </a:pPr>
          <a:r>
            <a:rPr lang="en-GB" sz="1700" kern="1200" dirty="0"/>
            <a:t>“There is confidentiality but when seeing so many different social workers and they all know your life you lose that sense of security and don’t know who to trust. It also affects external relationships.”</a:t>
          </a:r>
          <a:endParaRPr lang="en-US" sz="1700" kern="1200" dirty="0"/>
        </a:p>
      </dsp:txBody>
      <dsp:txXfrm>
        <a:off x="768" y="818407"/>
        <a:ext cx="2995322" cy="1797193"/>
      </dsp:txXfrm>
    </dsp:sp>
    <dsp:sp modelId="{B4F6EE20-44B0-4267-89B4-A0D6E3812412}">
      <dsp:nvSpPr>
        <dsp:cNvPr id="0" name=""/>
        <dsp:cNvSpPr/>
      </dsp:nvSpPr>
      <dsp:spPr>
        <a:xfrm>
          <a:off x="3295623" y="818407"/>
          <a:ext cx="2995322" cy="1797193"/>
        </a:xfrm>
        <a:prstGeom prst="rect">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just" defTabSz="755650">
            <a:lnSpc>
              <a:spcPct val="90000"/>
            </a:lnSpc>
            <a:spcBef>
              <a:spcPct val="0"/>
            </a:spcBef>
            <a:spcAft>
              <a:spcPct val="35000"/>
            </a:spcAft>
            <a:buNone/>
          </a:pPr>
          <a:r>
            <a:rPr lang="en-GB" sz="1700" kern="1200" dirty="0"/>
            <a:t>Large meetings where the hardest part of their lives is shared.  They are reminded of it and paperwork is sent on it.</a:t>
          </a:r>
          <a:endParaRPr lang="en-US" sz="1700" kern="1200" dirty="0"/>
        </a:p>
      </dsp:txBody>
      <dsp:txXfrm>
        <a:off x="3295623" y="818407"/>
        <a:ext cx="2995322" cy="1797193"/>
      </dsp:txXfrm>
    </dsp:sp>
    <dsp:sp modelId="{A502AF29-9B72-4335-AD23-9E0709E48014}">
      <dsp:nvSpPr>
        <dsp:cNvPr id="0" name=""/>
        <dsp:cNvSpPr/>
      </dsp:nvSpPr>
      <dsp:spPr>
        <a:xfrm>
          <a:off x="768" y="2915133"/>
          <a:ext cx="2995322" cy="1797193"/>
        </a:xfrm>
        <a:prstGeom prst="rect">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a:t>“our lives in bullet points”.</a:t>
          </a:r>
          <a:endParaRPr lang="en-US" sz="1700" kern="1200"/>
        </a:p>
      </dsp:txBody>
      <dsp:txXfrm>
        <a:off x="768" y="2915133"/>
        <a:ext cx="2995322" cy="1797193"/>
      </dsp:txXfrm>
    </dsp:sp>
    <dsp:sp modelId="{D5617EFF-2094-46FD-9A7C-4A2C8AE4F9B8}">
      <dsp:nvSpPr>
        <dsp:cNvPr id="0" name=""/>
        <dsp:cNvSpPr/>
      </dsp:nvSpPr>
      <dsp:spPr>
        <a:xfrm>
          <a:off x="3285888" y="2885947"/>
          <a:ext cx="2995322" cy="1797193"/>
        </a:xfrm>
        <a:prstGeom prst="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just" defTabSz="755650">
            <a:lnSpc>
              <a:spcPct val="90000"/>
            </a:lnSpc>
            <a:spcBef>
              <a:spcPct val="0"/>
            </a:spcBef>
            <a:spcAft>
              <a:spcPct val="35000"/>
            </a:spcAft>
            <a:buNone/>
          </a:pPr>
          <a:r>
            <a:rPr lang="en-GB" sz="1700" kern="1200" dirty="0"/>
            <a:t>The social worker knows everything about us, but we know nothing about them. </a:t>
          </a:r>
          <a:endParaRPr lang="en-US" sz="1700" kern="1200" dirty="0"/>
        </a:p>
      </dsp:txBody>
      <dsp:txXfrm>
        <a:off x="3285888" y="2885947"/>
        <a:ext cx="2995322" cy="1797193"/>
      </dsp:txXfrm>
    </dsp:sp>
  </dsp:spTree>
</dsp:drawing>
</file>

<file path=ppt/diagrams/layout1.xml><?xml version="1.0" encoding="utf-8"?>
<dgm:layoutDef xmlns:dgm="http://schemas.openxmlformats.org/drawingml/2006/diagram" xmlns:a="http://schemas.openxmlformats.org/drawingml/2006/main" uniqueId="urn:microsoft.com/office/officeart/2018/5/layout/IconLeafLabelList">
  <dgm:title val="Icon Leaf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round2DiagRect" r:blip="">
            <dgm:adjLst/>
            <dgm:extLst>
              <a:ext uri="{B698B0E9-8C71-41B9-8309-B3DCBF30829C}">
                <dgm1612:spPr xmlns:dgm1612="http://schemas.microsoft.com/office/drawing/2016/12/diagram">
                  <a:prstGeom prst="round2DiagRect">
                    <a:avLst>
                      <a:gd name="adj1" fmla="val 29727"/>
                      <a:gd name="adj2" fmla="val 0"/>
                    </a:avLst>
                  </a:prstGeom>
                </dgm1612:spPr>
              </a:ext>
            </dgm:ext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10.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687B00-F6A8-4740-84B5-26B0B9A96165}" type="datetimeFigureOut">
              <a:rPr lang="en-GB" smtClean="0"/>
              <a:t>10/06/2022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44BC32-19D6-4D14-87C1-A3FF4BF74DDD}" type="slidenum">
              <a:rPr lang="en-GB" smtClean="0"/>
              <a:t>‹#›</a:t>
            </a:fld>
            <a:endParaRPr lang="en-GB"/>
          </a:p>
        </p:txBody>
      </p:sp>
    </p:spTree>
    <p:extLst>
      <p:ext uri="{BB962C8B-B14F-4D97-AF65-F5344CB8AC3E}">
        <p14:creationId xmlns:p14="http://schemas.microsoft.com/office/powerpoint/2010/main" val="24936181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B44BC32-19D6-4D14-87C1-A3FF4BF74DDD}" type="slidenum">
              <a:rPr lang="en-GB" smtClean="0"/>
              <a:t>20</a:t>
            </a:fld>
            <a:endParaRPr lang="en-GB"/>
          </a:p>
        </p:txBody>
      </p:sp>
    </p:spTree>
    <p:extLst>
      <p:ext uri="{BB962C8B-B14F-4D97-AF65-F5344CB8AC3E}">
        <p14:creationId xmlns:p14="http://schemas.microsoft.com/office/powerpoint/2010/main" val="11512497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74FBCE-B309-7ADF-A4DE-2EB6670F17D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5CFE7F8-FA37-636E-C92B-EA0895F4C13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E14DF9C-233A-F6F9-7772-03FA64575624}"/>
              </a:ext>
            </a:extLst>
          </p:cNvPr>
          <p:cNvSpPr>
            <a:spLocks noGrp="1"/>
          </p:cNvSpPr>
          <p:nvPr>
            <p:ph type="dt" sz="half" idx="10"/>
          </p:nvPr>
        </p:nvSpPr>
        <p:spPr/>
        <p:txBody>
          <a:bodyPr/>
          <a:lstStyle/>
          <a:p>
            <a:fld id="{59EDDFA9-116F-400F-8C57-9523A92F3DF5}" type="datetimeFigureOut">
              <a:rPr lang="en-GB" smtClean="0"/>
              <a:t>10/06/2022</a:t>
            </a:fld>
            <a:endParaRPr lang="en-GB"/>
          </a:p>
        </p:txBody>
      </p:sp>
      <p:sp>
        <p:nvSpPr>
          <p:cNvPr id="5" name="Footer Placeholder 4">
            <a:extLst>
              <a:ext uri="{FF2B5EF4-FFF2-40B4-BE49-F238E27FC236}">
                <a16:creationId xmlns:a16="http://schemas.microsoft.com/office/drawing/2014/main" id="{8C420799-B29E-C5E1-2000-2594B6D3762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A4A6746-B09C-1C15-2B12-34C3974C48E9}"/>
              </a:ext>
            </a:extLst>
          </p:cNvPr>
          <p:cNvSpPr>
            <a:spLocks noGrp="1"/>
          </p:cNvSpPr>
          <p:nvPr>
            <p:ph type="sldNum" sz="quarter" idx="12"/>
          </p:nvPr>
        </p:nvSpPr>
        <p:spPr/>
        <p:txBody>
          <a:bodyPr/>
          <a:lstStyle/>
          <a:p>
            <a:fld id="{5EB87786-2A18-4ADD-9B72-E5E71C5ADAE1}" type="slidenum">
              <a:rPr lang="en-GB" smtClean="0"/>
              <a:t>‹#›</a:t>
            </a:fld>
            <a:endParaRPr lang="en-GB"/>
          </a:p>
        </p:txBody>
      </p:sp>
    </p:spTree>
    <p:extLst>
      <p:ext uri="{BB962C8B-B14F-4D97-AF65-F5344CB8AC3E}">
        <p14:creationId xmlns:p14="http://schemas.microsoft.com/office/powerpoint/2010/main" val="16295212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8E6BA2-47EA-ABD6-04E5-2CF4F969E9C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7C2F125-0AA9-C5BB-8FFC-6BF77CFBEBB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5E1EE72-1EFF-4005-660C-AA6E31078A14}"/>
              </a:ext>
            </a:extLst>
          </p:cNvPr>
          <p:cNvSpPr>
            <a:spLocks noGrp="1"/>
          </p:cNvSpPr>
          <p:nvPr>
            <p:ph type="dt" sz="half" idx="10"/>
          </p:nvPr>
        </p:nvSpPr>
        <p:spPr/>
        <p:txBody>
          <a:bodyPr/>
          <a:lstStyle/>
          <a:p>
            <a:fld id="{59EDDFA9-116F-400F-8C57-9523A92F3DF5}" type="datetimeFigureOut">
              <a:rPr lang="en-GB" smtClean="0"/>
              <a:t>10/06/2022</a:t>
            </a:fld>
            <a:endParaRPr lang="en-GB"/>
          </a:p>
        </p:txBody>
      </p:sp>
      <p:sp>
        <p:nvSpPr>
          <p:cNvPr id="5" name="Footer Placeholder 4">
            <a:extLst>
              <a:ext uri="{FF2B5EF4-FFF2-40B4-BE49-F238E27FC236}">
                <a16:creationId xmlns:a16="http://schemas.microsoft.com/office/drawing/2014/main" id="{1DFD716D-0332-3845-BF43-54D6FCDF955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5932890-2991-384C-6179-D30A3E368BF4}"/>
              </a:ext>
            </a:extLst>
          </p:cNvPr>
          <p:cNvSpPr>
            <a:spLocks noGrp="1"/>
          </p:cNvSpPr>
          <p:nvPr>
            <p:ph type="sldNum" sz="quarter" idx="12"/>
          </p:nvPr>
        </p:nvSpPr>
        <p:spPr/>
        <p:txBody>
          <a:bodyPr/>
          <a:lstStyle/>
          <a:p>
            <a:fld id="{5EB87786-2A18-4ADD-9B72-E5E71C5ADAE1}" type="slidenum">
              <a:rPr lang="en-GB" smtClean="0"/>
              <a:t>‹#›</a:t>
            </a:fld>
            <a:endParaRPr lang="en-GB"/>
          </a:p>
        </p:txBody>
      </p:sp>
    </p:spTree>
    <p:extLst>
      <p:ext uri="{BB962C8B-B14F-4D97-AF65-F5344CB8AC3E}">
        <p14:creationId xmlns:p14="http://schemas.microsoft.com/office/powerpoint/2010/main" val="100076200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0689962-448E-B511-6094-4617B8C93FC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3ACFC54-ECE9-039F-9802-848317A4BB8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ABA6C56-F7EB-CC9F-AE35-09BD604E65E9}"/>
              </a:ext>
            </a:extLst>
          </p:cNvPr>
          <p:cNvSpPr>
            <a:spLocks noGrp="1"/>
          </p:cNvSpPr>
          <p:nvPr>
            <p:ph type="dt" sz="half" idx="10"/>
          </p:nvPr>
        </p:nvSpPr>
        <p:spPr/>
        <p:txBody>
          <a:bodyPr/>
          <a:lstStyle/>
          <a:p>
            <a:fld id="{59EDDFA9-116F-400F-8C57-9523A92F3DF5}" type="datetimeFigureOut">
              <a:rPr lang="en-GB" smtClean="0"/>
              <a:t>10/06/2022</a:t>
            </a:fld>
            <a:endParaRPr lang="en-GB"/>
          </a:p>
        </p:txBody>
      </p:sp>
      <p:sp>
        <p:nvSpPr>
          <p:cNvPr id="5" name="Footer Placeholder 4">
            <a:extLst>
              <a:ext uri="{FF2B5EF4-FFF2-40B4-BE49-F238E27FC236}">
                <a16:creationId xmlns:a16="http://schemas.microsoft.com/office/drawing/2014/main" id="{04324190-6933-3EB4-6CD7-4F76D53F86B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9CB7367-43FE-BB8D-A32C-4297155FF95A}"/>
              </a:ext>
            </a:extLst>
          </p:cNvPr>
          <p:cNvSpPr>
            <a:spLocks noGrp="1"/>
          </p:cNvSpPr>
          <p:nvPr>
            <p:ph type="sldNum" sz="quarter" idx="12"/>
          </p:nvPr>
        </p:nvSpPr>
        <p:spPr/>
        <p:txBody>
          <a:bodyPr/>
          <a:lstStyle/>
          <a:p>
            <a:fld id="{5EB87786-2A18-4ADD-9B72-E5E71C5ADAE1}" type="slidenum">
              <a:rPr lang="en-GB" smtClean="0"/>
              <a:t>‹#›</a:t>
            </a:fld>
            <a:endParaRPr lang="en-GB"/>
          </a:p>
        </p:txBody>
      </p:sp>
    </p:spTree>
    <p:extLst>
      <p:ext uri="{BB962C8B-B14F-4D97-AF65-F5344CB8AC3E}">
        <p14:creationId xmlns:p14="http://schemas.microsoft.com/office/powerpoint/2010/main" val="188871723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594C8E-D184-468B-40A5-FEFFBB49594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E224A9B-06C5-E297-6B56-D6A3EADEB59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82C122C-2376-2F7F-F01F-E3388A40E49A}"/>
              </a:ext>
            </a:extLst>
          </p:cNvPr>
          <p:cNvSpPr>
            <a:spLocks noGrp="1"/>
          </p:cNvSpPr>
          <p:nvPr>
            <p:ph type="dt" sz="half" idx="10"/>
          </p:nvPr>
        </p:nvSpPr>
        <p:spPr/>
        <p:txBody>
          <a:bodyPr/>
          <a:lstStyle/>
          <a:p>
            <a:fld id="{59EDDFA9-116F-400F-8C57-9523A92F3DF5}" type="datetimeFigureOut">
              <a:rPr lang="en-GB" smtClean="0"/>
              <a:t>10/06/2022</a:t>
            </a:fld>
            <a:endParaRPr lang="en-GB"/>
          </a:p>
        </p:txBody>
      </p:sp>
      <p:sp>
        <p:nvSpPr>
          <p:cNvPr id="5" name="Footer Placeholder 4">
            <a:extLst>
              <a:ext uri="{FF2B5EF4-FFF2-40B4-BE49-F238E27FC236}">
                <a16:creationId xmlns:a16="http://schemas.microsoft.com/office/drawing/2014/main" id="{258764AE-FCA4-45AB-AEC4-57B6E65B3C7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DD3341C-C9BF-CA9F-8E7D-EB1255126382}"/>
              </a:ext>
            </a:extLst>
          </p:cNvPr>
          <p:cNvSpPr>
            <a:spLocks noGrp="1"/>
          </p:cNvSpPr>
          <p:nvPr>
            <p:ph type="sldNum" sz="quarter" idx="12"/>
          </p:nvPr>
        </p:nvSpPr>
        <p:spPr/>
        <p:txBody>
          <a:bodyPr/>
          <a:lstStyle/>
          <a:p>
            <a:fld id="{5EB87786-2A18-4ADD-9B72-E5E71C5ADAE1}" type="slidenum">
              <a:rPr lang="en-GB" smtClean="0"/>
              <a:t>‹#›</a:t>
            </a:fld>
            <a:endParaRPr lang="en-GB"/>
          </a:p>
        </p:txBody>
      </p:sp>
    </p:spTree>
    <p:extLst>
      <p:ext uri="{BB962C8B-B14F-4D97-AF65-F5344CB8AC3E}">
        <p14:creationId xmlns:p14="http://schemas.microsoft.com/office/powerpoint/2010/main" val="336736566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70DBB-1ABE-4457-A5F5-89FB2296BE8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C94F290-ECEF-C346-2A09-56386E644AA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1147E88-DAB5-3AAD-240C-F73A10EB1E5D}"/>
              </a:ext>
            </a:extLst>
          </p:cNvPr>
          <p:cNvSpPr>
            <a:spLocks noGrp="1"/>
          </p:cNvSpPr>
          <p:nvPr>
            <p:ph type="dt" sz="half" idx="10"/>
          </p:nvPr>
        </p:nvSpPr>
        <p:spPr/>
        <p:txBody>
          <a:bodyPr/>
          <a:lstStyle/>
          <a:p>
            <a:fld id="{59EDDFA9-116F-400F-8C57-9523A92F3DF5}" type="datetimeFigureOut">
              <a:rPr lang="en-GB" smtClean="0"/>
              <a:t>10/06/2022</a:t>
            </a:fld>
            <a:endParaRPr lang="en-GB"/>
          </a:p>
        </p:txBody>
      </p:sp>
      <p:sp>
        <p:nvSpPr>
          <p:cNvPr id="5" name="Footer Placeholder 4">
            <a:extLst>
              <a:ext uri="{FF2B5EF4-FFF2-40B4-BE49-F238E27FC236}">
                <a16:creationId xmlns:a16="http://schemas.microsoft.com/office/drawing/2014/main" id="{D7E8DBAD-BFC6-32A9-FE71-DA9D7D27BC6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E3E98EB-88E6-C795-FE66-10120A8CA327}"/>
              </a:ext>
            </a:extLst>
          </p:cNvPr>
          <p:cNvSpPr>
            <a:spLocks noGrp="1"/>
          </p:cNvSpPr>
          <p:nvPr>
            <p:ph type="sldNum" sz="quarter" idx="12"/>
          </p:nvPr>
        </p:nvSpPr>
        <p:spPr/>
        <p:txBody>
          <a:bodyPr/>
          <a:lstStyle/>
          <a:p>
            <a:fld id="{5EB87786-2A18-4ADD-9B72-E5E71C5ADAE1}" type="slidenum">
              <a:rPr lang="en-GB" smtClean="0"/>
              <a:t>‹#›</a:t>
            </a:fld>
            <a:endParaRPr lang="en-GB"/>
          </a:p>
        </p:txBody>
      </p:sp>
    </p:spTree>
    <p:extLst>
      <p:ext uri="{BB962C8B-B14F-4D97-AF65-F5344CB8AC3E}">
        <p14:creationId xmlns:p14="http://schemas.microsoft.com/office/powerpoint/2010/main" val="168088181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967F0C-90F5-4293-82B0-B5283D587DA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2EA8888-E1E2-E806-D827-2018E6FC7F2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EBEC8E1-C832-46A8-4D9B-C59A07B1459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0221CC7-13F2-093F-B079-B3221ADA757F}"/>
              </a:ext>
            </a:extLst>
          </p:cNvPr>
          <p:cNvSpPr>
            <a:spLocks noGrp="1"/>
          </p:cNvSpPr>
          <p:nvPr>
            <p:ph type="dt" sz="half" idx="10"/>
          </p:nvPr>
        </p:nvSpPr>
        <p:spPr/>
        <p:txBody>
          <a:bodyPr/>
          <a:lstStyle/>
          <a:p>
            <a:fld id="{59EDDFA9-116F-400F-8C57-9523A92F3DF5}" type="datetimeFigureOut">
              <a:rPr lang="en-GB" smtClean="0"/>
              <a:t>10/06/2022</a:t>
            </a:fld>
            <a:endParaRPr lang="en-GB"/>
          </a:p>
        </p:txBody>
      </p:sp>
      <p:sp>
        <p:nvSpPr>
          <p:cNvPr id="6" name="Footer Placeholder 5">
            <a:extLst>
              <a:ext uri="{FF2B5EF4-FFF2-40B4-BE49-F238E27FC236}">
                <a16:creationId xmlns:a16="http://schemas.microsoft.com/office/drawing/2014/main" id="{B6A5F916-8B0B-33DD-BE6F-F4057F55754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5A7101C-CC74-568E-7B95-C4B97CC8FD7B}"/>
              </a:ext>
            </a:extLst>
          </p:cNvPr>
          <p:cNvSpPr>
            <a:spLocks noGrp="1"/>
          </p:cNvSpPr>
          <p:nvPr>
            <p:ph type="sldNum" sz="quarter" idx="12"/>
          </p:nvPr>
        </p:nvSpPr>
        <p:spPr/>
        <p:txBody>
          <a:bodyPr/>
          <a:lstStyle/>
          <a:p>
            <a:fld id="{5EB87786-2A18-4ADD-9B72-E5E71C5ADAE1}" type="slidenum">
              <a:rPr lang="en-GB" smtClean="0"/>
              <a:t>‹#›</a:t>
            </a:fld>
            <a:endParaRPr lang="en-GB"/>
          </a:p>
        </p:txBody>
      </p:sp>
    </p:spTree>
    <p:extLst>
      <p:ext uri="{BB962C8B-B14F-4D97-AF65-F5344CB8AC3E}">
        <p14:creationId xmlns:p14="http://schemas.microsoft.com/office/powerpoint/2010/main" val="123254434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FABFB-9634-DE54-0E5B-C831C05CF39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F47B07F-CDF6-A12F-23A0-23E00CECF4B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763DEC8-9529-78CB-B1E4-7BC8CDA13E9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0103E92-04CA-CE28-1C9E-0DF0DC6DBEE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0A3EB75-5B86-9A06-CF18-B5E63620EF7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A45DAB8-313E-7C56-76D7-6190AF3192E0}"/>
              </a:ext>
            </a:extLst>
          </p:cNvPr>
          <p:cNvSpPr>
            <a:spLocks noGrp="1"/>
          </p:cNvSpPr>
          <p:nvPr>
            <p:ph type="dt" sz="half" idx="10"/>
          </p:nvPr>
        </p:nvSpPr>
        <p:spPr/>
        <p:txBody>
          <a:bodyPr/>
          <a:lstStyle/>
          <a:p>
            <a:fld id="{59EDDFA9-116F-400F-8C57-9523A92F3DF5}" type="datetimeFigureOut">
              <a:rPr lang="en-GB" smtClean="0"/>
              <a:t>10/06/2022</a:t>
            </a:fld>
            <a:endParaRPr lang="en-GB"/>
          </a:p>
        </p:txBody>
      </p:sp>
      <p:sp>
        <p:nvSpPr>
          <p:cNvPr id="8" name="Footer Placeholder 7">
            <a:extLst>
              <a:ext uri="{FF2B5EF4-FFF2-40B4-BE49-F238E27FC236}">
                <a16:creationId xmlns:a16="http://schemas.microsoft.com/office/drawing/2014/main" id="{6EF7E608-87AE-5340-B0FF-B01E3B4F96A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D7658C9C-F047-A520-1EC0-98B9154CD08F}"/>
              </a:ext>
            </a:extLst>
          </p:cNvPr>
          <p:cNvSpPr>
            <a:spLocks noGrp="1"/>
          </p:cNvSpPr>
          <p:nvPr>
            <p:ph type="sldNum" sz="quarter" idx="12"/>
          </p:nvPr>
        </p:nvSpPr>
        <p:spPr/>
        <p:txBody>
          <a:bodyPr/>
          <a:lstStyle/>
          <a:p>
            <a:fld id="{5EB87786-2A18-4ADD-9B72-E5E71C5ADAE1}" type="slidenum">
              <a:rPr lang="en-GB" smtClean="0"/>
              <a:t>‹#›</a:t>
            </a:fld>
            <a:endParaRPr lang="en-GB"/>
          </a:p>
        </p:txBody>
      </p:sp>
    </p:spTree>
    <p:extLst>
      <p:ext uri="{BB962C8B-B14F-4D97-AF65-F5344CB8AC3E}">
        <p14:creationId xmlns:p14="http://schemas.microsoft.com/office/powerpoint/2010/main" val="138350243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AFC130-58C1-1029-A55F-BCB4747BD02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28C0E330-E256-16D4-1290-BC7969D61FB2}"/>
              </a:ext>
            </a:extLst>
          </p:cNvPr>
          <p:cNvSpPr>
            <a:spLocks noGrp="1"/>
          </p:cNvSpPr>
          <p:nvPr>
            <p:ph type="dt" sz="half" idx="10"/>
          </p:nvPr>
        </p:nvSpPr>
        <p:spPr/>
        <p:txBody>
          <a:bodyPr/>
          <a:lstStyle/>
          <a:p>
            <a:fld id="{59EDDFA9-116F-400F-8C57-9523A92F3DF5}" type="datetimeFigureOut">
              <a:rPr lang="en-GB" smtClean="0"/>
              <a:t>10/06/2022</a:t>
            </a:fld>
            <a:endParaRPr lang="en-GB"/>
          </a:p>
        </p:txBody>
      </p:sp>
      <p:sp>
        <p:nvSpPr>
          <p:cNvPr id="4" name="Footer Placeholder 3">
            <a:extLst>
              <a:ext uri="{FF2B5EF4-FFF2-40B4-BE49-F238E27FC236}">
                <a16:creationId xmlns:a16="http://schemas.microsoft.com/office/drawing/2014/main" id="{B560BECE-CB9F-777A-6FF3-43DCA4768B0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709E7C5-75B0-C22A-BFCA-349CCA6870E1}"/>
              </a:ext>
            </a:extLst>
          </p:cNvPr>
          <p:cNvSpPr>
            <a:spLocks noGrp="1"/>
          </p:cNvSpPr>
          <p:nvPr>
            <p:ph type="sldNum" sz="quarter" idx="12"/>
          </p:nvPr>
        </p:nvSpPr>
        <p:spPr/>
        <p:txBody>
          <a:bodyPr/>
          <a:lstStyle/>
          <a:p>
            <a:fld id="{5EB87786-2A18-4ADD-9B72-E5E71C5ADAE1}" type="slidenum">
              <a:rPr lang="en-GB" smtClean="0"/>
              <a:t>‹#›</a:t>
            </a:fld>
            <a:endParaRPr lang="en-GB"/>
          </a:p>
        </p:txBody>
      </p:sp>
    </p:spTree>
    <p:extLst>
      <p:ext uri="{BB962C8B-B14F-4D97-AF65-F5344CB8AC3E}">
        <p14:creationId xmlns:p14="http://schemas.microsoft.com/office/powerpoint/2010/main" val="409001052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504F99D-29EB-6A1F-C865-CAE5F27841EF}"/>
              </a:ext>
            </a:extLst>
          </p:cNvPr>
          <p:cNvSpPr>
            <a:spLocks noGrp="1"/>
          </p:cNvSpPr>
          <p:nvPr>
            <p:ph type="dt" sz="half" idx="10"/>
          </p:nvPr>
        </p:nvSpPr>
        <p:spPr/>
        <p:txBody>
          <a:bodyPr/>
          <a:lstStyle/>
          <a:p>
            <a:fld id="{59EDDFA9-116F-400F-8C57-9523A92F3DF5}" type="datetimeFigureOut">
              <a:rPr lang="en-GB" smtClean="0"/>
              <a:t>10/06/2022</a:t>
            </a:fld>
            <a:endParaRPr lang="en-GB"/>
          </a:p>
        </p:txBody>
      </p:sp>
      <p:sp>
        <p:nvSpPr>
          <p:cNvPr id="3" name="Footer Placeholder 2">
            <a:extLst>
              <a:ext uri="{FF2B5EF4-FFF2-40B4-BE49-F238E27FC236}">
                <a16:creationId xmlns:a16="http://schemas.microsoft.com/office/drawing/2014/main" id="{8E2E9947-9D21-DBA5-6663-783D11E2946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755048E-E0B0-1997-629E-A881B6EAB83B}"/>
              </a:ext>
            </a:extLst>
          </p:cNvPr>
          <p:cNvSpPr>
            <a:spLocks noGrp="1"/>
          </p:cNvSpPr>
          <p:nvPr>
            <p:ph type="sldNum" sz="quarter" idx="12"/>
          </p:nvPr>
        </p:nvSpPr>
        <p:spPr/>
        <p:txBody>
          <a:bodyPr/>
          <a:lstStyle/>
          <a:p>
            <a:fld id="{5EB87786-2A18-4ADD-9B72-E5E71C5ADAE1}" type="slidenum">
              <a:rPr lang="en-GB" smtClean="0"/>
              <a:t>‹#›</a:t>
            </a:fld>
            <a:endParaRPr lang="en-GB"/>
          </a:p>
        </p:txBody>
      </p:sp>
    </p:spTree>
    <p:extLst>
      <p:ext uri="{BB962C8B-B14F-4D97-AF65-F5344CB8AC3E}">
        <p14:creationId xmlns:p14="http://schemas.microsoft.com/office/powerpoint/2010/main" val="246912737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903C9-02EA-008F-D9D0-94C27783B85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FE149E6-F1EE-BA9B-3406-DB64B7F864F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F6BF719-642E-000E-E280-9E4105EB292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A41B0D5-F563-BFA4-CAF6-A57E3C6D600C}"/>
              </a:ext>
            </a:extLst>
          </p:cNvPr>
          <p:cNvSpPr>
            <a:spLocks noGrp="1"/>
          </p:cNvSpPr>
          <p:nvPr>
            <p:ph type="dt" sz="half" idx="10"/>
          </p:nvPr>
        </p:nvSpPr>
        <p:spPr/>
        <p:txBody>
          <a:bodyPr/>
          <a:lstStyle/>
          <a:p>
            <a:fld id="{59EDDFA9-116F-400F-8C57-9523A92F3DF5}" type="datetimeFigureOut">
              <a:rPr lang="en-GB" smtClean="0"/>
              <a:t>10/06/2022</a:t>
            </a:fld>
            <a:endParaRPr lang="en-GB"/>
          </a:p>
        </p:txBody>
      </p:sp>
      <p:sp>
        <p:nvSpPr>
          <p:cNvPr id="6" name="Footer Placeholder 5">
            <a:extLst>
              <a:ext uri="{FF2B5EF4-FFF2-40B4-BE49-F238E27FC236}">
                <a16:creationId xmlns:a16="http://schemas.microsoft.com/office/drawing/2014/main" id="{5617DC70-DE01-BE65-6A5A-2C0CAF9949E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172EEC7-97BB-1836-F161-518697840C77}"/>
              </a:ext>
            </a:extLst>
          </p:cNvPr>
          <p:cNvSpPr>
            <a:spLocks noGrp="1"/>
          </p:cNvSpPr>
          <p:nvPr>
            <p:ph type="sldNum" sz="quarter" idx="12"/>
          </p:nvPr>
        </p:nvSpPr>
        <p:spPr/>
        <p:txBody>
          <a:bodyPr/>
          <a:lstStyle/>
          <a:p>
            <a:fld id="{5EB87786-2A18-4ADD-9B72-E5E71C5ADAE1}" type="slidenum">
              <a:rPr lang="en-GB" smtClean="0"/>
              <a:t>‹#›</a:t>
            </a:fld>
            <a:endParaRPr lang="en-GB"/>
          </a:p>
        </p:txBody>
      </p:sp>
    </p:spTree>
    <p:extLst>
      <p:ext uri="{BB962C8B-B14F-4D97-AF65-F5344CB8AC3E}">
        <p14:creationId xmlns:p14="http://schemas.microsoft.com/office/powerpoint/2010/main" val="361731397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B07136-31C2-CAFA-E636-ADD502C0299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173354C-21FA-49A9-1C8A-679AA6EB885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A3B7BAC-81E2-51A3-DA22-63939D2BD60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55D8ADB-EBAB-53FB-A741-8D607AB8106F}"/>
              </a:ext>
            </a:extLst>
          </p:cNvPr>
          <p:cNvSpPr>
            <a:spLocks noGrp="1"/>
          </p:cNvSpPr>
          <p:nvPr>
            <p:ph type="dt" sz="half" idx="10"/>
          </p:nvPr>
        </p:nvSpPr>
        <p:spPr/>
        <p:txBody>
          <a:bodyPr/>
          <a:lstStyle/>
          <a:p>
            <a:fld id="{59EDDFA9-116F-400F-8C57-9523A92F3DF5}" type="datetimeFigureOut">
              <a:rPr lang="en-GB" smtClean="0"/>
              <a:t>10/06/2022</a:t>
            </a:fld>
            <a:endParaRPr lang="en-GB"/>
          </a:p>
        </p:txBody>
      </p:sp>
      <p:sp>
        <p:nvSpPr>
          <p:cNvPr id="6" name="Footer Placeholder 5">
            <a:extLst>
              <a:ext uri="{FF2B5EF4-FFF2-40B4-BE49-F238E27FC236}">
                <a16:creationId xmlns:a16="http://schemas.microsoft.com/office/drawing/2014/main" id="{0BB11233-EA2F-2F39-DC5C-34C5CE25950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6FAEB9F-99B5-5E09-2BEE-020430B06C37}"/>
              </a:ext>
            </a:extLst>
          </p:cNvPr>
          <p:cNvSpPr>
            <a:spLocks noGrp="1"/>
          </p:cNvSpPr>
          <p:nvPr>
            <p:ph type="sldNum" sz="quarter" idx="12"/>
          </p:nvPr>
        </p:nvSpPr>
        <p:spPr/>
        <p:txBody>
          <a:bodyPr/>
          <a:lstStyle/>
          <a:p>
            <a:fld id="{5EB87786-2A18-4ADD-9B72-E5E71C5ADAE1}" type="slidenum">
              <a:rPr lang="en-GB" smtClean="0"/>
              <a:t>‹#›</a:t>
            </a:fld>
            <a:endParaRPr lang="en-GB"/>
          </a:p>
        </p:txBody>
      </p:sp>
    </p:spTree>
    <p:extLst>
      <p:ext uri="{BB962C8B-B14F-4D97-AF65-F5344CB8AC3E}">
        <p14:creationId xmlns:p14="http://schemas.microsoft.com/office/powerpoint/2010/main" val="69613396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385BB87-7F9B-DB57-8B13-D19E9F6E3BE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77A7B96-7F40-6CE1-2D67-091BE7056BF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3C994D6-F6B2-B3E5-0879-1E8E940D2B2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EDDFA9-116F-400F-8C57-9523A92F3DF5}" type="datetimeFigureOut">
              <a:rPr lang="en-GB" smtClean="0"/>
              <a:t>10/06/2022</a:t>
            </a:fld>
            <a:endParaRPr lang="en-GB"/>
          </a:p>
        </p:txBody>
      </p:sp>
      <p:sp>
        <p:nvSpPr>
          <p:cNvPr id="5" name="Footer Placeholder 4">
            <a:extLst>
              <a:ext uri="{FF2B5EF4-FFF2-40B4-BE49-F238E27FC236}">
                <a16:creationId xmlns:a16="http://schemas.microsoft.com/office/drawing/2014/main" id="{AFB11F4E-D6D6-E481-D222-3C8C3DB212C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5C5C7D47-3350-CF10-21BF-55198034594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B87786-2A18-4ADD-9B72-E5E71C5ADAE1}" type="slidenum">
              <a:rPr lang="en-GB" smtClean="0"/>
              <a:t>‹#›</a:t>
            </a:fld>
            <a:endParaRPr lang="en-GB"/>
          </a:p>
        </p:txBody>
      </p:sp>
    </p:spTree>
    <p:extLst>
      <p:ext uri="{BB962C8B-B14F-4D97-AF65-F5344CB8AC3E}">
        <p14:creationId xmlns:p14="http://schemas.microsoft.com/office/powerpoint/2010/main" val="22715851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slideLayout" Target="../slideLayouts/slideLayout2.xml"/><Relationship Id="rId1" Type="http://schemas.openxmlformats.org/officeDocument/2006/relationships/video" Target="https://www.youtube.com/embed/Ko2ZFW0_k44?list=PLgtazLRY5Zd9fszWr0QD-AoXNI_SofQkd" TargetMode="External"/></Relationships>
</file>

<file path=ppt/slides/_rels/slide19.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7">
            <a:extLst>
              <a:ext uri="{FF2B5EF4-FFF2-40B4-BE49-F238E27FC236}">
                <a16:creationId xmlns:a16="http://schemas.microsoft.com/office/drawing/2014/main" id="{4E1BEB12-92AF-4445-98AD-4C7756E7C9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9">
            <a:extLst>
              <a:ext uri="{FF2B5EF4-FFF2-40B4-BE49-F238E27FC236}">
                <a16:creationId xmlns:a16="http://schemas.microsoft.com/office/drawing/2014/main" id="{D0522C2C-7B5C-48A7-A969-03941E5D2E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2" name="Freeform 13">
            <a:extLst>
              <a:ext uri="{FF2B5EF4-FFF2-40B4-BE49-F238E27FC236}">
                <a16:creationId xmlns:a16="http://schemas.microsoft.com/office/drawing/2014/main" id="{9C682A1A-5B2D-4111-BBD6-62016563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69476" y="220196"/>
            <a:ext cx="9422524" cy="6637806"/>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3" name="Oval 13">
            <a:extLst>
              <a:ext uri="{FF2B5EF4-FFF2-40B4-BE49-F238E27FC236}">
                <a16:creationId xmlns:a16="http://schemas.microsoft.com/office/drawing/2014/main" id="{D6EE29F2-D77F-4BD0-A20B-334D316A1C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09800" y="2099696"/>
            <a:ext cx="1942241" cy="188955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4" name="Arc 15">
            <a:extLst>
              <a:ext uri="{FF2B5EF4-FFF2-40B4-BE49-F238E27FC236}">
                <a16:creationId xmlns:a16="http://schemas.microsoft.com/office/drawing/2014/main" id="{22D09ED2-868F-42C6-866E-F92E0CEF31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520172">
            <a:off x="1613162" y="1492572"/>
            <a:ext cx="2987899" cy="2987899"/>
          </a:xfrm>
          <a:prstGeom prst="arc">
            <a:avLst>
              <a:gd name="adj1" fmla="val 14455503"/>
              <a:gd name="adj2" fmla="val 227775"/>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7A2068D-44CD-066E-7346-029F2C338A43}"/>
              </a:ext>
            </a:extLst>
          </p:cNvPr>
          <p:cNvSpPr>
            <a:spLocks noGrp="1"/>
          </p:cNvSpPr>
          <p:nvPr>
            <p:ph type="ctrTitle"/>
          </p:nvPr>
        </p:nvSpPr>
        <p:spPr>
          <a:xfrm>
            <a:off x="4038600" y="1939159"/>
            <a:ext cx="7644627" cy="2751086"/>
          </a:xfrm>
        </p:spPr>
        <p:txBody>
          <a:bodyPr>
            <a:normAutofit/>
          </a:bodyPr>
          <a:lstStyle/>
          <a:p>
            <a:pPr algn="r"/>
            <a:r>
              <a:rPr lang="en-GB" sz="4200" dirty="0">
                <a:latin typeface="Arial" panose="020B0604020202020204" pitchFamily="34" charset="0"/>
                <a:cs typeface="Arial" panose="020B0604020202020204" pitchFamily="34" charset="0"/>
              </a:rPr>
              <a:t>To explore the reasons why children of care experienced parents are highly represented within children’s services.</a:t>
            </a:r>
          </a:p>
        </p:txBody>
      </p:sp>
      <p:sp>
        <p:nvSpPr>
          <p:cNvPr id="3" name="Subtitle 2">
            <a:extLst>
              <a:ext uri="{FF2B5EF4-FFF2-40B4-BE49-F238E27FC236}">
                <a16:creationId xmlns:a16="http://schemas.microsoft.com/office/drawing/2014/main" id="{2E04AB63-A2A7-D120-38F4-85C3AFE564BB}"/>
              </a:ext>
            </a:extLst>
          </p:cNvPr>
          <p:cNvSpPr>
            <a:spLocks noGrp="1"/>
          </p:cNvSpPr>
          <p:nvPr>
            <p:ph type="subTitle" idx="1"/>
          </p:nvPr>
        </p:nvSpPr>
        <p:spPr>
          <a:xfrm>
            <a:off x="4038600" y="4782320"/>
            <a:ext cx="7644627" cy="1329443"/>
          </a:xfrm>
        </p:spPr>
        <p:txBody>
          <a:bodyPr>
            <a:normAutofit fontScale="77500" lnSpcReduction="20000"/>
          </a:bodyPr>
          <a:lstStyle/>
          <a:p>
            <a:pPr algn="r"/>
            <a:endParaRPr lang="en-GB"/>
          </a:p>
          <a:p>
            <a:pPr algn="r"/>
            <a:r>
              <a:rPr lang="en-GB">
                <a:latin typeface="Arial" panose="020B0604020202020204" pitchFamily="34" charset="0"/>
                <a:cs typeface="Arial" panose="020B0604020202020204" pitchFamily="34" charset="0"/>
              </a:rPr>
              <a:t>Kelli Ray </a:t>
            </a:r>
          </a:p>
          <a:p>
            <a:pPr algn="r"/>
            <a:endParaRPr lang="en-GB">
              <a:latin typeface="Arial" panose="020B0604020202020204" pitchFamily="34" charset="0"/>
              <a:cs typeface="Arial" panose="020B0604020202020204" pitchFamily="34" charset="0"/>
            </a:endParaRPr>
          </a:p>
          <a:p>
            <a:pPr algn="r"/>
            <a:r>
              <a:rPr lang="en-GB">
                <a:latin typeface="Arial" panose="020B0604020202020204" pitchFamily="34" charset="0"/>
                <a:cs typeface="Arial" panose="020B0604020202020204" pitchFamily="34" charset="0"/>
              </a:rPr>
              <a:t>Research completed June 2021 (updates May 2022)</a:t>
            </a:r>
          </a:p>
        </p:txBody>
      </p:sp>
    </p:spTree>
    <p:extLst>
      <p:ext uri="{BB962C8B-B14F-4D97-AF65-F5344CB8AC3E}">
        <p14:creationId xmlns:p14="http://schemas.microsoft.com/office/powerpoint/2010/main" val="363515278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wd">
                                    <p:tmPct val="15000"/>
                                  </p:iterate>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1000"/>
                                  </p:stCondLst>
                                  <p:iterate type="wd">
                                    <p:tmPct val="15000"/>
                                  </p:iterate>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childTnLst>
                                </p:cTn>
                              </p:par>
                              <p:par>
                                <p:cTn id="13" presetID="10" presetClass="entr" presetSubtype="0" fill="hold" grpId="0" nodeType="withEffect">
                                  <p:stCondLst>
                                    <p:cond delay="500"/>
                                  </p:stCondLst>
                                  <p:iterate type="wd">
                                    <p:tmPct val="15000"/>
                                  </p:iterate>
                                  <p:childTnLst>
                                    <p:set>
                                      <p:cBhvr>
                                        <p:cTn id="14" dur="1" fill="hold">
                                          <p:stCondLst>
                                            <p:cond delay="0"/>
                                          </p:stCondLst>
                                        </p:cTn>
                                        <p:tgtEl>
                                          <p:spTgt spid="2"/>
                                        </p:tgtEl>
                                        <p:attrNameLst>
                                          <p:attrName>style.visibility</p:attrName>
                                        </p:attrNameLst>
                                      </p:cBhvr>
                                      <p:to>
                                        <p:strVal val="visible"/>
                                      </p:to>
                                    </p:set>
                                    <p:animEffect transition="in" filter="fade">
                                      <p:cBhvr>
                                        <p:cTn id="15"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C05CBC3C-2E5A-4839-8B9B-2E5A6ADF0F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DB5B423A-57CC-4C58-AA26-8E2E862B03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5217023" cy="3994777"/>
          </a:xfrm>
          <a:custGeom>
            <a:avLst/>
            <a:gdLst>
              <a:gd name="connsiteX0" fmla="*/ 1945461 w 5217023"/>
              <a:gd name="connsiteY0" fmla="*/ 3787398 h 3994777"/>
              <a:gd name="connsiteX1" fmla="*/ 1942113 w 5217023"/>
              <a:gd name="connsiteY1" fmla="*/ 3790053 h 3994777"/>
              <a:gd name="connsiteX2" fmla="*/ 1946982 w 5217023"/>
              <a:gd name="connsiteY2" fmla="*/ 3787990 h 3994777"/>
              <a:gd name="connsiteX3" fmla="*/ 1945461 w 5217023"/>
              <a:gd name="connsiteY3" fmla="*/ 3787398 h 3994777"/>
              <a:gd name="connsiteX4" fmla="*/ 0 w 5217023"/>
              <a:gd name="connsiteY4" fmla="*/ 0 h 3994777"/>
              <a:gd name="connsiteX5" fmla="*/ 5030958 w 5217023"/>
              <a:gd name="connsiteY5" fmla="*/ 0 h 3994777"/>
              <a:gd name="connsiteX6" fmla="*/ 5046198 w 5217023"/>
              <a:gd name="connsiteY6" fmla="*/ 153449 h 3994777"/>
              <a:gd name="connsiteX7" fmla="*/ 5055729 w 5217023"/>
              <a:gd name="connsiteY7" fmla="*/ 415828 h 3994777"/>
              <a:gd name="connsiteX8" fmla="*/ 4735242 w 5217023"/>
              <a:gd name="connsiteY8" fmla="*/ 1867130 h 3994777"/>
              <a:gd name="connsiteX9" fmla="*/ 3907395 w 5217023"/>
              <a:gd name="connsiteY9" fmla="*/ 2938441 h 3994777"/>
              <a:gd name="connsiteX10" fmla="*/ 3946497 w 5217023"/>
              <a:gd name="connsiteY10" fmla="*/ 2908567 h 3994777"/>
              <a:gd name="connsiteX11" fmla="*/ 4585421 w 5217023"/>
              <a:gd name="connsiteY11" fmla="*/ 2188401 h 3994777"/>
              <a:gd name="connsiteX12" fmla="*/ 5142585 w 5217023"/>
              <a:gd name="connsiteY12" fmla="*/ 276891 h 3994777"/>
              <a:gd name="connsiteX13" fmla="*/ 5121833 w 5217023"/>
              <a:gd name="connsiteY13" fmla="*/ 30208 h 3994777"/>
              <a:gd name="connsiteX14" fmla="*/ 5116229 w 5217023"/>
              <a:gd name="connsiteY14" fmla="*/ 0 h 3994777"/>
              <a:gd name="connsiteX15" fmla="*/ 5184724 w 5217023"/>
              <a:gd name="connsiteY15" fmla="*/ 0 h 3994777"/>
              <a:gd name="connsiteX16" fmla="*/ 5196265 w 5217023"/>
              <a:gd name="connsiteY16" fmla="*/ 66113 h 3994777"/>
              <a:gd name="connsiteX17" fmla="*/ 5058603 w 5217023"/>
              <a:gd name="connsiteY17" fmla="*/ 1368242 h 3994777"/>
              <a:gd name="connsiteX18" fmla="*/ 4096624 w 5217023"/>
              <a:gd name="connsiteY18" fmla="*/ 2870829 h 3994777"/>
              <a:gd name="connsiteX19" fmla="*/ 3833203 w 5217023"/>
              <a:gd name="connsiteY19" fmla="*/ 3092190 h 3994777"/>
              <a:gd name="connsiteX20" fmla="*/ 3536509 w 5217023"/>
              <a:gd name="connsiteY20" fmla="*/ 3297128 h 3994777"/>
              <a:gd name="connsiteX21" fmla="*/ 3148966 w 5217023"/>
              <a:gd name="connsiteY21" fmla="*/ 3485478 h 3994777"/>
              <a:gd name="connsiteX22" fmla="*/ 1860557 w 5217023"/>
              <a:gd name="connsiteY22" fmla="*/ 3880910 h 3994777"/>
              <a:gd name="connsiteX23" fmla="*/ 573715 w 5217023"/>
              <a:gd name="connsiteY23" fmla="*/ 3983764 h 3994777"/>
              <a:gd name="connsiteX24" fmla="*/ 108410 w 5217023"/>
              <a:gd name="connsiteY24" fmla="*/ 3908816 h 3994777"/>
              <a:gd name="connsiteX25" fmla="*/ 0 w 5217023"/>
              <a:gd name="connsiteY25" fmla="*/ 3876793 h 3994777"/>
              <a:gd name="connsiteX26" fmla="*/ 0 w 5217023"/>
              <a:gd name="connsiteY26" fmla="*/ 3802912 h 3994777"/>
              <a:gd name="connsiteX27" fmla="*/ 36975 w 5217023"/>
              <a:gd name="connsiteY27" fmla="*/ 3815954 h 3994777"/>
              <a:gd name="connsiteX28" fmla="*/ 561628 w 5217023"/>
              <a:gd name="connsiteY28" fmla="*/ 3912655 h 3994777"/>
              <a:gd name="connsiteX29" fmla="*/ 1683086 w 5217023"/>
              <a:gd name="connsiteY29" fmla="*/ 3844334 h 3994777"/>
              <a:gd name="connsiteX30" fmla="*/ 1806023 w 5217023"/>
              <a:gd name="connsiteY30" fmla="*/ 3820992 h 3994777"/>
              <a:gd name="connsiteX31" fmla="*/ 1921817 w 5217023"/>
              <a:gd name="connsiteY31" fmla="*/ 3795747 h 3994777"/>
              <a:gd name="connsiteX32" fmla="*/ 1243689 w 5217023"/>
              <a:gd name="connsiteY32" fmla="*/ 3846539 h 3994777"/>
              <a:gd name="connsiteX33" fmla="*/ 62875 w 5217023"/>
              <a:gd name="connsiteY33" fmla="*/ 3668143 h 3994777"/>
              <a:gd name="connsiteX34" fmla="*/ 0 w 5217023"/>
              <a:gd name="connsiteY34" fmla="*/ 3644185 h 39947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5217023" h="3994777">
                <a:moveTo>
                  <a:pt x="1945461" y="3787398"/>
                </a:moveTo>
                <a:lnTo>
                  <a:pt x="1942113" y="3790053"/>
                </a:lnTo>
                <a:lnTo>
                  <a:pt x="1946982" y="3787990"/>
                </a:lnTo>
                <a:cubicBezTo>
                  <a:pt x="1946982" y="3787990"/>
                  <a:pt x="1946379" y="3787019"/>
                  <a:pt x="1945461" y="3787398"/>
                </a:cubicBezTo>
                <a:close/>
                <a:moveTo>
                  <a:pt x="0" y="0"/>
                </a:moveTo>
                <a:lnTo>
                  <a:pt x="5030958" y="0"/>
                </a:lnTo>
                <a:lnTo>
                  <a:pt x="5046198" y="153449"/>
                </a:lnTo>
                <a:cubicBezTo>
                  <a:pt x="5052189" y="240558"/>
                  <a:pt x="5055458" y="328007"/>
                  <a:pt x="5055729" y="415828"/>
                </a:cubicBezTo>
                <a:cubicBezTo>
                  <a:pt x="5057604" y="923672"/>
                  <a:pt x="4959210" y="1409054"/>
                  <a:pt x="4735242" y="1867130"/>
                </a:cubicBezTo>
                <a:cubicBezTo>
                  <a:pt x="4533284" y="2280198"/>
                  <a:pt x="4248921" y="2629330"/>
                  <a:pt x="3907395" y="2938441"/>
                </a:cubicBezTo>
                <a:cubicBezTo>
                  <a:pt x="3922498" y="2931535"/>
                  <a:pt x="3935859" y="2921330"/>
                  <a:pt x="3946497" y="2908567"/>
                </a:cubicBezTo>
                <a:cubicBezTo>
                  <a:pt x="4193494" y="2700987"/>
                  <a:pt x="4408756" y="2458364"/>
                  <a:pt x="4585421" y="2188401"/>
                </a:cubicBezTo>
                <a:cubicBezTo>
                  <a:pt x="4967641" y="1608533"/>
                  <a:pt x="5169304" y="975361"/>
                  <a:pt x="5142585" y="276891"/>
                </a:cubicBezTo>
                <a:cubicBezTo>
                  <a:pt x="5139764" y="194215"/>
                  <a:pt x="5132824" y="111888"/>
                  <a:pt x="5121833" y="30208"/>
                </a:cubicBezTo>
                <a:lnTo>
                  <a:pt x="5116229" y="0"/>
                </a:lnTo>
                <a:lnTo>
                  <a:pt x="5184724" y="0"/>
                </a:lnTo>
                <a:lnTo>
                  <a:pt x="5196265" y="66113"/>
                </a:lnTo>
                <a:cubicBezTo>
                  <a:pt x="5249921" y="496647"/>
                  <a:pt x="5197997" y="931171"/>
                  <a:pt x="5058603" y="1368242"/>
                </a:cubicBezTo>
                <a:cubicBezTo>
                  <a:pt x="4872414" y="1953929"/>
                  <a:pt x="4544298" y="2451351"/>
                  <a:pt x="4096624" y="2870829"/>
                </a:cubicBezTo>
                <a:cubicBezTo>
                  <a:pt x="4012832" y="2949426"/>
                  <a:pt x="3924415" y="3022439"/>
                  <a:pt x="3833203" y="3092190"/>
                </a:cubicBezTo>
                <a:cubicBezTo>
                  <a:pt x="3741992" y="3161943"/>
                  <a:pt x="3648667" y="3225510"/>
                  <a:pt x="3536509" y="3297128"/>
                </a:cubicBezTo>
                <a:cubicBezTo>
                  <a:pt x="3427215" y="3372735"/>
                  <a:pt x="3288598" y="3430233"/>
                  <a:pt x="3148966" y="3485478"/>
                </a:cubicBezTo>
                <a:cubicBezTo>
                  <a:pt x="2729930" y="3651299"/>
                  <a:pt x="2302194" y="3788890"/>
                  <a:pt x="1860557" y="3880910"/>
                </a:cubicBezTo>
                <a:cubicBezTo>
                  <a:pt x="1435974" y="3969444"/>
                  <a:pt x="1008052" y="4017957"/>
                  <a:pt x="573715" y="3983764"/>
                </a:cubicBezTo>
                <a:cubicBezTo>
                  <a:pt x="415134" y="3971300"/>
                  <a:pt x="259585" y="3947743"/>
                  <a:pt x="108410" y="3908816"/>
                </a:cubicBezTo>
                <a:lnTo>
                  <a:pt x="0" y="3876793"/>
                </a:lnTo>
                <a:lnTo>
                  <a:pt x="0" y="3802912"/>
                </a:lnTo>
                <a:lnTo>
                  <a:pt x="36975" y="3815954"/>
                </a:lnTo>
                <a:cubicBezTo>
                  <a:pt x="206404" y="3867475"/>
                  <a:pt x="382020" y="3897326"/>
                  <a:pt x="561628" y="3912655"/>
                </a:cubicBezTo>
                <a:cubicBezTo>
                  <a:pt x="938583" y="3944832"/>
                  <a:pt x="1311814" y="3910697"/>
                  <a:pt x="1683086" y="3844334"/>
                </a:cubicBezTo>
                <a:cubicBezTo>
                  <a:pt x="1724123" y="3837151"/>
                  <a:pt x="1765097" y="3829374"/>
                  <a:pt x="1806023" y="3820992"/>
                </a:cubicBezTo>
                <a:cubicBezTo>
                  <a:pt x="1844740" y="3813079"/>
                  <a:pt x="1883218" y="3804161"/>
                  <a:pt x="1921817" y="3795747"/>
                </a:cubicBezTo>
                <a:cubicBezTo>
                  <a:pt x="1697011" y="3826435"/>
                  <a:pt x="1470551" y="3843387"/>
                  <a:pt x="1243689" y="3846539"/>
                </a:cubicBezTo>
                <a:cubicBezTo>
                  <a:pt x="839058" y="3849054"/>
                  <a:pt x="443424" y="3800206"/>
                  <a:pt x="62875" y="3668143"/>
                </a:cubicBezTo>
                <a:lnTo>
                  <a:pt x="0" y="3644185"/>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6F182A48-88E3-859E-35EF-892E9134190C}"/>
              </a:ext>
            </a:extLst>
          </p:cNvPr>
          <p:cNvSpPr>
            <a:spLocks noGrp="1"/>
          </p:cNvSpPr>
          <p:nvPr>
            <p:ph type="title"/>
          </p:nvPr>
        </p:nvSpPr>
        <p:spPr>
          <a:xfrm>
            <a:off x="838200" y="673770"/>
            <a:ext cx="3220329" cy="2027227"/>
          </a:xfrm>
        </p:spPr>
        <p:txBody>
          <a:bodyPr anchor="t">
            <a:normAutofit/>
          </a:bodyPr>
          <a:lstStyle/>
          <a:p>
            <a:r>
              <a:rPr lang="en-GB" sz="5400">
                <a:solidFill>
                  <a:srgbClr val="FFFFFF"/>
                </a:solidFill>
                <a:latin typeface="Arial" panose="020B0604020202020204" pitchFamily="34" charset="0"/>
                <a:cs typeface="Arial" panose="020B0604020202020204" pitchFamily="34" charset="0"/>
              </a:rPr>
              <a:t>Results</a:t>
            </a:r>
          </a:p>
        </p:txBody>
      </p:sp>
      <p:graphicFrame>
        <p:nvGraphicFramePr>
          <p:cNvPr id="7" name="Table 7">
            <a:extLst>
              <a:ext uri="{FF2B5EF4-FFF2-40B4-BE49-F238E27FC236}">
                <a16:creationId xmlns:a16="http://schemas.microsoft.com/office/drawing/2014/main" id="{5A805D1C-4923-3F58-C18B-97C1CD7C6962}"/>
              </a:ext>
            </a:extLst>
          </p:cNvPr>
          <p:cNvGraphicFramePr>
            <a:graphicFrameLocks noGrp="1"/>
          </p:cNvGraphicFramePr>
          <p:nvPr>
            <p:ph idx="1"/>
            <p:extLst>
              <p:ext uri="{D42A27DB-BD31-4B8C-83A1-F6EECF244321}">
                <p14:modId xmlns:p14="http://schemas.microsoft.com/office/powerpoint/2010/main" val="130484407"/>
              </p:ext>
            </p:extLst>
          </p:nvPr>
        </p:nvGraphicFramePr>
        <p:xfrm>
          <a:off x="5542884" y="541606"/>
          <a:ext cx="5810704" cy="5678220"/>
        </p:xfrm>
        <a:graphic>
          <a:graphicData uri="http://schemas.openxmlformats.org/drawingml/2006/table">
            <a:tbl>
              <a:tblPr firstRow="1" bandRow="1">
                <a:tableStyleId>{5C22544A-7EE6-4342-B048-85BDC9FD1C3A}</a:tableStyleId>
              </a:tblPr>
              <a:tblGrid>
                <a:gridCol w="2142318">
                  <a:extLst>
                    <a:ext uri="{9D8B030D-6E8A-4147-A177-3AD203B41FA5}">
                      <a16:colId xmlns:a16="http://schemas.microsoft.com/office/drawing/2014/main" val="897903137"/>
                    </a:ext>
                  </a:extLst>
                </a:gridCol>
                <a:gridCol w="3668386">
                  <a:extLst>
                    <a:ext uri="{9D8B030D-6E8A-4147-A177-3AD203B41FA5}">
                      <a16:colId xmlns:a16="http://schemas.microsoft.com/office/drawing/2014/main" val="4060069759"/>
                    </a:ext>
                  </a:extLst>
                </a:gridCol>
              </a:tblGrid>
              <a:tr h="402433">
                <a:tc>
                  <a:txBody>
                    <a:bodyPr/>
                    <a:lstStyle/>
                    <a:p>
                      <a:r>
                        <a:rPr lang="en-GB" sz="1800" dirty="0"/>
                        <a:t>Identified themes </a:t>
                      </a:r>
                    </a:p>
                  </a:txBody>
                  <a:tcPr marL="91065" marR="91065" marT="45532" marB="45532">
                    <a:solidFill>
                      <a:schemeClr val="accent3"/>
                    </a:solidFill>
                  </a:tcPr>
                </a:tc>
                <a:tc>
                  <a:txBody>
                    <a:bodyPr/>
                    <a:lstStyle/>
                    <a:p>
                      <a:r>
                        <a:rPr lang="en-GB" sz="1800" dirty="0"/>
                        <a:t>Results </a:t>
                      </a:r>
                    </a:p>
                  </a:txBody>
                  <a:tcPr marL="91065" marR="91065" marT="45532" marB="45532">
                    <a:solidFill>
                      <a:schemeClr val="accent3"/>
                    </a:solidFill>
                  </a:tcPr>
                </a:tc>
                <a:extLst>
                  <a:ext uri="{0D108BD9-81ED-4DB2-BD59-A6C34878D82A}">
                    <a16:rowId xmlns:a16="http://schemas.microsoft.com/office/drawing/2014/main" val="785892637"/>
                  </a:ext>
                </a:extLst>
              </a:tr>
              <a:tr h="2358461">
                <a:tc>
                  <a:txBody>
                    <a:bodyPr/>
                    <a:lstStyle/>
                    <a:p>
                      <a:r>
                        <a:rPr lang="en-GB" sz="1800" dirty="0"/>
                        <a:t>Protocol </a:t>
                      </a:r>
                    </a:p>
                  </a:txBody>
                  <a:tcPr marL="91065" marR="91065" marT="45532" marB="45532">
                    <a:solidFill>
                      <a:schemeClr val="accent2"/>
                    </a:solidFill>
                  </a:tcPr>
                </a:tc>
                <a:tc>
                  <a:txBody>
                    <a:bodyPr/>
                    <a:lstStyle/>
                    <a:p>
                      <a:pPr marL="285750" indent="-285750">
                        <a:buFont typeface="Arial" panose="020B0604020202020204" pitchFamily="34" charset="0"/>
                        <a:buChar char="•"/>
                      </a:pPr>
                      <a:r>
                        <a:rPr lang="en-GB" sz="1800" dirty="0"/>
                        <a:t>13/14 responses stated they would </a:t>
                      </a:r>
                      <a:r>
                        <a:rPr lang="en-GB" sz="1800" u="sng" dirty="0"/>
                        <a:t>Not</a:t>
                      </a:r>
                      <a:r>
                        <a:rPr lang="en-GB" sz="1800" dirty="0"/>
                        <a:t> make an automatic referral. </a:t>
                      </a:r>
                    </a:p>
                    <a:p>
                      <a:pPr marL="285750" indent="-285750">
                        <a:buFont typeface="Arial" panose="020B0604020202020204" pitchFamily="34" charset="0"/>
                        <a:buChar char="•"/>
                      </a:pPr>
                      <a:r>
                        <a:rPr lang="en-GB" sz="1800" dirty="0"/>
                        <a:t>“Automatic referral at 28 weeks”</a:t>
                      </a:r>
                    </a:p>
                    <a:p>
                      <a:pPr marL="285750" indent="-285750">
                        <a:buFont typeface="Arial" panose="020B0604020202020204" pitchFamily="34" charset="0"/>
                        <a:buChar char="•"/>
                      </a:pPr>
                      <a:r>
                        <a:rPr lang="en-GB" sz="1800" dirty="0"/>
                        <a:t>“Midwife required to make an automatic referral”. </a:t>
                      </a:r>
                    </a:p>
                    <a:p>
                      <a:pPr marL="285750" indent="-285750">
                        <a:buFont typeface="Arial" panose="020B0604020202020204" pitchFamily="34" charset="0"/>
                        <a:buChar char="•"/>
                      </a:pPr>
                      <a:r>
                        <a:rPr lang="en-GB" sz="1800" dirty="0"/>
                        <a:t>Assessed Individual basis </a:t>
                      </a:r>
                    </a:p>
                  </a:txBody>
                  <a:tcPr marL="91065" marR="91065" marT="45532" marB="45532">
                    <a:solidFill>
                      <a:schemeClr val="bg1">
                        <a:lumMod val="85000"/>
                      </a:schemeClr>
                    </a:solidFill>
                  </a:tcPr>
                </a:tc>
                <a:extLst>
                  <a:ext uri="{0D108BD9-81ED-4DB2-BD59-A6C34878D82A}">
                    <a16:rowId xmlns:a16="http://schemas.microsoft.com/office/drawing/2014/main" val="3928442562"/>
                  </a:ext>
                </a:extLst>
              </a:tr>
              <a:tr h="2917326">
                <a:tc>
                  <a:txBody>
                    <a:bodyPr/>
                    <a:lstStyle/>
                    <a:p>
                      <a:r>
                        <a:rPr lang="en-GB" sz="1800" dirty="0"/>
                        <a:t>Evidence of Risk</a:t>
                      </a:r>
                    </a:p>
                  </a:txBody>
                  <a:tcPr marL="91065" marR="91065" marT="45532" marB="45532">
                    <a:solidFill>
                      <a:schemeClr val="bg1">
                        <a:lumMod val="85000"/>
                      </a:schemeClr>
                    </a:solidFill>
                  </a:tcPr>
                </a:tc>
                <a:tc>
                  <a:txBody>
                    <a:bodyPr/>
                    <a:lstStyle/>
                    <a:p>
                      <a:pPr marL="285750" indent="-285750">
                        <a:buFont typeface="Arial" panose="020B0604020202020204" pitchFamily="34" charset="0"/>
                        <a:buChar char="•"/>
                      </a:pPr>
                      <a:r>
                        <a:rPr lang="en-GB" sz="1800" dirty="0"/>
                        <a:t>8/14 stated that domestic abuse and mental health were common difficulties care leavers faced.</a:t>
                      </a:r>
                    </a:p>
                    <a:p>
                      <a:pPr marL="285750" indent="-285750">
                        <a:buFont typeface="Arial" panose="020B0604020202020204" pitchFamily="34" charset="0"/>
                        <a:buChar char="•"/>
                      </a:pPr>
                      <a:r>
                        <a:rPr lang="en-GB" sz="1800" dirty="0"/>
                        <a:t>7/14 substance misuse </a:t>
                      </a:r>
                    </a:p>
                    <a:p>
                      <a:pPr marL="285750" indent="-285750">
                        <a:buFont typeface="Arial" panose="020B0604020202020204" pitchFamily="34" charset="0"/>
                        <a:buChar char="•"/>
                      </a:pPr>
                      <a:r>
                        <a:rPr lang="en-GB" sz="1800" dirty="0"/>
                        <a:t>8/14 mental health difficulties</a:t>
                      </a:r>
                    </a:p>
                    <a:p>
                      <a:pPr marL="285750" indent="-285750">
                        <a:buFont typeface="Arial" panose="020B0604020202020204" pitchFamily="34" charset="0"/>
                        <a:buChar char="•"/>
                      </a:pPr>
                      <a:r>
                        <a:rPr lang="en-GB" sz="1800" dirty="0"/>
                        <a:t>Safeguarding concerns under pre birth protocol</a:t>
                      </a:r>
                    </a:p>
                    <a:p>
                      <a:pPr marL="0" indent="0">
                        <a:buFont typeface="Arial" panose="020B0604020202020204" pitchFamily="34" charset="0"/>
                        <a:buNone/>
                      </a:pPr>
                      <a:r>
                        <a:rPr lang="en-GB" sz="1800" dirty="0"/>
                        <a:t> “ The importance of addressing past trauma”</a:t>
                      </a:r>
                    </a:p>
                  </a:txBody>
                  <a:tcPr marL="91065" marR="91065" marT="45532" marB="45532">
                    <a:solidFill>
                      <a:schemeClr val="accent2"/>
                    </a:solidFill>
                  </a:tcPr>
                </a:tc>
                <a:extLst>
                  <a:ext uri="{0D108BD9-81ED-4DB2-BD59-A6C34878D82A}">
                    <a16:rowId xmlns:a16="http://schemas.microsoft.com/office/drawing/2014/main" val="2659910802"/>
                  </a:ext>
                </a:extLst>
              </a:tr>
            </a:tbl>
          </a:graphicData>
        </a:graphic>
      </p:graphicFrame>
    </p:spTree>
    <p:extLst>
      <p:ext uri="{BB962C8B-B14F-4D97-AF65-F5344CB8AC3E}">
        <p14:creationId xmlns:p14="http://schemas.microsoft.com/office/powerpoint/2010/main" val="12009203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C05CBC3C-2E5A-4839-8B9B-2E5A6ADF0F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DB5B423A-57CC-4C58-AA26-8E2E862B03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5217023" cy="3994777"/>
          </a:xfrm>
          <a:custGeom>
            <a:avLst/>
            <a:gdLst>
              <a:gd name="connsiteX0" fmla="*/ 1945461 w 5217023"/>
              <a:gd name="connsiteY0" fmla="*/ 3787398 h 3994777"/>
              <a:gd name="connsiteX1" fmla="*/ 1942113 w 5217023"/>
              <a:gd name="connsiteY1" fmla="*/ 3790053 h 3994777"/>
              <a:gd name="connsiteX2" fmla="*/ 1946982 w 5217023"/>
              <a:gd name="connsiteY2" fmla="*/ 3787990 h 3994777"/>
              <a:gd name="connsiteX3" fmla="*/ 1945461 w 5217023"/>
              <a:gd name="connsiteY3" fmla="*/ 3787398 h 3994777"/>
              <a:gd name="connsiteX4" fmla="*/ 0 w 5217023"/>
              <a:gd name="connsiteY4" fmla="*/ 0 h 3994777"/>
              <a:gd name="connsiteX5" fmla="*/ 5030958 w 5217023"/>
              <a:gd name="connsiteY5" fmla="*/ 0 h 3994777"/>
              <a:gd name="connsiteX6" fmla="*/ 5046198 w 5217023"/>
              <a:gd name="connsiteY6" fmla="*/ 153449 h 3994777"/>
              <a:gd name="connsiteX7" fmla="*/ 5055729 w 5217023"/>
              <a:gd name="connsiteY7" fmla="*/ 415828 h 3994777"/>
              <a:gd name="connsiteX8" fmla="*/ 4735242 w 5217023"/>
              <a:gd name="connsiteY8" fmla="*/ 1867130 h 3994777"/>
              <a:gd name="connsiteX9" fmla="*/ 3907395 w 5217023"/>
              <a:gd name="connsiteY9" fmla="*/ 2938441 h 3994777"/>
              <a:gd name="connsiteX10" fmla="*/ 3946497 w 5217023"/>
              <a:gd name="connsiteY10" fmla="*/ 2908567 h 3994777"/>
              <a:gd name="connsiteX11" fmla="*/ 4585421 w 5217023"/>
              <a:gd name="connsiteY11" fmla="*/ 2188401 h 3994777"/>
              <a:gd name="connsiteX12" fmla="*/ 5142585 w 5217023"/>
              <a:gd name="connsiteY12" fmla="*/ 276891 h 3994777"/>
              <a:gd name="connsiteX13" fmla="*/ 5121833 w 5217023"/>
              <a:gd name="connsiteY13" fmla="*/ 30208 h 3994777"/>
              <a:gd name="connsiteX14" fmla="*/ 5116229 w 5217023"/>
              <a:gd name="connsiteY14" fmla="*/ 0 h 3994777"/>
              <a:gd name="connsiteX15" fmla="*/ 5184724 w 5217023"/>
              <a:gd name="connsiteY15" fmla="*/ 0 h 3994777"/>
              <a:gd name="connsiteX16" fmla="*/ 5196265 w 5217023"/>
              <a:gd name="connsiteY16" fmla="*/ 66113 h 3994777"/>
              <a:gd name="connsiteX17" fmla="*/ 5058603 w 5217023"/>
              <a:gd name="connsiteY17" fmla="*/ 1368242 h 3994777"/>
              <a:gd name="connsiteX18" fmla="*/ 4096624 w 5217023"/>
              <a:gd name="connsiteY18" fmla="*/ 2870829 h 3994777"/>
              <a:gd name="connsiteX19" fmla="*/ 3833203 w 5217023"/>
              <a:gd name="connsiteY19" fmla="*/ 3092190 h 3994777"/>
              <a:gd name="connsiteX20" fmla="*/ 3536509 w 5217023"/>
              <a:gd name="connsiteY20" fmla="*/ 3297128 h 3994777"/>
              <a:gd name="connsiteX21" fmla="*/ 3148966 w 5217023"/>
              <a:gd name="connsiteY21" fmla="*/ 3485478 h 3994777"/>
              <a:gd name="connsiteX22" fmla="*/ 1860557 w 5217023"/>
              <a:gd name="connsiteY22" fmla="*/ 3880910 h 3994777"/>
              <a:gd name="connsiteX23" fmla="*/ 573715 w 5217023"/>
              <a:gd name="connsiteY23" fmla="*/ 3983764 h 3994777"/>
              <a:gd name="connsiteX24" fmla="*/ 108410 w 5217023"/>
              <a:gd name="connsiteY24" fmla="*/ 3908816 h 3994777"/>
              <a:gd name="connsiteX25" fmla="*/ 0 w 5217023"/>
              <a:gd name="connsiteY25" fmla="*/ 3876793 h 3994777"/>
              <a:gd name="connsiteX26" fmla="*/ 0 w 5217023"/>
              <a:gd name="connsiteY26" fmla="*/ 3802912 h 3994777"/>
              <a:gd name="connsiteX27" fmla="*/ 36975 w 5217023"/>
              <a:gd name="connsiteY27" fmla="*/ 3815954 h 3994777"/>
              <a:gd name="connsiteX28" fmla="*/ 561628 w 5217023"/>
              <a:gd name="connsiteY28" fmla="*/ 3912655 h 3994777"/>
              <a:gd name="connsiteX29" fmla="*/ 1683086 w 5217023"/>
              <a:gd name="connsiteY29" fmla="*/ 3844334 h 3994777"/>
              <a:gd name="connsiteX30" fmla="*/ 1806023 w 5217023"/>
              <a:gd name="connsiteY30" fmla="*/ 3820992 h 3994777"/>
              <a:gd name="connsiteX31" fmla="*/ 1921817 w 5217023"/>
              <a:gd name="connsiteY31" fmla="*/ 3795747 h 3994777"/>
              <a:gd name="connsiteX32" fmla="*/ 1243689 w 5217023"/>
              <a:gd name="connsiteY32" fmla="*/ 3846539 h 3994777"/>
              <a:gd name="connsiteX33" fmla="*/ 62875 w 5217023"/>
              <a:gd name="connsiteY33" fmla="*/ 3668143 h 3994777"/>
              <a:gd name="connsiteX34" fmla="*/ 0 w 5217023"/>
              <a:gd name="connsiteY34" fmla="*/ 3644185 h 39947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5217023" h="3994777">
                <a:moveTo>
                  <a:pt x="1945461" y="3787398"/>
                </a:moveTo>
                <a:lnTo>
                  <a:pt x="1942113" y="3790053"/>
                </a:lnTo>
                <a:lnTo>
                  <a:pt x="1946982" y="3787990"/>
                </a:lnTo>
                <a:cubicBezTo>
                  <a:pt x="1946982" y="3787990"/>
                  <a:pt x="1946379" y="3787019"/>
                  <a:pt x="1945461" y="3787398"/>
                </a:cubicBezTo>
                <a:close/>
                <a:moveTo>
                  <a:pt x="0" y="0"/>
                </a:moveTo>
                <a:lnTo>
                  <a:pt x="5030958" y="0"/>
                </a:lnTo>
                <a:lnTo>
                  <a:pt x="5046198" y="153449"/>
                </a:lnTo>
                <a:cubicBezTo>
                  <a:pt x="5052189" y="240558"/>
                  <a:pt x="5055458" y="328007"/>
                  <a:pt x="5055729" y="415828"/>
                </a:cubicBezTo>
                <a:cubicBezTo>
                  <a:pt x="5057604" y="923672"/>
                  <a:pt x="4959210" y="1409054"/>
                  <a:pt x="4735242" y="1867130"/>
                </a:cubicBezTo>
                <a:cubicBezTo>
                  <a:pt x="4533284" y="2280198"/>
                  <a:pt x="4248921" y="2629330"/>
                  <a:pt x="3907395" y="2938441"/>
                </a:cubicBezTo>
                <a:cubicBezTo>
                  <a:pt x="3922498" y="2931535"/>
                  <a:pt x="3935859" y="2921330"/>
                  <a:pt x="3946497" y="2908567"/>
                </a:cubicBezTo>
                <a:cubicBezTo>
                  <a:pt x="4193494" y="2700987"/>
                  <a:pt x="4408756" y="2458364"/>
                  <a:pt x="4585421" y="2188401"/>
                </a:cubicBezTo>
                <a:cubicBezTo>
                  <a:pt x="4967641" y="1608533"/>
                  <a:pt x="5169304" y="975361"/>
                  <a:pt x="5142585" y="276891"/>
                </a:cubicBezTo>
                <a:cubicBezTo>
                  <a:pt x="5139764" y="194215"/>
                  <a:pt x="5132824" y="111888"/>
                  <a:pt x="5121833" y="30208"/>
                </a:cubicBezTo>
                <a:lnTo>
                  <a:pt x="5116229" y="0"/>
                </a:lnTo>
                <a:lnTo>
                  <a:pt x="5184724" y="0"/>
                </a:lnTo>
                <a:lnTo>
                  <a:pt x="5196265" y="66113"/>
                </a:lnTo>
                <a:cubicBezTo>
                  <a:pt x="5249921" y="496647"/>
                  <a:pt x="5197997" y="931171"/>
                  <a:pt x="5058603" y="1368242"/>
                </a:cubicBezTo>
                <a:cubicBezTo>
                  <a:pt x="4872414" y="1953929"/>
                  <a:pt x="4544298" y="2451351"/>
                  <a:pt x="4096624" y="2870829"/>
                </a:cubicBezTo>
                <a:cubicBezTo>
                  <a:pt x="4012832" y="2949426"/>
                  <a:pt x="3924415" y="3022439"/>
                  <a:pt x="3833203" y="3092190"/>
                </a:cubicBezTo>
                <a:cubicBezTo>
                  <a:pt x="3741992" y="3161943"/>
                  <a:pt x="3648667" y="3225510"/>
                  <a:pt x="3536509" y="3297128"/>
                </a:cubicBezTo>
                <a:cubicBezTo>
                  <a:pt x="3427215" y="3372735"/>
                  <a:pt x="3288598" y="3430233"/>
                  <a:pt x="3148966" y="3485478"/>
                </a:cubicBezTo>
                <a:cubicBezTo>
                  <a:pt x="2729930" y="3651299"/>
                  <a:pt x="2302194" y="3788890"/>
                  <a:pt x="1860557" y="3880910"/>
                </a:cubicBezTo>
                <a:cubicBezTo>
                  <a:pt x="1435974" y="3969444"/>
                  <a:pt x="1008052" y="4017957"/>
                  <a:pt x="573715" y="3983764"/>
                </a:cubicBezTo>
                <a:cubicBezTo>
                  <a:pt x="415134" y="3971300"/>
                  <a:pt x="259585" y="3947743"/>
                  <a:pt x="108410" y="3908816"/>
                </a:cubicBezTo>
                <a:lnTo>
                  <a:pt x="0" y="3876793"/>
                </a:lnTo>
                <a:lnTo>
                  <a:pt x="0" y="3802912"/>
                </a:lnTo>
                <a:lnTo>
                  <a:pt x="36975" y="3815954"/>
                </a:lnTo>
                <a:cubicBezTo>
                  <a:pt x="206404" y="3867475"/>
                  <a:pt x="382020" y="3897326"/>
                  <a:pt x="561628" y="3912655"/>
                </a:cubicBezTo>
                <a:cubicBezTo>
                  <a:pt x="938583" y="3944832"/>
                  <a:pt x="1311814" y="3910697"/>
                  <a:pt x="1683086" y="3844334"/>
                </a:cubicBezTo>
                <a:cubicBezTo>
                  <a:pt x="1724123" y="3837151"/>
                  <a:pt x="1765097" y="3829374"/>
                  <a:pt x="1806023" y="3820992"/>
                </a:cubicBezTo>
                <a:cubicBezTo>
                  <a:pt x="1844740" y="3813079"/>
                  <a:pt x="1883218" y="3804161"/>
                  <a:pt x="1921817" y="3795747"/>
                </a:cubicBezTo>
                <a:cubicBezTo>
                  <a:pt x="1697011" y="3826435"/>
                  <a:pt x="1470551" y="3843387"/>
                  <a:pt x="1243689" y="3846539"/>
                </a:cubicBezTo>
                <a:cubicBezTo>
                  <a:pt x="839058" y="3849054"/>
                  <a:pt x="443424" y="3800206"/>
                  <a:pt x="62875" y="3668143"/>
                </a:cubicBezTo>
                <a:lnTo>
                  <a:pt x="0" y="3644185"/>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F69C5626-F852-CE73-7512-105AA59E3DB0}"/>
              </a:ext>
            </a:extLst>
          </p:cNvPr>
          <p:cNvSpPr>
            <a:spLocks noGrp="1"/>
          </p:cNvSpPr>
          <p:nvPr>
            <p:ph type="title"/>
          </p:nvPr>
        </p:nvSpPr>
        <p:spPr>
          <a:xfrm>
            <a:off x="838200" y="673770"/>
            <a:ext cx="3220329" cy="2027227"/>
          </a:xfrm>
        </p:spPr>
        <p:txBody>
          <a:bodyPr anchor="t">
            <a:normAutofit/>
          </a:bodyPr>
          <a:lstStyle/>
          <a:p>
            <a:r>
              <a:rPr lang="en-GB" sz="5400">
                <a:solidFill>
                  <a:srgbClr val="FFFFFF"/>
                </a:solidFill>
                <a:latin typeface="Arial" panose="020B0604020202020204" pitchFamily="34" charset="0"/>
                <a:cs typeface="Arial" panose="020B0604020202020204" pitchFamily="34" charset="0"/>
              </a:rPr>
              <a:t>Results</a:t>
            </a:r>
          </a:p>
        </p:txBody>
      </p:sp>
      <p:graphicFrame>
        <p:nvGraphicFramePr>
          <p:cNvPr id="4" name="Table 4">
            <a:extLst>
              <a:ext uri="{FF2B5EF4-FFF2-40B4-BE49-F238E27FC236}">
                <a16:creationId xmlns:a16="http://schemas.microsoft.com/office/drawing/2014/main" id="{385E3BCA-12A6-9036-4E90-B71C489CA54A}"/>
              </a:ext>
            </a:extLst>
          </p:cNvPr>
          <p:cNvGraphicFramePr>
            <a:graphicFrameLocks noGrp="1"/>
          </p:cNvGraphicFramePr>
          <p:nvPr>
            <p:ph idx="1"/>
            <p:extLst>
              <p:ext uri="{D42A27DB-BD31-4B8C-83A1-F6EECF244321}">
                <p14:modId xmlns:p14="http://schemas.microsoft.com/office/powerpoint/2010/main" val="1546448246"/>
              </p:ext>
            </p:extLst>
          </p:nvPr>
        </p:nvGraphicFramePr>
        <p:xfrm>
          <a:off x="5542672" y="1003177"/>
          <a:ext cx="5811128" cy="5028172"/>
        </p:xfrm>
        <a:graphic>
          <a:graphicData uri="http://schemas.openxmlformats.org/drawingml/2006/table">
            <a:tbl>
              <a:tblPr firstRow="1" bandRow="1">
                <a:tableStyleId>{5C22544A-7EE6-4342-B048-85BDC9FD1C3A}</a:tableStyleId>
              </a:tblPr>
              <a:tblGrid>
                <a:gridCol w="2826700">
                  <a:extLst>
                    <a:ext uri="{9D8B030D-6E8A-4147-A177-3AD203B41FA5}">
                      <a16:colId xmlns:a16="http://schemas.microsoft.com/office/drawing/2014/main" val="4026755052"/>
                    </a:ext>
                  </a:extLst>
                </a:gridCol>
                <a:gridCol w="2984428">
                  <a:extLst>
                    <a:ext uri="{9D8B030D-6E8A-4147-A177-3AD203B41FA5}">
                      <a16:colId xmlns:a16="http://schemas.microsoft.com/office/drawing/2014/main" val="3422424001"/>
                    </a:ext>
                  </a:extLst>
                </a:gridCol>
              </a:tblGrid>
              <a:tr h="163090">
                <a:tc>
                  <a:txBody>
                    <a:bodyPr/>
                    <a:lstStyle/>
                    <a:p>
                      <a:r>
                        <a:rPr lang="en-GB" sz="1400" dirty="0"/>
                        <a:t>Identified Themes</a:t>
                      </a:r>
                    </a:p>
                  </a:txBody>
                  <a:tcPr marL="70559" marR="70559" marT="35280" marB="35280">
                    <a:solidFill>
                      <a:schemeClr val="accent3"/>
                    </a:solidFill>
                  </a:tcPr>
                </a:tc>
                <a:tc>
                  <a:txBody>
                    <a:bodyPr/>
                    <a:lstStyle/>
                    <a:p>
                      <a:r>
                        <a:rPr lang="en-GB" sz="1400" dirty="0"/>
                        <a:t>Results</a:t>
                      </a:r>
                    </a:p>
                  </a:txBody>
                  <a:tcPr marL="70559" marR="70559" marT="35280" marB="35280">
                    <a:solidFill>
                      <a:schemeClr val="accent3"/>
                    </a:solidFill>
                  </a:tcPr>
                </a:tc>
                <a:extLst>
                  <a:ext uri="{0D108BD9-81ED-4DB2-BD59-A6C34878D82A}">
                    <a16:rowId xmlns:a16="http://schemas.microsoft.com/office/drawing/2014/main" val="1833092922"/>
                  </a:ext>
                </a:extLst>
              </a:tr>
              <a:tr h="3053511">
                <a:tc>
                  <a:txBody>
                    <a:bodyPr/>
                    <a:lstStyle/>
                    <a:p>
                      <a:r>
                        <a:rPr lang="en-GB" sz="1500" dirty="0">
                          <a:latin typeface="Arial" panose="020B0604020202020204" pitchFamily="34" charset="0"/>
                          <a:cs typeface="Arial" panose="020B0604020202020204" pitchFamily="34" charset="0"/>
                        </a:rPr>
                        <a:t>Concerns associated with care leavers status </a:t>
                      </a:r>
                    </a:p>
                    <a:p>
                      <a:endParaRPr lang="en-GB" sz="1500" dirty="0">
                        <a:latin typeface="Arial" panose="020B0604020202020204" pitchFamily="34" charset="0"/>
                        <a:cs typeface="Arial" panose="020B0604020202020204" pitchFamily="34" charset="0"/>
                      </a:endParaRPr>
                    </a:p>
                  </a:txBody>
                  <a:tcPr marL="70559" marR="70559" marT="35280" marB="35280">
                    <a:solidFill>
                      <a:schemeClr val="accent2"/>
                    </a:solidFill>
                  </a:tcPr>
                </a:tc>
                <a:tc>
                  <a:txBody>
                    <a:bodyPr/>
                    <a:lstStyle/>
                    <a:p>
                      <a:pPr marL="285750" indent="-285750">
                        <a:buFont typeface="Arial" panose="020B0604020202020204" pitchFamily="34" charset="0"/>
                        <a:buChar char="•"/>
                      </a:pPr>
                      <a:r>
                        <a:rPr lang="en-GB" sz="1500" dirty="0">
                          <a:latin typeface="Arial" panose="020B0604020202020204" pitchFamily="34" charset="0"/>
                          <a:cs typeface="Arial" panose="020B0604020202020204" pitchFamily="34" charset="0"/>
                        </a:rPr>
                        <a:t>4/14 automatic safeguarding concerns.</a:t>
                      </a:r>
                    </a:p>
                    <a:p>
                      <a:pPr marL="285750" indent="-285750">
                        <a:buFont typeface="Arial" panose="020B0604020202020204" pitchFamily="34" charset="0"/>
                        <a:buChar char="•"/>
                      </a:pPr>
                      <a:r>
                        <a:rPr lang="en-GB" sz="1500" dirty="0">
                          <a:latin typeface="Arial" panose="020B0604020202020204" pitchFamily="34" charset="0"/>
                          <a:cs typeface="Arial" panose="020B0604020202020204" pitchFamily="34" charset="0"/>
                        </a:rPr>
                        <a:t>Vulnerability,</a:t>
                      </a:r>
                    </a:p>
                    <a:p>
                      <a:pPr marL="285750" indent="-285750">
                        <a:buFont typeface="Arial" panose="020B0604020202020204" pitchFamily="34" charset="0"/>
                        <a:buChar char="•"/>
                      </a:pPr>
                      <a:r>
                        <a:rPr lang="en-GB" sz="1500" dirty="0">
                          <a:latin typeface="Arial" panose="020B0604020202020204" pitchFamily="34" charset="0"/>
                          <a:cs typeface="Arial" panose="020B0604020202020204" pitchFamily="34" charset="0"/>
                        </a:rPr>
                        <a:t>Negative experiences of parenting.</a:t>
                      </a:r>
                    </a:p>
                    <a:p>
                      <a:pPr marL="285750" indent="-285750">
                        <a:buFont typeface="Arial" panose="020B0604020202020204" pitchFamily="34" charset="0"/>
                        <a:buChar char="•"/>
                      </a:pPr>
                      <a:r>
                        <a:rPr lang="en-GB" sz="1500" dirty="0">
                          <a:latin typeface="Arial" panose="020B0604020202020204" pitchFamily="34" charset="0"/>
                          <a:cs typeface="Arial" panose="020B0604020202020204" pitchFamily="34" charset="0"/>
                        </a:rPr>
                        <a:t>9/12 care leavers don’t feel able to engage with services</a:t>
                      </a:r>
                    </a:p>
                    <a:p>
                      <a:pPr marL="285750" indent="-285750">
                        <a:buFont typeface="Arial" panose="020B0604020202020204" pitchFamily="34" charset="0"/>
                        <a:buChar char="•"/>
                      </a:pPr>
                      <a:r>
                        <a:rPr lang="en-GB" sz="1500">
                          <a:latin typeface="Arial" panose="020B0604020202020204" pitchFamily="34" charset="0"/>
                          <a:cs typeface="Arial" panose="020B0604020202020204" pitchFamily="34" charset="0"/>
                        </a:rPr>
                        <a:t>8/12 </a:t>
                      </a:r>
                      <a:r>
                        <a:rPr lang="en-GB" sz="1500" dirty="0">
                          <a:latin typeface="Arial" panose="020B0604020202020204" pitchFamily="34" charset="0"/>
                          <a:cs typeface="Arial" panose="020B0604020202020204" pitchFamily="34" charset="0"/>
                        </a:rPr>
                        <a:t>responses suggested concerns around stigma of CL and their experiences of children's services leads to lack of engagement. </a:t>
                      </a:r>
                    </a:p>
                    <a:p>
                      <a:endParaRPr lang="en-GB" sz="1500" dirty="0">
                        <a:latin typeface="Arial" panose="020B0604020202020204" pitchFamily="34" charset="0"/>
                        <a:cs typeface="Arial" panose="020B0604020202020204" pitchFamily="34" charset="0"/>
                      </a:endParaRPr>
                    </a:p>
                  </a:txBody>
                  <a:tcPr marL="70559" marR="70559" marT="35280" marB="35280">
                    <a:solidFill>
                      <a:schemeClr val="accent3"/>
                    </a:solidFill>
                  </a:tcPr>
                </a:tc>
                <a:extLst>
                  <a:ext uri="{0D108BD9-81ED-4DB2-BD59-A6C34878D82A}">
                    <a16:rowId xmlns:a16="http://schemas.microsoft.com/office/drawing/2014/main" val="993474017"/>
                  </a:ext>
                </a:extLst>
              </a:tr>
              <a:tr h="1690741">
                <a:tc>
                  <a:txBody>
                    <a:bodyPr/>
                    <a:lstStyle/>
                    <a:p>
                      <a:r>
                        <a:rPr lang="en-GB" sz="1500" dirty="0">
                          <a:latin typeface="Arial" panose="020B0604020202020204" pitchFamily="34" charset="0"/>
                          <a:cs typeface="Arial" panose="020B0604020202020204" pitchFamily="34" charset="0"/>
                        </a:rPr>
                        <a:t>Lack of support </a:t>
                      </a:r>
                    </a:p>
                  </a:txBody>
                  <a:tcPr marL="70559" marR="70559" marT="35280" marB="35280">
                    <a:solidFill>
                      <a:schemeClr val="accent3"/>
                    </a:solidFill>
                  </a:tcPr>
                </a:tc>
                <a:tc>
                  <a:txBody>
                    <a:bodyPr/>
                    <a:lstStyle/>
                    <a:p>
                      <a:r>
                        <a:rPr lang="en-GB" sz="1500">
                          <a:latin typeface="Arial" panose="020B0604020202020204" pitchFamily="34" charset="0"/>
                          <a:cs typeface="Arial" panose="020B0604020202020204" pitchFamily="34" charset="0"/>
                        </a:rPr>
                        <a:t>11/12 lack </a:t>
                      </a:r>
                      <a:r>
                        <a:rPr lang="en-GB" sz="1500" dirty="0">
                          <a:latin typeface="Arial" panose="020B0604020202020204" pitchFamily="34" charset="0"/>
                          <a:cs typeface="Arial" panose="020B0604020202020204" pitchFamily="34" charset="0"/>
                        </a:rPr>
                        <a:t>of support most common difficulty.</a:t>
                      </a:r>
                    </a:p>
                    <a:p>
                      <a:r>
                        <a:rPr lang="en-GB" sz="1500" dirty="0">
                          <a:latin typeface="Arial" panose="020B0604020202020204" pitchFamily="34" charset="0"/>
                          <a:cs typeface="Arial" panose="020B0604020202020204" pitchFamily="34" charset="0"/>
                        </a:rPr>
                        <a:t>6/12 did not know of any support specifically for care leavers.</a:t>
                      </a:r>
                    </a:p>
                    <a:p>
                      <a:r>
                        <a:rPr lang="en-GB" sz="1500" dirty="0">
                          <a:latin typeface="Arial" panose="020B0604020202020204" pitchFamily="34" charset="0"/>
                          <a:cs typeface="Arial" panose="020B0604020202020204" pitchFamily="34" charset="0"/>
                        </a:rPr>
                        <a:t>8/12 believed more support was needed for care leavers as parents. </a:t>
                      </a:r>
                    </a:p>
                  </a:txBody>
                  <a:tcPr marL="70559" marR="70559" marT="35280" marB="35280">
                    <a:solidFill>
                      <a:schemeClr val="accent2"/>
                    </a:solidFill>
                  </a:tcPr>
                </a:tc>
                <a:extLst>
                  <a:ext uri="{0D108BD9-81ED-4DB2-BD59-A6C34878D82A}">
                    <a16:rowId xmlns:a16="http://schemas.microsoft.com/office/drawing/2014/main" val="1356894358"/>
                  </a:ext>
                </a:extLst>
              </a:tr>
            </a:tbl>
          </a:graphicData>
        </a:graphic>
      </p:graphicFrame>
    </p:spTree>
    <p:extLst>
      <p:ext uri="{BB962C8B-B14F-4D97-AF65-F5344CB8AC3E}">
        <p14:creationId xmlns:p14="http://schemas.microsoft.com/office/powerpoint/2010/main" val="311486576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35">
            <a:extLst>
              <a:ext uri="{FF2B5EF4-FFF2-40B4-BE49-F238E27FC236}">
                <a16:creationId xmlns:a16="http://schemas.microsoft.com/office/drawing/2014/main" id="{545D489D-16E1-484D-867B-144368D74B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49A496F5-B01E-4BF8-9D1E-C4E53B6F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52257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Arc 39">
            <a:extLst>
              <a:ext uri="{FF2B5EF4-FFF2-40B4-BE49-F238E27FC236}">
                <a16:creationId xmlns:a16="http://schemas.microsoft.com/office/drawing/2014/main" id="{6E895C8D-1379-40B8-8B1B-B6F5AEAF0A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746107">
            <a:off x="2906963" y="1348064"/>
            <a:ext cx="2987899" cy="2987899"/>
          </a:xfrm>
          <a:prstGeom prst="arc">
            <a:avLst>
              <a:gd name="adj1" fmla="val 14612914"/>
              <a:gd name="adj2" fmla="val 0"/>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9940AEC3-5F7B-25E8-5E05-95314AF58159}"/>
              </a:ext>
            </a:extLst>
          </p:cNvPr>
          <p:cNvSpPr>
            <a:spLocks noGrp="1"/>
          </p:cNvSpPr>
          <p:nvPr>
            <p:ph type="title"/>
          </p:nvPr>
        </p:nvSpPr>
        <p:spPr>
          <a:xfrm>
            <a:off x="838200" y="643467"/>
            <a:ext cx="2951205" cy="5571066"/>
          </a:xfrm>
        </p:spPr>
        <p:txBody>
          <a:bodyPr>
            <a:normAutofit/>
          </a:bodyPr>
          <a:lstStyle/>
          <a:p>
            <a:r>
              <a:rPr lang="en-GB" sz="3700" i="1">
                <a:solidFill>
                  <a:srgbClr val="FFFFFF"/>
                </a:solidFill>
                <a:latin typeface="Arial" panose="020B0604020202020204" pitchFamily="34" charset="0"/>
                <a:cs typeface="Arial" panose="020B0604020202020204" pitchFamily="34" charset="0"/>
              </a:rPr>
              <a:t>Focus group with care experienced parents</a:t>
            </a:r>
            <a:br>
              <a:rPr lang="en-GB" sz="3700" i="1">
                <a:solidFill>
                  <a:srgbClr val="FFFFFF"/>
                </a:solidFill>
                <a:latin typeface="Arial" panose="020B0604020202020204" pitchFamily="34" charset="0"/>
                <a:cs typeface="Arial" panose="020B0604020202020204" pitchFamily="34" charset="0"/>
              </a:rPr>
            </a:br>
            <a:endParaRPr lang="en-GB" sz="3700" i="1">
              <a:solidFill>
                <a:srgbClr val="FFFFFF"/>
              </a:solidFill>
              <a:latin typeface="Arial" panose="020B0604020202020204" pitchFamily="34" charset="0"/>
              <a:cs typeface="Arial" panose="020B0604020202020204" pitchFamily="34" charset="0"/>
            </a:endParaRPr>
          </a:p>
        </p:txBody>
      </p:sp>
      <p:graphicFrame>
        <p:nvGraphicFramePr>
          <p:cNvPr id="26" name="Content Placeholder 2">
            <a:extLst>
              <a:ext uri="{FF2B5EF4-FFF2-40B4-BE49-F238E27FC236}">
                <a16:creationId xmlns:a16="http://schemas.microsoft.com/office/drawing/2014/main" id="{5CB39AA3-D198-6ECB-4E13-D8C81B62E6BF}"/>
              </a:ext>
            </a:extLst>
          </p:cNvPr>
          <p:cNvGraphicFramePr>
            <a:graphicFrameLocks noGrp="1"/>
          </p:cNvGraphicFramePr>
          <p:nvPr>
            <p:ph idx="1"/>
            <p:extLst>
              <p:ext uri="{D42A27DB-BD31-4B8C-83A1-F6EECF244321}">
                <p14:modId xmlns:p14="http://schemas.microsoft.com/office/powerpoint/2010/main" val="2326088767"/>
              </p:ext>
            </p:extLst>
          </p:nvPr>
        </p:nvGraphicFramePr>
        <p:xfrm>
          <a:off x="5237018" y="653693"/>
          <a:ext cx="6303729" cy="556083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4073895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id="{AB45A142-4255-493C-8284-5D566C121B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6884" y="321177"/>
            <a:ext cx="4332307" cy="6179552"/>
          </a:xfrm>
          <a:prstGeom prst="rect">
            <a:avLst/>
          </a:prstGeom>
          <a:solidFill>
            <a:srgbClr val="404040">
              <a:alpha val="89804"/>
            </a:srgbClr>
          </a:solidFill>
          <a:ln w="127000" cap="sq" cmpd="thinThick">
            <a:solidFill>
              <a:srgbClr val="595959">
                <a:alpha val="8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E65EEEF-359C-C492-6B1D-96C605D8A300}"/>
              </a:ext>
            </a:extLst>
          </p:cNvPr>
          <p:cNvSpPr>
            <a:spLocks noGrp="1"/>
          </p:cNvSpPr>
          <p:nvPr>
            <p:ph type="title"/>
          </p:nvPr>
        </p:nvSpPr>
        <p:spPr>
          <a:xfrm>
            <a:off x="674237" y="914400"/>
            <a:ext cx="3657600" cy="2887579"/>
          </a:xfrm>
        </p:spPr>
        <p:txBody>
          <a:bodyPr vert="horz" lIns="91440" tIns="45720" rIns="91440" bIns="45720" rtlCol="0" anchor="b">
            <a:normAutofit/>
          </a:bodyPr>
          <a:lstStyle/>
          <a:p>
            <a:pPr algn="ctr"/>
            <a:r>
              <a:rPr lang="en-US" sz="4800" kern="1200">
                <a:solidFill>
                  <a:srgbClr val="FFFFFF"/>
                </a:solidFill>
                <a:latin typeface="+mj-lt"/>
                <a:ea typeface="+mj-ea"/>
                <a:cs typeface="+mj-cs"/>
              </a:rPr>
              <a:t>Quotes from care leavers</a:t>
            </a:r>
          </a:p>
        </p:txBody>
      </p:sp>
      <p:cxnSp>
        <p:nvCxnSpPr>
          <p:cNvPr id="32" name="Straight Connector 31">
            <a:extLst>
              <a:ext uri="{FF2B5EF4-FFF2-40B4-BE49-F238E27FC236}">
                <a16:creationId xmlns:a16="http://schemas.microsoft.com/office/drawing/2014/main" id="{38FB9660-F42F-4313-BBC4-47C007FE484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1126" y="3910267"/>
            <a:ext cx="2586790"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graphicFrame>
        <p:nvGraphicFramePr>
          <p:cNvPr id="11" name="Content Placeholder 2">
            <a:extLst>
              <a:ext uri="{FF2B5EF4-FFF2-40B4-BE49-F238E27FC236}">
                <a16:creationId xmlns:a16="http://schemas.microsoft.com/office/drawing/2014/main" id="{3DB6DB90-F088-B169-2EBB-68123E9F8BB3}"/>
              </a:ext>
            </a:extLst>
          </p:cNvPr>
          <p:cNvGraphicFramePr>
            <a:graphicFrameLocks noGrp="1"/>
          </p:cNvGraphicFramePr>
          <p:nvPr>
            <p:ph idx="1"/>
            <p:extLst>
              <p:ext uri="{D42A27DB-BD31-4B8C-83A1-F6EECF244321}">
                <p14:modId xmlns:p14="http://schemas.microsoft.com/office/powerpoint/2010/main" val="1320585740"/>
              </p:ext>
            </p:extLst>
          </p:nvPr>
        </p:nvGraphicFramePr>
        <p:xfrm>
          <a:off x="5207640" y="643466"/>
          <a:ext cx="6291714" cy="55307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9145446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9" name="Rectangle 58">
            <a:extLst>
              <a:ext uri="{FF2B5EF4-FFF2-40B4-BE49-F238E27FC236}">
                <a16:creationId xmlns:a16="http://schemas.microsoft.com/office/drawing/2014/main" id="{9DBC8166-481C-4473-95F5-9A5B9073B7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Freeform: Shape 60">
            <a:extLst>
              <a:ext uri="{FF2B5EF4-FFF2-40B4-BE49-F238E27FC236}">
                <a16:creationId xmlns:a16="http://schemas.microsoft.com/office/drawing/2014/main" id="{A5A5CE6E-90AF-4D43-A014-1F9EC83EB9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4512467" cy="6858000"/>
          </a:xfrm>
          <a:custGeom>
            <a:avLst/>
            <a:gdLst>
              <a:gd name="connsiteX0" fmla="*/ 0 w 4512467"/>
              <a:gd name="connsiteY0" fmla="*/ 0 h 6858000"/>
              <a:gd name="connsiteX1" fmla="*/ 2579526 w 4512467"/>
              <a:gd name="connsiteY1" fmla="*/ 0 h 6858000"/>
              <a:gd name="connsiteX2" fmla="*/ 2583267 w 4512467"/>
              <a:gd name="connsiteY2" fmla="*/ 2151 h 6858000"/>
              <a:gd name="connsiteX3" fmla="*/ 4512467 w 4512467"/>
              <a:gd name="connsiteY3" fmla="*/ 3429000 h 6858000"/>
              <a:gd name="connsiteX4" fmla="*/ 2583267 w 4512467"/>
              <a:gd name="connsiteY4" fmla="*/ 6855849 h 6858000"/>
              <a:gd name="connsiteX5" fmla="*/ 2579526 w 4512467"/>
              <a:gd name="connsiteY5" fmla="*/ 6858000 h 6858000"/>
              <a:gd name="connsiteX6" fmla="*/ 0 w 451246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12467" h="6858000">
                <a:moveTo>
                  <a:pt x="0" y="0"/>
                </a:moveTo>
                <a:lnTo>
                  <a:pt x="2579526" y="0"/>
                </a:lnTo>
                <a:lnTo>
                  <a:pt x="2583267" y="2151"/>
                </a:lnTo>
                <a:cubicBezTo>
                  <a:pt x="3739868" y="704919"/>
                  <a:pt x="4512467" y="1976735"/>
                  <a:pt x="4512467" y="3429000"/>
                </a:cubicBezTo>
                <a:cubicBezTo>
                  <a:pt x="4512467" y="4881266"/>
                  <a:pt x="3739868" y="6153081"/>
                  <a:pt x="2583267" y="6855849"/>
                </a:cubicBezTo>
                <a:lnTo>
                  <a:pt x="2579526"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bg1"/>
              </a:solidFill>
            </a:endParaRPr>
          </a:p>
        </p:txBody>
      </p:sp>
      <p:sp>
        <p:nvSpPr>
          <p:cNvPr id="2" name="Title 1">
            <a:extLst>
              <a:ext uri="{FF2B5EF4-FFF2-40B4-BE49-F238E27FC236}">
                <a16:creationId xmlns:a16="http://schemas.microsoft.com/office/drawing/2014/main" id="{6E3C08EF-184A-D8CD-2221-7ECD1DDBF936}"/>
              </a:ext>
            </a:extLst>
          </p:cNvPr>
          <p:cNvSpPr>
            <a:spLocks noGrp="1"/>
          </p:cNvSpPr>
          <p:nvPr>
            <p:ph type="title"/>
          </p:nvPr>
        </p:nvSpPr>
        <p:spPr>
          <a:xfrm>
            <a:off x="838200" y="643467"/>
            <a:ext cx="2951205" cy="5571066"/>
          </a:xfrm>
        </p:spPr>
        <p:txBody>
          <a:bodyPr>
            <a:normAutofit/>
          </a:bodyPr>
          <a:lstStyle/>
          <a:p>
            <a:r>
              <a:rPr lang="en-GB">
                <a:solidFill>
                  <a:srgbClr val="FFFFFF"/>
                </a:solidFill>
              </a:rPr>
              <a:t>Quotes from care leavers</a:t>
            </a:r>
          </a:p>
        </p:txBody>
      </p:sp>
      <p:graphicFrame>
        <p:nvGraphicFramePr>
          <p:cNvPr id="5" name="Content Placeholder 2">
            <a:extLst>
              <a:ext uri="{FF2B5EF4-FFF2-40B4-BE49-F238E27FC236}">
                <a16:creationId xmlns:a16="http://schemas.microsoft.com/office/drawing/2014/main" id="{927A7DFA-37E8-CCD9-4902-1D3AC5689DB0}"/>
              </a:ext>
            </a:extLst>
          </p:cNvPr>
          <p:cNvGraphicFramePr>
            <a:graphicFrameLocks noGrp="1"/>
          </p:cNvGraphicFramePr>
          <p:nvPr>
            <p:ph idx="1"/>
            <p:extLst>
              <p:ext uri="{D42A27DB-BD31-4B8C-83A1-F6EECF244321}">
                <p14:modId xmlns:p14="http://schemas.microsoft.com/office/powerpoint/2010/main" val="3043454571"/>
              </p:ext>
            </p:extLst>
          </p:nvPr>
        </p:nvGraphicFramePr>
        <p:xfrm>
          <a:off x="5207640" y="643466"/>
          <a:ext cx="6291714" cy="55307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6221377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1" name="Rectangle 40">
            <a:extLst>
              <a:ext uri="{FF2B5EF4-FFF2-40B4-BE49-F238E27FC236}">
                <a16:creationId xmlns:a16="http://schemas.microsoft.com/office/drawing/2014/main" id="{9DBC8166-481C-4473-95F5-9A5B9073B7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a:extLst>
              <a:ext uri="{FF2B5EF4-FFF2-40B4-BE49-F238E27FC236}">
                <a16:creationId xmlns:a16="http://schemas.microsoft.com/office/drawing/2014/main" id="{A5A5CE6E-90AF-4D43-A014-1F9EC83EB9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4512467" cy="6858000"/>
          </a:xfrm>
          <a:custGeom>
            <a:avLst/>
            <a:gdLst>
              <a:gd name="connsiteX0" fmla="*/ 0 w 4512467"/>
              <a:gd name="connsiteY0" fmla="*/ 0 h 6858000"/>
              <a:gd name="connsiteX1" fmla="*/ 2579526 w 4512467"/>
              <a:gd name="connsiteY1" fmla="*/ 0 h 6858000"/>
              <a:gd name="connsiteX2" fmla="*/ 2583267 w 4512467"/>
              <a:gd name="connsiteY2" fmla="*/ 2151 h 6858000"/>
              <a:gd name="connsiteX3" fmla="*/ 4512467 w 4512467"/>
              <a:gd name="connsiteY3" fmla="*/ 3429000 h 6858000"/>
              <a:gd name="connsiteX4" fmla="*/ 2583267 w 4512467"/>
              <a:gd name="connsiteY4" fmla="*/ 6855849 h 6858000"/>
              <a:gd name="connsiteX5" fmla="*/ 2579526 w 4512467"/>
              <a:gd name="connsiteY5" fmla="*/ 6858000 h 6858000"/>
              <a:gd name="connsiteX6" fmla="*/ 0 w 451246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12467" h="6858000">
                <a:moveTo>
                  <a:pt x="0" y="0"/>
                </a:moveTo>
                <a:lnTo>
                  <a:pt x="2579526" y="0"/>
                </a:lnTo>
                <a:lnTo>
                  <a:pt x="2583267" y="2151"/>
                </a:lnTo>
                <a:cubicBezTo>
                  <a:pt x="3739868" y="704919"/>
                  <a:pt x="4512467" y="1976735"/>
                  <a:pt x="4512467" y="3429000"/>
                </a:cubicBezTo>
                <a:cubicBezTo>
                  <a:pt x="4512467" y="4881266"/>
                  <a:pt x="3739868" y="6153081"/>
                  <a:pt x="2583267" y="6855849"/>
                </a:cubicBezTo>
                <a:lnTo>
                  <a:pt x="2579526"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bg1"/>
              </a:solidFill>
            </a:endParaRPr>
          </a:p>
        </p:txBody>
      </p:sp>
      <p:sp>
        <p:nvSpPr>
          <p:cNvPr id="2" name="Title 1">
            <a:extLst>
              <a:ext uri="{FF2B5EF4-FFF2-40B4-BE49-F238E27FC236}">
                <a16:creationId xmlns:a16="http://schemas.microsoft.com/office/drawing/2014/main" id="{043E23BE-EB9D-ABE1-F3E0-8EAF299B928B}"/>
              </a:ext>
            </a:extLst>
          </p:cNvPr>
          <p:cNvSpPr>
            <a:spLocks noGrp="1"/>
          </p:cNvSpPr>
          <p:nvPr>
            <p:ph type="title"/>
          </p:nvPr>
        </p:nvSpPr>
        <p:spPr>
          <a:xfrm>
            <a:off x="838200" y="643467"/>
            <a:ext cx="2951205" cy="5571066"/>
          </a:xfrm>
        </p:spPr>
        <p:txBody>
          <a:bodyPr>
            <a:normAutofit/>
          </a:bodyPr>
          <a:lstStyle/>
          <a:p>
            <a:r>
              <a:rPr lang="en-GB">
                <a:solidFill>
                  <a:srgbClr val="FFFFFF"/>
                </a:solidFill>
              </a:rPr>
              <a:t>Barriers to accessing/ engaging with services</a:t>
            </a:r>
          </a:p>
        </p:txBody>
      </p:sp>
      <p:graphicFrame>
        <p:nvGraphicFramePr>
          <p:cNvPr id="5" name="Content Placeholder 2">
            <a:extLst>
              <a:ext uri="{FF2B5EF4-FFF2-40B4-BE49-F238E27FC236}">
                <a16:creationId xmlns:a16="http://schemas.microsoft.com/office/drawing/2014/main" id="{F2F1DC11-92B6-8D9F-E75A-7FB5C6CB31CC}"/>
              </a:ext>
            </a:extLst>
          </p:cNvPr>
          <p:cNvGraphicFramePr>
            <a:graphicFrameLocks noGrp="1"/>
          </p:cNvGraphicFramePr>
          <p:nvPr>
            <p:ph idx="1"/>
            <p:extLst>
              <p:ext uri="{D42A27DB-BD31-4B8C-83A1-F6EECF244321}">
                <p14:modId xmlns:p14="http://schemas.microsoft.com/office/powerpoint/2010/main" val="609615652"/>
              </p:ext>
            </p:extLst>
          </p:nvPr>
        </p:nvGraphicFramePr>
        <p:xfrm>
          <a:off x="5207640" y="643466"/>
          <a:ext cx="6291714" cy="55307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1261325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8">
            <a:extLst>
              <a:ext uri="{FF2B5EF4-FFF2-40B4-BE49-F238E27FC236}">
                <a16:creationId xmlns:a16="http://schemas.microsoft.com/office/drawing/2014/main" id="{C05CBC3C-2E5A-4839-8B9B-2E5A6ADF0F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0">
            <a:extLst>
              <a:ext uri="{FF2B5EF4-FFF2-40B4-BE49-F238E27FC236}">
                <a16:creationId xmlns:a16="http://schemas.microsoft.com/office/drawing/2014/main" id="{DB5B423A-57CC-4C58-AA26-8E2E862B03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5217023" cy="3994777"/>
          </a:xfrm>
          <a:custGeom>
            <a:avLst/>
            <a:gdLst>
              <a:gd name="connsiteX0" fmla="*/ 1945461 w 5217023"/>
              <a:gd name="connsiteY0" fmla="*/ 3787398 h 3994777"/>
              <a:gd name="connsiteX1" fmla="*/ 1942113 w 5217023"/>
              <a:gd name="connsiteY1" fmla="*/ 3790053 h 3994777"/>
              <a:gd name="connsiteX2" fmla="*/ 1946982 w 5217023"/>
              <a:gd name="connsiteY2" fmla="*/ 3787990 h 3994777"/>
              <a:gd name="connsiteX3" fmla="*/ 1945461 w 5217023"/>
              <a:gd name="connsiteY3" fmla="*/ 3787398 h 3994777"/>
              <a:gd name="connsiteX4" fmla="*/ 0 w 5217023"/>
              <a:gd name="connsiteY4" fmla="*/ 0 h 3994777"/>
              <a:gd name="connsiteX5" fmla="*/ 5030958 w 5217023"/>
              <a:gd name="connsiteY5" fmla="*/ 0 h 3994777"/>
              <a:gd name="connsiteX6" fmla="*/ 5046198 w 5217023"/>
              <a:gd name="connsiteY6" fmla="*/ 153449 h 3994777"/>
              <a:gd name="connsiteX7" fmla="*/ 5055729 w 5217023"/>
              <a:gd name="connsiteY7" fmla="*/ 415828 h 3994777"/>
              <a:gd name="connsiteX8" fmla="*/ 4735242 w 5217023"/>
              <a:gd name="connsiteY8" fmla="*/ 1867130 h 3994777"/>
              <a:gd name="connsiteX9" fmla="*/ 3907395 w 5217023"/>
              <a:gd name="connsiteY9" fmla="*/ 2938441 h 3994777"/>
              <a:gd name="connsiteX10" fmla="*/ 3946497 w 5217023"/>
              <a:gd name="connsiteY10" fmla="*/ 2908567 h 3994777"/>
              <a:gd name="connsiteX11" fmla="*/ 4585421 w 5217023"/>
              <a:gd name="connsiteY11" fmla="*/ 2188401 h 3994777"/>
              <a:gd name="connsiteX12" fmla="*/ 5142585 w 5217023"/>
              <a:gd name="connsiteY12" fmla="*/ 276891 h 3994777"/>
              <a:gd name="connsiteX13" fmla="*/ 5121833 w 5217023"/>
              <a:gd name="connsiteY13" fmla="*/ 30208 h 3994777"/>
              <a:gd name="connsiteX14" fmla="*/ 5116229 w 5217023"/>
              <a:gd name="connsiteY14" fmla="*/ 0 h 3994777"/>
              <a:gd name="connsiteX15" fmla="*/ 5184724 w 5217023"/>
              <a:gd name="connsiteY15" fmla="*/ 0 h 3994777"/>
              <a:gd name="connsiteX16" fmla="*/ 5196265 w 5217023"/>
              <a:gd name="connsiteY16" fmla="*/ 66113 h 3994777"/>
              <a:gd name="connsiteX17" fmla="*/ 5058603 w 5217023"/>
              <a:gd name="connsiteY17" fmla="*/ 1368242 h 3994777"/>
              <a:gd name="connsiteX18" fmla="*/ 4096624 w 5217023"/>
              <a:gd name="connsiteY18" fmla="*/ 2870829 h 3994777"/>
              <a:gd name="connsiteX19" fmla="*/ 3833203 w 5217023"/>
              <a:gd name="connsiteY19" fmla="*/ 3092190 h 3994777"/>
              <a:gd name="connsiteX20" fmla="*/ 3536509 w 5217023"/>
              <a:gd name="connsiteY20" fmla="*/ 3297128 h 3994777"/>
              <a:gd name="connsiteX21" fmla="*/ 3148966 w 5217023"/>
              <a:gd name="connsiteY21" fmla="*/ 3485478 h 3994777"/>
              <a:gd name="connsiteX22" fmla="*/ 1860557 w 5217023"/>
              <a:gd name="connsiteY22" fmla="*/ 3880910 h 3994777"/>
              <a:gd name="connsiteX23" fmla="*/ 573715 w 5217023"/>
              <a:gd name="connsiteY23" fmla="*/ 3983764 h 3994777"/>
              <a:gd name="connsiteX24" fmla="*/ 108410 w 5217023"/>
              <a:gd name="connsiteY24" fmla="*/ 3908816 h 3994777"/>
              <a:gd name="connsiteX25" fmla="*/ 0 w 5217023"/>
              <a:gd name="connsiteY25" fmla="*/ 3876793 h 3994777"/>
              <a:gd name="connsiteX26" fmla="*/ 0 w 5217023"/>
              <a:gd name="connsiteY26" fmla="*/ 3802912 h 3994777"/>
              <a:gd name="connsiteX27" fmla="*/ 36975 w 5217023"/>
              <a:gd name="connsiteY27" fmla="*/ 3815954 h 3994777"/>
              <a:gd name="connsiteX28" fmla="*/ 561628 w 5217023"/>
              <a:gd name="connsiteY28" fmla="*/ 3912655 h 3994777"/>
              <a:gd name="connsiteX29" fmla="*/ 1683086 w 5217023"/>
              <a:gd name="connsiteY29" fmla="*/ 3844334 h 3994777"/>
              <a:gd name="connsiteX30" fmla="*/ 1806023 w 5217023"/>
              <a:gd name="connsiteY30" fmla="*/ 3820992 h 3994777"/>
              <a:gd name="connsiteX31" fmla="*/ 1921817 w 5217023"/>
              <a:gd name="connsiteY31" fmla="*/ 3795747 h 3994777"/>
              <a:gd name="connsiteX32" fmla="*/ 1243689 w 5217023"/>
              <a:gd name="connsiteY32" fmla="*/ 3846539 h 3994777"/>
              <a:gd name="connsiteX33" fmla="*/ 62875 w 5217023"/>
              <a:gd name="connsiteY33" fmla="*/ 3668143 h 3994777"/>
              <a:gd name="connsiteX34" fmla="*/ 0 w 5217023"/>
              <a:gd name="connsiteY34" fmla="*/ 3644185 h 39947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5217023" h="3994777">
                <a:moveTo>
                  <a:pt x="1945461" y="3787398"/>
                </a:moveTo>
                <a:lnTo>
                  <a:pt x="1942113" y="3790053"/>
                </a:lnTo>
                <a:lnTo>
                  <a:pt x="1946982" y="3787990"/>
                </a:lnTo>
                <a:cubicBezTo>
                  <a:pt x="1946982" y="3787990"/>
                  <a:pt x="1946379" y="3787019"/>
                  <a:pt x="1945461" y="3787398"/>
                </a:cubicBezTo>
                <a:close/>
                <a:moveTo>
                  <a:pt x="0" y="0"/>
                </a:moveTo>
                <a:lnTo>
                  <a:pt x="5030958" y="0"/>
                </a:lnTo>
                <a:lnTo>
                  <a:pt x="5046198" y="153449"/>
                </a:lnTo>
                <a:cubicBezTo>
                  <a:pt x="5052189" y="240558"/>
                  <a:pt x="5055458" y="328007"/>
                  <a:pt x="5055729" y="415828"/>
                </a:cubicBezTo>
                <a:cubicBezTo>
                  <a:pt x="5057604" y="923672"/>
                  <a:pt x="4959210" y="1409054"/>
                  <a:pt x="4735242" y="1867130"/>
                </a:cubicBezTo>
                <a:cubicBezTo>
                  <a:pt x="4533284" y="2280198"/>
                  <a:pt x="4248921" y="2629330"/>
                  <a:pt x="3907395" y="2938441"/>
                </a:cubicBezTo>
                <a:cubicBezTo>
                  <a:pt x="3922498" y="2931535"/>
                  <a:pt x="3935859" y="2921330"/>
                  <a:pt x="3946497" y="2908567"/>
                </a:cubicBezTo>
                <a:cubicBezTo>
                  <a:pt x="4193494" y="2700987"/>
                  <a:pt x="4408756" y="2458364"/>
                  <a:pt x="4585421" y="2188401"/>
                </a:cubicBezTo>
                <a:cubicBezTo>
                  <a:pt x="4967641" y="1608533"/>
                  <a:pt x="5169304" y="975361"/>
                  <a:pt x="5142585" y="276891"/>
                </a:cubicBezTo>
                <a:cubicBezTo>
                  <a:pt x="5139764" y="194215"/>
                  <a:pt x="5132824" y="111888"/>
                  <a:pt x="5121833" y="30208"/>
                </a:cubicBezTo>
                <a:lnTo>
                  <a:pt x="5116229" y="0"/>
                </a:lnTo>
                <a:lnTo>
                  <a:pt x="5184724" y="0"/>
                </a:lnTo>
                <a:lnTo>
                  <a:pt x="5196265" y="66113"/>
                </a:lnTo>
                <a:cubicBezTo>
                  <a:pt x="5249921" y="496647"/>
                  <a:pt x="5197997" y="931171"/>
                  <a:pt x="5058603" y="1368242"/>
                </a:cubicBezTo>
                <a:cubicBezTo>
                  <a:pt x="4872414" y="1953929"/>
                  <a:pt x="4544298" y="2451351"/>
                  <a:pt x="4096624" y="2870829"/>
                </a:cubicBezTo>
                <a:cubicBezTo>
                  <a:pt x="4012832" y="2949426"/>
                  <a:pt x="3924415" y="3022439"/>
                  <a:pt x="3833203" y="3092190"/>
                </a:cubicBezTo>
                <a:cubicBezTo>
                  <a:pt x="3741992" y="3161943"/>
                  <a:pt x="3648667" y="3225510"/>
                  <a:pt x="3536509" y="3297128"/>
                </a:cubicBezTo>
                <a:cubicBezTo>
                  <a:pt x="3427215" y="3372735"/>
                  <a:pt x="3288598" y="3430233"/>
                  <a:pt x="3148966" y="3485478"/>
                </a:cubicBezTo>
                <a:cubicBezTo>
                  <a:pt x="2729930" y="3651299"/>
                  <a:pt x="2302194" y="3788890"/>
                  <a:pt x="1860557" y="3880910"/>
                </a:cubicBezTo>
                <a:cubicBezTo>
                  <a:pt x="1435974" y="3969444"/>
                  <a:pt x="1008052" y="4017957"/>
                  <a:pt x="573715" y="3983764"/>
                </a:cubicBezTo>
                <a:cubicBezTo>
                  <a:pt x="415134" y="3971300"/>
                  <a:pt x="259585" y="3947743"/>
                  <a:pt x="108410" y="3908816"/>
                </a:cubicBezTo>
                <a:lnTo>
                  <a:pt x="0" y="3876793"/>
                </a:lnTo>
                <a:lnTo>
                  <a:pt x="0" y="3802912"/>
                </a:lnTo>
                <a:lnTo>
                  <a:pt x="36975" y="3815954"/>
                </a:lnTo>
                <a:cubicBezTo>
                  <a:pt x="206404" y="3867475"/>
                  <a:pt x="382020" y="3897326"/>
                  <a:pt x="561628" y="3912655"/>
                </a:cubicBezTo>
                <a:cubicBezTo>
                  <a:pt x="938583" y="3944832"/>
                  <a:pt x="1311814" y="3910697"/>
                  <a:pt x="1683086" y="3844334"/>
                </a:cubicBezTo>
                <a:cubicBezTo>
                  <a:pt x="1724123" y="3837151"/>
                  <a:pt x="1765097" y="3829374"/>
                  <a:pt x="1806023" y="3820992"/>
                </a:cubicBezTo>
                <a:cubicBezTo>
                  <a:pt x="1844740" y="3813079"/>
                  <a:pt x="1883218" y="3804161"/>
                  <a:pt x="1921817" y="3795747"/>
                </a:cubicBezTo>
                <a:cubicBezTo>
                  <a:pt x="1697011" y="3826435"/>
                  <a:pt x="1470551" y="3843387"/>
                  <a:pt x="1243689" y="3846539"/>
                </a:cubicBezTo>
                <a:cubicBezTo>
                  <a:pt x="839058" y="3849054"/>
                  <a:pt x="443424" y="3800206"/>
                  <a:pt x="62875" y="3668143"/>
                </a:cubicBezTo>
                <a:lnTo>
                  <a:pt x="0" y="3644185"/>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9C62EC57-8D4C-765B-F88F-740E0B4E416F}"/>
              </a:ext>
            </a:extLst>
          </p:cNvPr>
          <p:cNvSpPr>
            <a:spLocks noGrp="1"/>
          </p:cNvSpPr>
          <p:nvPr>
            <p:ph type="title"/>
          </p:nvPr>
        </p:nvSpPr>
        <p:spPr>
          <a:xfrm>
            <a:off x="838200" y="673770"/>
            <a:ext cx="3220329" cy="2027227"/>
          </a:xfrm>
        </p:spPr>
        <p:txBody>
          <a:bodyPr anchor="t">
            <a:normAutofit/>
          </a:bodyPr>
          <a:lstStyle/>
          <a:p>
            <a:r>
              <a:rPr lang="en-GB" sz="5400">
                <a:solidFill>
                  <a:srgbClr val="FFFFFF"/>
                </a:solidFill>
                <a:latin typeface="Arial" panose="020B0604020202020204" pitchFamily="34" charset="0"/>
                <a:cs typeface="Arial" panose="020B0604020202020204" pitchFamily="34" charset="0"/>
              </a:rPr>
              <a:t>Steps Forward</a:t>
            </a:r>
          </a:p>
        </p:txBody>
      </p:sp>
      <p:graphicFrame>
        <p:nvGraphicFramePr>
          <p:cNvPr id="4" name="Table 4">
            <a:extLst>
              <a:ext uri="{FF2B5EF4-FFF2-40B4-BE49-F238E27FC236}">
                <a16:creationId xmlns:a16="http://schemas.microsoft.com/office/drawing/2014/main" id="{369358DD-33A6-4D99-F23B-191FFDF6C6D4}"/>
              </a:ext>
            </a:extLst>
          </p:cNvPr>
          <p:cNvGraphicFramePr>
            <a:graphicFrameLocks noGrp="1"/>
          </p:cNvGraphicFramePr>
          <p:nvPr>
            <p:ph idx="1"/>
            <p:extLst>
              <p:ext uri="{D42A27DB-BD31-4B8C-83A1-F6EECF244321}">
                <p14:modId xmlns:p14="http://schemas.microsoft.com/office/powerpoint/2010/main" val="381889229"/>
              </p:ext>
            </p:extLst>
          </p:nvPr>
        </p:nvGraphicFramePr>
        <p:xfrm>
          <a:off x="5674641" y="541606"/>
          <a:ext cx="5547190" cy="5678221"/>
        </p:xfrm>
        <a:graphic>
          <a:graphicData uri="http://schemas.openxmlformats.org/drawingml/2006/table">
            <a:tbl>
              <a:tblPr firstRow="1" bandRow="1">
                <a:tableStyleId>{93296810-A885-4BE3-A3E7-6D5BEEA58F35}</a:tableStyleId>
              </a:tblPr>
              <a:tblGrid>
                <a:gridCol w="2454693">
                  <a:extLst>
                    <a:ext uri="{9D8B030D-6E8A-4147-A177-3AD203B41FA5}">
                      <a16:colId xmlns:a16="http://schemas.microsoft.com/office/drawing/2014/main" val="938183865"/>
                    </a:ext>
                  </a:extLst>
                </a:gridCol>
                <a:gridCol w="3092497">
                  <a:extLst>
                    <a:ext uri="{9D8B030D-6E8A-4147-A177-3AD203B41FA5}">
                      <a16:colId xmlns:a16="http://schemas.microsoft.com/office/drawing/2014/main" val="536687060"/>
                    </a:ext>
                  </a:extLst>
                </a:gridCol>
              </a:tblGrid>
              <a:tr h="880650">
                <a:tc rowSpan="6">
                  <a:txBody>
                    <a:bodyPr/>
                    <a:lstStyle/>
                    <a:p>
                      <a:r>
                        <a:rPr lang="en-GB" sz="2900" dirty="0"/>
                        <a:t>Services awareness of care leavers trauma</a:t>
                      </a:r>
                    </a:p>
                  </a:txBody>
                  <a:tcPr marL="65720" marR="65720" marT="32860" marB="32860">
                    <a:solidFill>
                      <a:schemeClr val="bg2">
                        <a:lumMod val="75000"/>
                      </a:schemeClr>
                    </a:solidFill>
                  </a:tcPr>
                </a:tc>
                <a:tc>
                  <a:txBody>
                    <a:bodyPr/>
                    <a:lstStyle/>
                    <a:p>
                      <a:r>
                        <a:rPr lang="en-GB" sz="1300" dirty="0"/>
                        <a:t>Ensuring trauma informed practice is trained and promoted for those working with care leavers.</a:t>
                      </a:r>
                    </a:p>
                    <a:p>
                      <a:endParaRPr lang="en-GB" sz="1300" dirty="0"/>
                    </a:p>
                  </a:txBody>
                  <a:tcPr marL="65720" marR="65720" marT="32860" marB="32860">
                    <a:solidFill>
                      <a:schemeClr val="bg2">
                        <a:lumMod val="75000"/>
                      </a:schemeClr>
                    </a:solidFill>
                  </a:tcPr>
                </a:tc>
                <a:extLst>
                  <a:ext uri="{0D108BD9-81ED-4DB2-BD59-A6C34878D82A}">
                    <a16:rowId xmlns:a16="http://schemas.microsoft.com/office/drawing/2014/main" val="2785773088"/>
                  </a:ext>
                </a:extLst>
              </a:tr>
              <a:tr h="880650">
                <a:tc vMerge="1">
                  <a:txBody>
                    <a:bodyPr/>
                    <a:lstStyle/>
                    <a:p>
                      <a:endParaRPr lang="en-GB"/>
                    </a:p>
                  </a:txBody>
                  <a:tcPr/>
                </a:tc>
                <a:tc>
                  <a:txBody>
                    <a:bodyPr/>
                    <a:lstStyle/>
                    <a:p>
                      <a:r>
                        <a:rPr lang="en-GB" sz="1300" dirty="0"/>
                        <a:t>The initial contact with care leavers for professionals to be aware and mindful of care leavers trauma and provide reassurance.</a:t>
                      </a:r>
                    </a:p>
                  </a:txBody>
                  <a:tcPr marL="65720" marR="65720" marT="32860" marB="32860">
                    <a:solidFill>
                      <a:schemeClr val="accent2">
                        <a:lumMod val="40000"/>
                        <a:lumOff val="60000"/>
                      </a:schemeClr>
                    </a:solidFill>
                  </a:tcPr>
                </a:tc>
                <a:extLst>
                  <a:ext uri="{0D108BD9-81ED-4DB2-BD59-A6C34878D82A}">
                    <a16:rowId xmlns:a16="http://schemas.microsoft.com/office/drawing/2014/main" val="1306698162"/>
                  </a:ext>
                </a:extLst>
              </a:tr>
              <a:tr h="1274971">
                <a:tc vMerge="1">
                  <a:txBody>
                    <a:bodyPr/>
                    <a:lstStyle/>
                    <a:p>
                      <a:endParaRPr lang="en-GB"/>
                    </a:p>
                  </a:txBody>
                  <a:tcPr/>
                </a:tc>
                <a:tc>
                  <a:txBody>
                    <a:bodyPr/>
                    <a:lstStyle/>
                    <a:p>
                      <a:r>
                        <a:rPr lang="en-GB" sz="1300" dirty="0"/>
                        <a:t>Services to be aware of trauma and what information is necessary to be discussed in large meetings. Giving the option of the young person not listening to the part of the meetings regarding their past.</a:t>
                      </a:r>
                    </a:p>
                  </a:txBody>
                  <a:tcPr marL="65720" marR="65720" marT="32860" marB="32860"/>
                </a:tc>
                <a:extLst>
                  <a:ext uri="{0D108BD9-81ED-4DB2-BD59-A6C34878D82A}">
                    <a16:rowId xmlns:a16="http://schemas.microsoft.com/office/drawing/2014/main" val="3573758295"/>
                  </a:ext>
                </a:extLst>
              </a:tr>
              <a:tr h="1274971">
                <a:tc vMerge="1">
                  <a:txBody>
                    <a:bodyPr/>
                    <a:lstStyle/>
                    <a:p>
                      <a:endParaRPr lang="en-GB"/>
                    </a:p>
                  </a:txBody>
                  <a:tcPr/>
                </a:tc>
                <a:tc>
                  <a:txBody>
                    <a:bodyPr/>
                    <a:lstStyle/>
                    <a:p>
                      <a:r>
                        <a:rPr lang="en-GB" sz="1300" dirty="0"/>
                        <a:t>Paperwork that is sent home from meetings social workers to be aware of trauma and consider whether details regarding the </a:t>
                      </a:r>
                      <a:r>
                        <a:rPr lang="en-GB" sz="1300" dirty="0" err="1"/>
                        <a:t>yp</a:t>
                      </a:r>
                      <a:r>
                        <a:rPr lang="en-GB" sz="1300" dirty="0"/>
                        <a:t> past are all needed and relevant. If so whether they need to keep being sent</a:t>
                      </a:r>
                    </a:p>
                  </a:txBody>
                  <a:tcPr marL="65720" marR="65720" marT="32860" marB="32860">
                    <a:solidFill>
                      <a:schemeClr val="accent2">
                        <a:lumMod val="40000"/>
                        <a:lumOff val="60000"/>
                      </a:schemeClr>
                    </a:solidFill>
                  </a:tcPr>
                </a:tc>
                <a:extLst>
                  <a:ext uri="{0D108BD9-81ED-4DB2-BD59-A6C34878D82A}">
                    <a16:rowId xmlns:a16="http://schemas.microsoft.com/office/drawing/2014/main" val="3133952513"/>
                  </a:ext>
                </a:extLst>
              </a:tr>
              <a:tr h="486329">
                <a:tc vMerge="1">
                  <a:txBody>
                    <a:bodyPr/>
                    <a:lstStyle/>
                    <a:p>
                      <a:endParaRPr lang="en-GB"/>
                    </a:p>
                  </a:txBody>
                  <a:tcPr/>
                </a:tc>
                <a:tc>
                  <a:txBody>
                    <a:bodyPr/>
                    <a:lstStyle/>
                    <a:p>
                      <a:r>
                        <a:rPr lang="en-GB" sz="1300"/>
                        <a:t>If information is needed to be shared providing support.</a:t>
                      </a:r>
                    </a:p>
                  </a:txBody>
                  <a:tcPr marL="65720" marR="65720" marT="32860" marB="32860"/>
                </a:tc>
                <a:extLst>
                  <a:ext uri="{0D108BD9-81ED-4DB2-BD59-A6C34878D82A}">
                    <a16:rowId xmlns:a16="http://schemas.microsoft.com/office/drawing/2014/main" val="3091401792"/>
                  </a:ext>
                </a:extLst>
              </a:tr>
              <a:tr h="880650">
                <a:tc vMerge="1">
                  <a:txBody>
                    <a:bodyPr/>
                    <a:lstStyle/>
                    <a:p>
                      <a:endParaRPr lang="en-GB"/>
                    </a:p>
                  </a:txBody>
                  <a:tcPr/>
                </a:tc>
                <a:tc>
                  <a:txBody>
                    <a:bodyPr/>
                    <a:lstStyle/>
                    <a:p>
                      <a:r>
                        <a:rPr lang="en-GB" sz="1300" dirty="0"/>
                        <a:t>care leavers having easier access to mental health services such as someone in safeguarding services.</a:t>
                      </a:r>
                    </a:p>
                    <a:p>
                      <a:endParaRPr lang="en-GB" sz="1300" dirty="0"/>
                    </a:p>
                  </a:txBody>
                  <a:tcPr marL="65720" marR="65720" marT="32860" marB="32860">
                    <a:solidFill>
                      <a:schemeClr val="accent2">
                        <a:lumMod val="40000"/>
                        <a:lumOff val="60000"/>
                      </a:schemeClr>
                    </a:solidFill>
                  </a:tcPr>
                </a:tc>
                <a:extLst>
                  <a:ext uri="{0D108BD9-81ED-4DB2-BD59-A6C34878D82A}">
                    <a16:rowId xmlns:a16="http://schemas.microsoft.com/office/drawing/2014/main" val="3323996367"/>
                  </a:ext>
                </a:extLst>
              </a:tr>
            </a:tbl>
          </a:graphicData>
        </a:graphic>
      </p:graphicFrame>
    </p:spTree>
    <p:extLst>
      <p:ext uri="{BB962C8B-B14F-4D97-AF65-F5344CB8AC3E}">
        <p14:creationId xmlns:p14="http://schemas.microsoft.com/office/powerpoint/2010/main" val="296184587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C05CBC3C-2E5A-4839-8B9B-2E5A6ADF0F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DB5B423A-57CC-4C58-AA26-8E2E862B03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5217023" cy="3994777"/>
          </a:xfrm>
          <a:custGeom>
            <a:avLst/>
            <a:gdLst>
              <a:gd name="connsiteX0" fmla="*/ 1945461 w 5217023"/>
              <a:gd name="connsiteY0" fmla="*/ 3787398 h 3994777"/>
              <a:gd name="connsiteX1" fmla="*/ 1942113 w 5217023"/>
              <a:gd name="connsiteY1" fmla="*/ 3790053 h 3994777"/>
              <a:gd name="connsiteX2" fmla="*/ 1946982 w 5217023"/>
              <a:gd name="connsiteY2" fmla="*/ 3787990 h 3994777"/>
              <a:gd name="connsiteX3" fmla="*/ 1945461 w 5217023"/>
              <a:gd name="connsiteY3" fmla="*/ 3787398 h 3994777"/>
              <a:gd name="connsiteX4" fmla="*/ 0 w 5217023"/>
              <a:gd name="connsiteY4" fmla="*/ 0 h 3994777"/>
              <a:gd name="connsiteX5" fmla="*/ 5030958 w 5217023"/>
              <a:gd name="connsiteY5" fmla="*/ 0 h 3994777"/>
              <a:gd name="connsiteX6" fmla="*/ 5046198 w 5217023"/>
              <a:gd name="connsiteY6" fmla="*/ 153449 h 3994777"/>
              <a:gd name="connsiteX7" fmla="*/ 5055729 w 5217023"/>
              <a:gd name="connsiteY7" fmla="*/ 415828 h 3994777"/>
              <a:gd name="connsiteX8" fmla="*/ 4735242 w 5217023"/>
              <a:gd name="connsiteY8" fmla="*/ 1867130 h 3994777"/>
              <a:gd name="connsiteX9" fmla="*/ 3907395 w 5217023"/>
              <a:gd name="connsiteY9" fmla="*/ 2938441 h 3994777"/>
              <a:gd name="connsiteX10" fmla="*/ 3946497 w 5217023"/>
              <a:gd name="connsiteY10" fmla="*/ 2908567 h 3994777"/>
              <a:gd name="connsiteX11" fmla="*/ 4585421 w 5217023"/>
              <a:gd name="connsiteY11" fmla="*/ 2188401 h 3994777"/>
              <a:gd name="connsiteX12" fmla="*/ 5142585 w 5217023"/>
              <a:gd name="connsiteY12" fmla="*/ 276891 h 3994777"/>
              <a:gd name="connsiteX13" fmla="*/ 5121833 w 5217023"/>
              <a:gd name="connsiteY13" fmla="*/ 30208 h 3994777"/>
              <a:gd name="connsiteX14" fmla="*/ 5116229 w 5217023"/>
              <a:gd name="connsiteY14" fmla="*/ 0 h 3994777"/>
              <a:gd name="connsiteX15" fmla="*/ 5184724 w 5217023"/>
              <a:gd name="connsiteY15" fmla="*/ 0 h 3994777"/>
              <a:gd name="connsiteX16" fmla="*/ 5196265 w 5217023"/>
              <a:gd name="connsiteY16" fmla="*/ 66113 h 3994777"/>
              <a:gd name="connsiteX17" fmla="*/ 5058603 w 5217023"/>
              <a:gd name="connsiteY17" fmla="*/ 1368242 h 3994777"/>
              <a:gd name="connsiteX18" fmla="*/ 4096624 w 5217023"/>
              <a:gd name="connsiteY18" fmla="*/ 2870829 h 3994777"/>
              <a:gd name="connsiteX19" fmla="*/ 3833203 w 5217023"/>
              <a:gd name="connsiteY19" fmla="*/ 3092190 h 3994777"/>
              <a:gd name="connsiteX20" fmla="*/ 3536509 w 5217023"/>
              <a:gd name="connsiteY20" fmla="*/ 3297128 h 3994777"/>
              <a:gd name="connsiteX21" fmla="*/ 3148966 w 5217023"/>
              <a:gd name="connsiteY21" fmla="*/ 3485478 h 3994777"/>
              <a:gd name="connsiteX22" fmla="*/ 1860557 w 5217023"/>
              <a:gd name="connsiteY22" fmla="*/ 3880910 h 3994777"/>
              <a:gd name="connsiteX23" fmla="*/ 573715 w 5217023"/>
              <a:gd name="connsiteY23" fmla="*/ 3983764 h 3994777"/>
              <a:gd name="connsiteX24" fmla="*/ 108410 w 5217023"/>
              <a:gd name="connsiteY24" fmla="*/ 3908816 h 3994777"/>
              <a:gd name="connsiteX25" fmla="*/ 0 w 5217023"/>
              <a:gd name="connsiteY25" fmla="*/ 3876793 h 3994777"/>
              <a:gd name="connsiteX26" fmla="*/ 0 w 5217023"/>
              <a:gd name="connsiteY26" fmla="*/ 3802912 h 3994777"/>
              <a:gd name="connsiteX27" fmla="*/ 36975 w 5217023"/>
              <a:gd name="connsiteY27" fmla="*/ 3815954 h 3994777"/>
              <a:gd name="connsiteX28" fmla="*/ 561628 w 5217023"/>
              <a:gd name="connsiteY28" fmla="*/ 3912655 h 3994777"/>
              <a:gd name="connsiteX29" fmla="*/ 1683086 w 5217023"/>
              <a:gd name="connsiteY29" fmla="*/ 3844334 h 3994777"/>
              <a:gd name="connsiteX30" fmla="*/ 1806023 w 5217023"/>
              <a:gd name="connsiteY30" fmla="*/ 3820992 h 3994777"/>
              <a:gd name="connsiteX31" fmla="*/ 1921817 w 5217023"/>
              <a:gd name="connsiteY31" fmla="*/ 3795747 h 3994777"/>
              <a:gd name="connsiteX32" fmla="*/ 1243689 w 5217023"/>
              <a:gd name="connsiteY32" fmla="*/ 3846539 h 3994777"/>
              <a:gd name="connsiteX33" fmla="*/ 62875 w 5217023"/>
              <a:gd name="connsiteY33" fmla="*/ 3668143 h 3994777"/>
              <a:gd name="connsiteX34" fmla="*/ 0 w 5217023"/>
              <a:gd name="connsiteY34" fmla="*/ 3644185 h 39947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5217023" h="3994777">
                <a:moveTo>
                  <a:pt x="1945461" y="3787398"/>
                </a:moveTo>
                <a:lnTo>
                  <a:pt x="1942113" y="3790053"/>
                </a:lnTo>
                <a:lnTo>
                  <a:pt x="1946982" y="3787990"/>
                </a:lnTo>
                <a:cubicBezTo>
                  <a:pt x="1946982" y="3787990"/>
                  <a:pt x="1946379" y="3787019"/>
                  <a:pt x="1945461" y="3787398"/>
                </a:cubicBezTo>
                <a:close/>
                <a:moveTo>
                  <a:pt x="0" y="0"/>
                </a:moveTo>
                <a:lnTo>
                  <a:pt x="5030958" y="0"/>
                </a:lnTo>
                <a:lnTo>
                  <a:pt x="5046198" y="153449"/>
                </a:lnTo>
                <a:cubicBezTo>
                  <a:pt x="5052189" y="240558"/>
                  <a:pt x="5055458" y="328007"/>
                  <a:pt x="5055729" y="415828"/>
                </a:cubicBezTo>
                <a:cubicBezTo>
                  <a:pt x="5057604" y="923672"/>
                  <a:pt x="4959210" y="1409054"/>
                  <a:pt x="4735242" y="1867130"/>
                </a:cubicBezTo>
                <a:cubicBezTo>
                  <a:pt x="4533284" y="2280198"/>
                  <a:pt x="4248921" y="2629330"/>
                  <a:pt x="3907395" y="2938441"/>
                </a:cubicBezTo>
                <a:cubicBezTo>
                  <a:pt x="3922498" y="2931535"/>
                  <a:pt x="3935859" y="2921330"/>
                  <a:pt x="3946497" y="2908567"/>
                </a:cubicBezTo>
                <a:cubicBezTo>
                  <a:pt x="4193494" y="2700987"/>
                  <a:pt x="4408756" y="2458364"/>
                  <a:pt x="4585421" y="2188401"/>
                </a:cubicBezTo>
                <a:cubicBezTo>
                  <a:pt x="4967641" y="1608533"/>
                  <a:pt x="5169304" y="975361"/>
                  <a:pt x="5142585" y="276891"/>
                </a:cubicBezTo>
                <a:cubicBezTo>
                  <a:pt x="5139764" y="194215"/>
                  <a:pt x="5132824" y="111888"/>
                  <a:pt x="5121833" y="30208"/>
                </a:cubicBezTo>
                <a:lnTo>
                  <a:pt x="5116229" y="0"/>
                </a:lnTo>
                <a:lnTo>
                  <a:pt x="5184724" y="0"/>
                </a:lnTo>
                <a:lnTo>
                  <a:pt x="5196265" y="66113"/>
                </a:lnTo>
                <a:cubicBezTo>
                  <a:pt x="5249921" y="496647"/>
                  <a:pt x="5197997" y="931171"/>
                  <a:pt x="5058603" y="1368242"/>
                </a:cubicBezTo>
                <a:cubicBezTo>
                  <a:pt x="4872414" y="1953929"/>
                  <a:pt x="4544298" y="2451351"/>
                  <a:pt x="4096624" y="2870829"/>
                </a:cubicBezTo>
                <a:cubicBezTo>
                  <a:pt x="4012832" y="2949426"/>
                  <a:pt x="3924415" y="3022439"/>
                  <a:pt x="3833203" y="3092190"/>
                </a:cubicBezTo>
                <a:cubicBezTo>
                  <a:pt x="3741992" y="3161943"/>
                  <a:pt x="3648667" y="3225510"/>
                  <a:pt x="3536509" y="3297128"/>
                </a:cubicBezTo>
                <a:cubicBezTo>
                  <a:pt x="3427215" y="3372735"/>
                  <a:pt x="3288598" y="3430233"/>
                  <a:pt x="3148966" y="3485478"/>
                </a:cubicBezTo>
                <a:cubicBezTo>
                  <a:pt x="2729930" y="3651299"/>
                  <a:pt x="2302194" y="3788890"/>
                  <a:pt x="1860557" y="3880910"/>
                </a:cubicBezTo>
                <a:cubicBezTo>
                  <a:pt x="1435974" y="3969444"/>
                  <a:pt x="1008052" y="4017957"/>
                  <a:pt x="573715" y="3983764"/>
                </a:cubicBezTo>
                <a:cubicBezTo>
                  <a:pt x="415134" y="3971300"/>
                  <a:pt x="259585" y="3947743"/>
                  <a:pt x="108410" y="3908816"/>
                </a:cubicBezTo>
                <a:lnTo>
                  <a:pt x="0" y="3876793"/>
                </a:lnTo>
                <a:lnTo>
                  <a:pt x="0" y="3802912"/>
                </a:lnTo>
                <a:lnTo>
                  <a:pt x="36975" y="3815954"/>
                </a:lnTo>
                <a:cubicBezTo>
                  <a:pt x="206404" y="3867475"/>
                  <a:pt x="382020" y="3897326"/>
                  <a:pt x="561628" y="3912655"/>
                </a:cubicBezTo>
                <a:cubicBezTo>
                  <a:pt x="938583" y="3944832"/>
                  <a:pt x="1311814" y="3910697"/>
                  <a:pt x="1683086" y="3844334"/>
                </a:cubicBezTo>
                <a:cubicBezTo>
                  <a:pt x="1724123" y="3837151"/>
                  <a:pt x="1765097" y="3829374"/>
                  <a:pt x="1806023" y="3820992"/>
                </a:cubicBezTo>
                <a:cubicBezTo>
                  <a:pt x="1844740" y="3813079"/>
                  <a:pt x="1883218" y="3804161"/>
                  <a:pt x="1921817" y="3795747"/>
                </a:cubicBezTo>
                <a:cubicBezTo>
                  <a:pt x="1697011" y="3826435"/>
                  <a:pt x="1470551" y="3843387"/>
                  <a:pt x="1243689" y="3846539"/>
                </a:cubicBezTo>
                <a:cubicBezTo>
                  <a:pt x="839058" y="3849054"/>
                  <a:pt x="443424" y="3800206"/>
                  <a:pt x="62875" y="3668143"/>
                </a:cubicBezTo>
                <a:lnTo>
                  <a:pt x="0" y="3644185"/>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BF0CD8DF-57BD-A285-23ED-488D1B980F78}"/>
              </a:ext>
            </a:extLst>
          </p:cNvPr>
          <p:cNvSpPr>
            <a:spLocks noGrp="1"/>
          </p:cNvSpPr>
          <p:nvPr>
            <p:ph type="title"/>
          </p:nvPr>
        </p:nvSpPr>
        <p:spPr>
          <a:xfrm>
            <a:off x="838200" y="673770"/>
            <a:ext cx="3220329" cy="2027227"/>
          </a:xfrm>
        </p:spPr>
        <p:txBody>
          <a:bodyPr anchor="t">
            <a:normAutofit/>
          </a:bodyPr>
          <a:lstStyle/>
          <a:p>
            <a:endParaRPr lang="en-GB" sz="5400">
              <a:solidFill>
                <a:srgbClr val="FFFFFF"/>
              </a:solidFill>
            </a:endParaRPr>
          </a:p>
        </p:txBody>
      </p:sp>
      <p:graphicFrame>
        <p:nvGraphicFramePr>
          <p:cNvPr id="7" name="Table 7">
            <a:extLst>
              <a:ext uri="{FF2B5EF4-FFF2-40B4-BE49-F238E27FC236}">
                <a16:creationId xmlns:a16="http://schemas.microsoft.com/office/drawing/2014/main" id="{C4C9FE4F-573F-6ED2-009F-389CC213E407}"/>
              </a:ext>
            </a:extLst>
          </p:cNvPr>
          <p:cNvGraphicFramePr>
            <a:graphicFrameLocks noGrp="1"/>
          </p:cNvGraphicFramePr>
          <p:nvPr>
            <p:ph idx="1"/>
            <p:extLst>
              <p:ext uri="{D42A27DB-BD31-4B8C-83A1-F6EECF244321}">
                <p14:modId xmlns:p14="http://schemas.microsoft.com/office/powerpoint/2010/main" val="2980100496"/>
              </p:ext>
            </p:extLst>
          </p:nvPr>
        </p:nvGraphicFramePr>
        <p:xfrm>
          <a:off x="5542672" y="733648"/>
          <a:ext cx="5811129" cy="5294137"/>
        </p:xfrm>
        <a:graphic>
          <a:graphicData uri="http://schemas.openxmlformats.org/drawingml/2006/table">
            <a:tbl>
              <a:tblPr firstRow="1" bandRow="1">
                <a:tableStyleId>{5C22544A-7EE6-4342-B048-85BDC9FD1C3A}</a:tableStyleId>
              </a:tblPr>
              <a:tblGrid>
                <a:gridCol w="2438102">
                  <a:extLst>
                    <a:ext uri="{9D8B030D-6E8A-4147-A177-3AD203B41FA5}">
                      <a16:colId xmlns:a16="http://schemas.microsoft.com/office/drawing/2014/main" val="2055494317"/>
                    </a:ext>
                  </a:extLst>
                </a:gridCol>
                <a:gridCol w="3373027">
                  <a:extLst>
                    <a:ext uri="{9D8B030D-6E8A-4147-A177-3AD203B41FA5}">
                      <a16:colId xmlns:a16="http://schemas.microsoft.com/office/drawing/2014/main" val="2278866015"/>
                    </a:ext>
                  </a:extLst>
                </a:gridCol>
              </a:tblGrid>
              <a:tr h="728294">
                <a:tc rowSpan="4">
                  <a:txBody>
                    <a:bodyPr/>
                    <a:lstStyle/>
                    <a:p>
                      <a:r>
                        <a:rPr lang="en-GB" sz="2500" dirty="0"/>
                        <a:t>Communication</a:t>
                      </a:r>
                    </a:p>
                  </a:txBody>
                  <a:tcPr marL="70028" marR="70028" marT="35014" marB="35014">
                    <a:solidFill>
                      <a:schemeClr val="accent2"/>
                    </a:solidFill>
                  </a:tcPr>
                </a:tc>
                <a:tc>
                  <a:txBody>
                    <a:bodyPr/>
                    <a:lstStyle/>
                    <a:p>
                      <a:r>
                        <a:rPr lang="en-GB" sz="1400" dirty="0"/>
                        <a:t>Provide Contact details for SW/ colleague/ Manager in case of A/L and Emergency. </a:t>
                      </a:r>
                    </a:p>
                  </a:txBody>
                  <a:tcPr marL="70028" marR="70028" marT="35014" marB="35014">
                    <a:solidFill>
                      <a:schemeClr val="accent2"/>
                    </a:solidFill>
                  </a:tcPr>
                </a:tc>
                <a:extLst>
                  <a:ext uri="{0D108BD9-81ED-4DB2-BD59-A6C34878D82A}">
                    <a16:rowId xmlns:a16="http://schemas.microsoft.com/office/drawing/2014/main" val="946295201"/>
                  </a:ext>
                </a:extLst>
              </a:tr>
              <a:tr h="518209">
                <a:tc vMerge="1">
                  <a:txBody>
                    <a:bodyPr/>
                    <a:lstStyle/>
                    <a:p>
                      <a:endParaRPr lang="en-GB"/>
                    </a:p>
                  </a:txBody>
                  <a:tcPr/>
                </a:tc>
                <a:tc>
                  <a:txBody>
                    <a:bodyPr/>
                    <a:lstStyle/>
                    <a:p>
                      <a:r>
                        <a:rPr lang="en-GB" sz="1400" dirty="0"/>
                        <a:t>Bullet point what are the concerns? What is needed to be done. </a:t>
                      </a:r>
                    </a:p>
                  </a:txBody>
                  <a:tcPr marL="70028" marR="70028" marT="35014" marB="35014">
                    <a:solidFill>
                      <a:schemeClr val="accent2">
                        <a:lumMod val="40000"/>
                        <a:lumOff val="60000"/>
                      </a:schemeClr>
                    </a:solidFill>
                  </a:tcPr>
                </a:tc>
                <a:extLst>
                  <a:ext uri="{0D108BD9-81ED-4DB2-BD59-A6C34878D82A}">
                    <a16:rowId xmlns:a16="http://schemas.microsoft.com/office/drawing/2014/main" val="4067397912"/>
                  </a:ext>
                </a:extLst>
              </a:tr>
              <a:tr h="518209">
                <a:tc vMerge="1">
                  <a:txBody>
                    <a:bodyPr/>
                    <a:lstStyle/>
                    <a:p>
                      <a:endParaRPr lang="en-GB"/>
                    </a:p>
                  </a:txBody>
                  <a:tcPr/>
                </a:tc>
                <a:tc>
                  <a:txBody>
                    <a:bodyPr/>
                    <a:lstStyle/>
                    <a:p>
                      <a:r>
                        <a:rPr lang="en-GB" sz="1400" dirty="0"/>
                        <a:t>Realistic expectations SW to reflect on their own experiences of children.</a:t>
                      </a:r>
                    </a:p>
                  </a:txBody>
                  <a:tcPr marL="70028" marR="70028" marT="35014" marB="35014">
                    <a:solidFill>
                      <a:schemeClr val="accent3">
                        <a:lumMod val="40000"/>
                        <a:lumOff val="60000"/>
                      </a:schemeClr>
                    </a:solidFill>
                  </a:tcPr>
                </a:tc>
                <a:extLst>
                  <a:ext uri="{0D108BD9-81ED-4DB2-BD59-A6C34878D82A}">
                    <a16:rowId xmlns:a16="http://schemas.microsoft.com/office/drawing/2014/main" val="1711920965"/>
                  </a:ext>
                </a:extLst>
              </a:tr>
              <a:tr h="308125">
                <a:tc vMerge="1">
                  <a:txBody>
                    <a:bodyPr/>
                    <a:lstStyle/>
                    <a:p>
                      <a:endParaRPr lang="en-GB"/>
                    </a:p>
                  </a:txBody>
                  <a:tcPr/>
                </a:tc>
                <a:tc>
                  <a:txBody>
                    <a:bodyPr/>
                    <a:lstStyle/>
                    <a:p>
                      <a:r>
                        <a:rPr lang="en-GB" sz="1400" dirty="0"/>
                        <a:t>Point out the positives.</a:t>
                      </a:r>
                    </a:p>
                  </a:txBody>
                  <a:tcPr marL="70028" marR="70028" marT="35014" marB="35014">
                    <a:solidFill>
                      <a:schemeClr val="accent2">
                        <a:lumMod val="40000"/>
                        <a:lumOff val="60000"/>
                      </a:schemeClr>
                    </a:solidFill>
                  </a:tcPr>
                </a:tc>
                <a:extLst>
                  <a:ext uri="{0D108BD9-81ED-4DB2-BD59-A6C34878D82A}">
                    <a16:rowId xmlns:a16="http://schemas.microsoft.com/office/drawing/2014/main" val="237566230"/>
                  </a:ext>
                </a:extLst>
              </a:tr>
              <a:tr h="518209">
                <a:tc rowSpan="5">
                  <a:txBody>
                    <a:bodyPr/>
                    <a:lstStyle/>
                    <a:p>
                      <a:r>
                        <a:rPr lang="en-GB" sz="2500" dirty="0"/>
                        <a:t>Stigma/ trust</a:t>
                      </a:r>
                    </a:p>
                  </a:txBody>
                  <a:tcPr marL="70028" marR="70028" marT="35014" marB="35014">
                    <a:solidFill>
                      <a:schemeClr val="accent3">
                        <a:lumMod val="60000"/>
                        <a:lumOff val="40000"/>
                      </a:schemeClr>
                    </a:solidFill>
                  </a:tcPr>
                </a:tc>
                <a:tc>
                  <a:txBody>
                    <a:bodyPr/>
                    <a:lstStyle/>
                    <a:p>
                      <a:r>
                        <a:rPr lang="en-GB" sz="1400" dirty="0"/>
                        <a:t>Services having more direct contact and training from care leavers.</a:t>
                      </a:r>
                    </a:p>
                  </a:txBody>
                  <a:tcPr marL="70028" marR="70028" marT="35014" marB="35014">
                    <a:solidFill>
                      <a:schemeClr val="accent3">
                        <a:lumMod val="40000"/>
                        <a:lumOff val="60000"/>
                      </a:schemeClr>
                    </a:solidFill>
                  </a:tcPr>
                </a:tc>
                <a:extLst>
                  <a:ext uri="{0D108BD9-81ED-4DB2-BD59-A6C34878D82A}">
                    <a16:rowId xmlns:a16="http://schemas.microsoft.com/office/drawing/2014/main" val="386971605"/>
                  </a:ext>
                </a:extLst>
              </a:tr>
              <a:tr h="518209">
                <a:tc vMerge="1">
                  <a:txBody>
                    <a:bodyPr/>
                    <a:lstStyle/>
                    <a:p>
                      <a:endParaRPr lang="en-GB"/>
                    </a:p>
                  </a:txBody>
                  <a:tcPr/>
                </a:tc>
                <a:tc>
                  <a:txBody>
                    <a:bodyPr/>
                    <a:lstStyle/>
                    <a:p>
                      <a:r>
                        <a:rPr lang="en-GB" sz="1400" dirty="0"/>
                        <a:t>Transparency initial contact state reasoning for the referral</a:t>
                      </a:r>
                    </a:p>
                  </a:txBody>
                  <a:tcPr marL="70028" marR="70028" marT="35014" marB="35014">
                    <a:solidFill>
                      <a:schemeClr val="accent2">
                        <a:lumMod val="40000"/>
                        <a:lumOff val="60000"/>
                      </a:schemeClr>
                    </a:solidFill>
                  </a:tcPr>
                </a:tc>
                <a:extLst>
                  <a:ext uri="{0D108BD9-81ED-4DB2-BD59-A6C34878D82A}">
                    <a16:rowId xmlns:a16="http://schemas.microsoft.com/office/drawing/2014/main" val="488633237"/>
                  </a:ext>
                </a:extLst>
              </a:tr>
              <a:tr h="728294">
                <a:tc vMerge="1">
                  <a:txBody>
                    <a:bodyPr/>
                    <a:lstStyle/>
                    <a:p>
                      <a:endParaRPr lang="en-GB"/>
                    </a:p>
                  </a:txBody>
                  <a:tcPr/>
                </a:tc>
                <a:tc>
                  <a:txBody>
                    <a:bodyPr/>
                    <a:lstStyle/>
                    <a:p>
                      <a:r>
                        <a:rPr lang="en-GB" sz="1400" dirty="0"/>
                        <a:t>Viewing a care leavers experience as showing their strength of what they have overcome. </a:t>
                      </a:r>
                    </a:p>
                  </a:txBody>
                  <a:tcPr marL="70028" marR="70028" marT="35014" marB="35014">
                    <a:solidFill>
                      <a:schemeClr val="accent3">
                        <a:lumMod val="40000"/>
                        <a:lumOff val="60000"/>
                      </a:schemeClr>
                    </a:solidFill>
                  </a:tcPr>
                </a:tc>
                <a:extLst>
                  <a:ext uri="{0D108BD9-81ED-4DB2-BD59-A6C34878D82A}">
                    <a16:rowId xmlns:a16="http://schemas.microsoft.com/office/drawing/2014/main" val="3935555195"/>
                  </a:ext>
                </a:extLst>
              </a:tr>
              <a:tr h="728294">
                <a:tc vMerge="1">
                  <a:txBody>
                    <a:bodyPr/>
                    <a:lstStyle/>
                    <a:p>
                      <a:endParaRPr lang="en-GB"/>
                    </a:p>
                  </a:txBody>
                  <a:tcPr/>
                </a:tc>
                <a:tc>
                  <a:txBody>
                    <a:bodyPr/>
                    <a:lstStyle/>
                    <a:p>
                      <a:r>
                        <a:rPr lang="en-GB" sz="1400" dirty="0"/>
                        <a:t>Ensuring protocol isn’t causing disadvantage and ensuring all services and professionals are aware of protocol.</a:t>
                      </a:r>
                    </a:p>
                  </a:txBody>
                  <a:tcPr marL="70028" marR="70028" marT="35014" marB="35014">
                    <a:solidFill>
                      <a:schemeClr val="accent2">
                        <a:lumMod val="40000"/>
                        <a:lumOff val="60000"/>
                      </a:schemeClr>
                    </a:solidFill>
                  </a:tcPr>
                </a:tc>
                <a:extLst>
                  <a:ext uri="{0D108BD9-81ED-4DB2-BD59-A6C34878D82A}">
                    <a16:rowId xmlns:a16="http://schemas.microsoft.com/office/drawing/2014/main" val="3916797219"/>
                  </a:ext>
                </a:extLst>
              </a:tr>
              <a:tr h="728294">
                <a:tc vMerge="1">
                  <a:txBody>
                    <a:bodyPr/>
                    <a:lstStyle/>
                    <a:p>
                      <a:endParaRPr lang="en-GB"/>
                    </a:p>
                  </a:txBody>
                  <a:tcPr/>
                </a:tc>
                <a:tc>
                  <a:txBody>
                    <a:bodyPr/>
                    <a:lstStyle/>
                    <a:p>
                      <a:r>
                        <a:rPr lang="en-GB" sz="1400" dirty="0"/>
                        <a:t>Sometimes SW’s and young people don’t jell young people to feel listened to if they request a change. </a:t>
                      </a:r>
                    </a:p>
                  </a:txBody>
                  <a:tcPr marL="70028" marR="70028" marT="35014" marB="35014">
                    <a:solidFill>
                      <a:schemeClr val="accent3">
                        <a:lumMod val="40000"/>
                        <a:lumOff val="60000"/>
                      </a:schemeClr>
                    </a:solidFill>
                  </a:tcPr>
                </a:tc>
                <a:extLst>
                  <a:ext uri="{0D108BD9-81ED-4DB2-BD59-A6C34878D82A}">
                    <a16:rowId xmlns:a16="http://schemas.microsoft.com/office/drawing/2014/main" val="3491193995"/>
                  </a:ext>
                </a:extLst>
              </a:tr>
            </a:tbl>
          </a:graphicData>
        </a:graphic>
      </p:graphicFrame>
    </p:spTree>
    <p:extLst>
      <p:ext uri="{BB962C8B-B14F-4D97-AF65-F5344CB8AC3E}">
        <p14:creationId xmlns:p14="http://schemas.microsoft.com/office/powerpoint/2010/main" val="394136657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8D1AA55E-40D5-461B-A5A8-4AE8AAB71B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13DED1F-96D0-20BB-2189-105106FA7451}"/>
              </a:ext>
            </a:extLst>
          </p:cNvPr>
          <p:cNvSpPr>
            <a:spLocks noGrp="1"/>
          </p:cNvSpPr>
          <p:nvPr>
            <p:ph type="title"/>
          </p:nvPr>
        </p:nvSpPr>
        <p:spPr>
          <a:xfrm>
            <a:off x="838200" y="698643"/>
            <a:ext cx="5243394" cy="2225532"/>
          </a:xfrm>
        </p:spPr>
        <p:txBody>
          <a:bodyPr anchor="t">
            <a:normAutofit/>
          </a:bodyPr>
          <a:lstStyle/>
          <a:p>
            <a:r>
              <a:rPr lang="en-GB" sz="5600"/>
              <a:t>What has already been done?</a:t>
            </a:r>
          </a:p>
        </p:txBody>
      </p:sp>
      <p:cxnSp>
        <p:nvCxnSpPr>
          <p:cNvPr id="74" name="Straight Connector 73">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23622" y="381934"/>
            <a:ext cx="0" cy="6476066"/>
          </a:xfrm>
          <a:prstGeom prst="line">
            <a:avLst/>
          </a:prstGeom>
          <a:ln w="25400" cap="sq">
            <a:gradFill flip="none" rotWithShape="1">
              <a:gsLst>
                <a:gs pos="0">
                  <a:schemeClr val="accent1"/>
                </a:gs>
                <a:gs pos="100000">
                  <a:schemeClr val="accent2"/>
                </a:gs>
              </a:gsLst>
              <a:lin ang="16200000" scaled="1"/>
              <a:tileRect/>
            </a:gradFill>
            <a:bevel/>
          </a:ln>
        </p:spPr>
        <p:style>
          <a:lnRef idx="1">
            <a:schemeClr val="accent1"/>
          </a:lnRef>
          <a:fillRef idx="0">
            <a:schemeClr val="accent1"/>
          </a:fillRef>
          <a:effectRef idx="0">
            <a:schemeClr val="accent1"/>
          </a:effectRef>
          <a:fontRef idx="minor">
            <a:schemeClr val="tx1"/>
          </a:fontRef>
        </p:style>
      </p:cxnSp>
      <p:grpSp>
        <p:nvGrpSpPr>
          <p:cNvPr id="76" name="Group 75">
            <a:extLst>
              <a:ext uri="{FF2B5EF4-FFF2-40B4-BE49-F238E27FC236}">
                <a16:creationId xmlns:a16="http://schemas.microsoft.com/office/drawing/2014/main" id="{34F88D19-C269-4F98-BE6B-CFB6207D366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10408" y="740316"/>
            <a:ext cx="465458" cy="872153"/>
            <a:chOff x="6110408" y="740316"/>
            <a:chExt cx="465458" cy="872153"/>
          </a:xfrm>
        </p:grpSpPr>
        <p:sp>
          <p:nvSpPr>
            <p:cNvPr id="77"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25948" y="740316"/>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accent2"/>
            </a:solidFill>
            <a:ln w="603" cap="flat">
              <a:noFill/>
              <a:prstDash val="solid"/>
              <a:miter/>
            </a:ln>
          </p:spPr>
          <p:txBody>
            <a:bodyPr rtlCol="0" anchor="ctr"/>
            <a:lstStyle/>
            <a:p>
              <a:endParaRPr lang="en-US"/>
            </a:p>
          </p:txBody>
        </p:sp>
        <p:sp>
          <p:nvSpPr>
            <p:cNvPr id="78"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84728" y="969611"/>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2"/>
            </a:solidFill>
            <a:ln w="422" cap="flat">
              <a:noFill/>
              <a:prstDash val="solid"/>
              <a:miter/>
            </a:ln>
          </p:spPr>
          <p:txBody>
            <a:bodyPr rtlCol="0" anchor="ctr"/>
            <a:lstStyle/>
            <a:p>
              <a:endParaRPr lang="en-US"/>
            </a:p>
          </p:txBody>
        </p:sp>
        <p:sp>
          <p:nvSpPr>
            <p:cNvPr id="79"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10408" y="1484755"/>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accent2"/>
            </a:solidFill>
            <a:ln w="610" cap="flat">
              <a:noFill/>
              <a:prstDash val="solid"/>
              <a:miter/>
            </a:ln>
          </p:spPr>
          <p:txBody>
            <a:bodyPr rtlCol="0" anchor="ctr"/>
            <a:lstStyle/>
            <a:p>
              <a:endParaRPr lang="en-US"/>
            </a:p>
          </p:txBody>
        </p:sp>
      </p:grpSp>
      <p:pic>
        <p:nvPicPr>
          <p:cNvPr id="5" name="Online Media 4" title="Ohana support group - Shannon">
            <a:hlinkClick r:id="" action="ppaction://media"/>
            <a:extLst>
              <a:ext uri="{FF2B5EF4-FFF2-40B4-BE49-F238E27FC236}">
                <a16:creationId xmlns:a16="http://schemas.microsoft.com/office/drawing/2014/main" id="{F9295EDA-E959-923A-21B9-9384EBB0C88D}"/>
              </a:ext>
            </a:extLst>
          </p:cNvPr>
          <p:cNvPicPr>
            <a:picLocks noRot="1" noChangeAspect="1"/>
          </p:cNvPicPr>
          <p:nvPr>
            <a:videoFile r:link="rId1"/>
          </p:nvPr>
        </p:nvPicPr>
        <p:blipFill>
          <a:blip r:embed="rId3"/>
          <a:stretch>
            <a:fillRect/>
          </a:stretch>
        </p:blipFill>
        <p:spPr>
          <a:xfrm>
            <a:off x="838200" y="3019281"/>
            <a:ext cx="5243391" cy="2962515"/>
          </a:xfrm>
          <a:prstGeom prst="rect">
            <a:avLst/>
          </a:prstGeom>
        </p:spPr>
      </p:pic>
      <p:sp>
        <p:nvSpPr>
          <p:cNvPr id="3" name="Content Placeholder 2">
            <a:extLst>
              <a:ext uri="{FF2B5EF4-FFF2-40B4-BE49-F238E27FC236}">
                <a16:creationId xmlns:a16="http://schemas.microsoft.com/office/drawing/2014/main" id="{2A4A9269-F250-B032-F933-1B93FB407CCB}"/>
              </a:ext>
            </a:extLst>
          </p:cNvPr>
          <p:cNvSpPr>
            <a:spLocks noGrp="1"/>
          </p:cNvSpPr>
          <p:nvPr>
            <p:ph idx="1"/>
          </p:nvPr>
        </p:nvSpPr>
        <p:spPr>
          <a:xfrm>
            <a:off x="6484725" y="264404"/>
            <a:ext cx="4869075" cy="6345715"/>
          </a:xfrm>
        </p:spPr>
        <p:txBody>
          <a:bodyPr anchor="ctr">
            <a:normAutofit lnSpcReduction="10000"/>
          </a:bodyPr>
          <a:lstStyle/>
          <a:p>
            <a:pPr marL="0" indent="0">
              <a:buNone/>
            </a:pPr>
            <a:r>
              <a:rPr lang="en-GB" sz="1600" b="1" dirty="0">
                <a:solidFill>
                  <a:schemeClr val="tx1">
                    <a:alpha val="80000"/>
                  </a:schemeClr>
                </a:solidFill>
                <a:latin typeface="Arial" panose="020B0604020202020204" pitchFamily="34" charset="0"/>
                <a:cs typeface="Arial" panose="020B0604020202020204" pitchFamily="34" charset="0"/>
              </a:rPr>
              <a:t>The operation Manager of Hertfordshire responded stating:</a:t>
            </a:r>
          </a:p>
          <a:p>
            <a:pPr>
              <a:buFont typeface="Wingdings" panose="05000000000000000000" pitchFamily="2" charset="2"/>
              <a:buChar char="Ø"/>
            </a:pPr>
            <a:r>
              <a:rPr lang="en-GB" sz="1600" dirty="0">
                <a:solidFill>
                  <a:schemeClr val="tx1">
                    <a:alpha val="80000"/>
                  </a:schemeClr>
                </a:solidFill>
                <a:latin typeface="Arial" panose="020B0604020202020204" pitchFamily="34" charset="0"/>
                <a:cs typeface="Arial" panose="020B0604020202020204" pitchFamily="34" charset="0"/>
              </a:rPr>
              <a:t>There would be discussions with operations director to ask him to get his team to review the procedures manual to ensure it reflects best practice and then publicise it across children's services including health colleagues.</a:t>
            </a:r>
          </a:p>
          <a:p>
            <a:pPr>
              <a:buFont typeface="Wingdings" panose="05000000000000000000" pitchFamily="2" charset="2"/>
              <a:buChar char="Ø"/>
            </a:pPr>
            <a:r>
              <a:rPr lang="en-GB" sz="1600" dirty="0">
                <a:solidFill>
                  <a:schemeClr val="tx1">
                    <a:alpha val="80000"/>
                  </a:schemeClr>
                </a:solidFill>
                <a:latin typeface="Arial" panose="020B0604020202020204" pitchFamily="34" charset="0"/>
                <a:cs typeface="Arial" panose="020B0604020202020204" pitchFamily="34" charset="0"/>
              </a:rPr>
              <a:t>To chase up Discussions with a psychotherapist who wanted to do some work on giving care leavers the support to address past trauma and try to push this forwards. </a:t>
            </a:r>
          </a:p>
          <a:p>
            <a:pPr>
              <a:buFont typeface="Wingdings" panose="05000000000000000000" pitchFamily="2" charset="2"/>
              <a:buChar char="Ø"/>
            </a:pPr>
            <a:r>
              <a:rPr lang="en-GB" sz="1600" dirty="0">
                <a:solidFill>
                  <a:schemeClr val="tx1">
                    <a:alpha val="80000"/>
                  </a:schemeClr>
                </a:solidFill>
                <a:latin typeface="Arial" panose="020B0604020202020204" pitchFamily="34" charset="0"/>
                <a:cs typeface="Arial" panose="020B0604020202020204" pitchFamily="34" charset="0"/>
              </a:rPr>
              <a:t>The triple offer has now been published on the care leavers offer. </a:t>
            </a:r>
          </a:p>
          <a:p>
            <a:pPr marL="0" indent="0">
              <a:buNone/>
            </a:pPr>
            <a:endParaRPr lang="en-GB" sz="1500" b="1" u="sng" dirty="0">
              <a:solidFill>
                <a:schemeClr val="tx1">
                  <a:alpha val="80000"/>
                </a:schemeClr>
              </a:solidFill>
              <a:latin typeface="Arial" panose="020B0604020202020204" pitchFamily="34" charset="0"/>
              <a:cs typeface="Arial" panose="020B0604020202020204" pitchFamily="34" charset="0"/>
            </a:endParaRPr>
          </a:p>
          <a:p>
            <a:pPr marL="0" indent="0">
              <a:buNone/>
            </a:pPr>
            <a:r>
              <a:rPr lang="en-GB" sz="1500" b="1" u="sng" dirty="0">
                <a:solidFill>
                  <a:schemeClr val="tx1">
                    <a:alpha val="80000"/>
                  </a:schemeClr>
                </a:solidFill>
                <a:latin typeface="Arial" panose="020B0604020202020204" pitchFamily="34" charset="0"/>
                <a:cs typeface="Arial" panose="020B0604020202020204" pitchFamily="34" charset="0"/>
              </a:rPr>
              <a:t>Triple offer</a:t>
            </a:r>
          </a:p>
          <a:p>
            <a:pPr>
              <a:buFont typeface="Wingdings" panose="05000000000000000000" pitchFamily="2" charset="2"/>
              <a:buChar char="Ø"/>
            </a:pPr>
            <a:r>
              <a:rPr lang="en-GB" sz="1600" dirty="0">
                <a:solidFill>
                  <a:schemeClr val="tx1">
                    <a:alpha val="80000"/>
                  </a:schemeClr>
                </a:solidFill>
                <a:latin typeface="Arial" panose="020B0604020202020204" pitchFamily="34" charset="0"/>
                <a:cs typeface="Arial" panose="020B0604020202020204" pitchFamily="34" charset="0"/>
              </a:rPr>
              <a:t>volunteers/champions</a:t>
            </a:r>
          </a:p>
          <a:p>
            <a:pPr>
              <a:buFont typeface="Wingdings" panose="05000000000000000000" pitchFamily="2" charset="2"/>
              <a:buChar char="Ø"/>
            </a:pPr>
            <a:r>
              <a:rPr lang="en-GB" sz="1600" dirty="0">
                <a:solidFill>
                  <a:schemeClr val="tx1">
                    <a:alpha val="80000"/>
                  </a:schemeClr>
                </a:solidFill>
                <a:latin typeface="Arial" panose="020B0604020202020204" pitchFamily="34" charset="0"/>
                <a:cs typeface="Arial" panose="020B0604020202020204" pitchFamily="34" charset="0"/>
              </a:rPr>
              <a:t>support group/</a:t>
            </a:r>
            <a:r>
              <a:rPr lang="en-GB" sz="1600" dirty="0" err="1">
                <a:solidFill>
                  <a:schemeClr val="tx1">
                    <a:alpha val="80000"/>
                  </a:schemeClr>
                </a:solidFill>
                <a:latin typeface="Arial" panose="020B0604020202020204" pitchFamily="34" charset="0"/>
                <a:cs typeface="Arial" panose="020B0604020202020204" pitchFamily="34" charset="0"/>
              </a:rPr>
              <a:t>Ohana</a:t>
            </a:r>
            <a:endParaRPr lang="en-GB" sz="1600" dirty="0">
              <a:solidFill>
                <a:schemeClr val="tx1">
                  <a:alpha val="80000"/>
                </a:schemeClr>
              </a:solidFill>
              <a:latin typeface="Arial" panose="020B0604020202020204" pitchFamily="34" charset="0"/>
              <a:cs typeface="Arial" panose="020B0604020202020204" pitchFamily="34" charset="0"/>
            </a:endParaRPr>
          </a:p>
          <a:p>
            <a:pPr>
              <a:buFont typeface="Wingdings" panose="05000000000000000000" pitchFamily="2" charset="2"/>
              <a:buChar char="Ø"/>
            </a:pPr>
            <a:r>
              <a:rPr lang="en-GB" sz="1600" dirty="0">
                <a:solidFill>
                  <a:schemeClr val="tx1">
                    <a:alpha val="80000"/>
                  </a:schemeClr>
                </a:solidFill>
                <a:latin typeface="Arial" panose="020B0604020202020204" pitchFamily="34" charset="0"/>
                <a:cs typeface="Arial" panose="020B0604020202020204" pitchFamily="34" charset="0"/>
              </a:rPr>
              <a:t>Life long links</a:t>
            </a:r>
          </a:p>
          <a:p>
            <a:pPr marL="0" indent="0">
              <a:buNone/>
            </a:pPr>
            <a:r>
              <a:rPr lang="en-GB" sz="1600" i="1" dirty="0">
                <a:solidFill>
                  <a:schemeClr val="tx1">
                    <a:alpha val="80000"/>
                  </a:schemeClr>
                </a:solidFill>
                <a:latin typeface="Arial" panose="020B0604020202020204" pitchFamily="34" charset="0"/>
                <a:cs typeface="Arial" panose="020B0604020202020204" pitchFamily="34" charset="0"/>
              </a:rPr>
              <a:t>The support Group has now been well advertised </a:t>
            </a:r>
          </a:p>
          <a:p>
            <a:pPr marL="0" indent="0">
              <a:buNone/>
            </a:pPr>
            <a:r>
              <a:rPr lang="en-GB" sz="1600" i="1" dirty="0">
                <a:solidFill>
                  <a:schemeClr val="tx1">
                    <a:alpha val="80000"/>
                  </a:schemeClr>
                </a:solidFill>
                <a:latin typeface="Arial" panose="020B0604020202020204" pitchFamily="34" charset="0"/>
                <a:cs typeface="Arial" panose="020B0604020202020204" pitchFamily="34" charset="0"/>
              </a:rPr>
              <a:t>and is established. </a:t>
            </a:r>
          </a:p>
          <a:p>
            <a:pPr marL="0" indent="0">
              <a:buNone/>
            </a:pPr>
            <a:r>
              <a:rPr lang="en-GB" sz="1600" i="1" dirty="0">
                <a:solidFill>
                  <a:schemeClr val="tx1">
                    <a:alpha val="80000"/>
                  </a:schemeClr>
                </a:solidFill>
                <a:latin typeface="Arial" panose="020B0604020202020204" pitchFamily="34" charset="0"/>
                <a:cs typeface="Arial" panose="020B0604020202020204" pitchFamily="34" charset="0"/>
              </a:rPr>
              <a:t>We are now starting in the West of the County.</a:t>
            </a:r>
          </a:p>
          <a:p>
            <a:pPr>
              <a:buFont typeface="Wingdings" panose="05000000000000000000" pitchFamily="2" charset="2"/>
              <a:buChar char="Ø"/>
            </a:pPr>
            <a:r>
              <a:rPr lang="en-GB" sz="1600" dirty="0">
                <a:solidFill>
                  <a:schemeClr val="tx1">
                    <a:alpha val="80000"/>
                  </a:schemeClr>
                </a:solidFill>
                <a:latin typeface="Arial" panose="020B0604020202020204" pitchFamily="34" charset="0"/>
                <a:cs typeface="Arial" panose="020B0604020202020204" pitchFamily="34" charset="0"/>
              </a:rPr>
              <a:t>Parenting puzzle classes have also been established.</a:t>
            </a:r>
            <a:endParaRPr lang="en-GB" sz="1600" dirty="0">
              <a:solidFill>
                <a:schemeClr val="tx1">
                  <a:alpha val="80000"/>
                </a:schemeClr>
              </a:solidFill>
            </a:endParaRPr>
          </a:p>
          <a:p>
            <a:endParaRPr lang="en-GB" sz="1100" dirty="0">
              <a:solidFill>
                <a:schemeClr val="tx1">
                  <a:alpha val="80000"/>
                </a:schemeClr>
              </a:solidFill>
            </a:endParaRPr>
          </a:p>
        </p:txBody>
      </p:sp>
    </p:spTree>
    <p:extLst>
      <p:ext uri="{BB962C8B-B14F-4D97-AF65-F5344CB8AC3E}">
        <p14:creationId xmlns:p14="http://schemas.microsoft.com/office/powerpoint/2010/main" val="86632090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5"/>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Question marks in a line and one question mark is lit">
            <a:extLst>
              <a:ext uri="{FF2B5EF4-FFF2-40B4-BE49-F238E27FC236}">
                <a16:creationId xmlns:a16="http://schemas.microsoft.com/office/drawing/2014/main" id="{61D571F1-3F70-EE80-9474-57CAC51E1FB7}"/>
              </a:ext>
            </a:extLst>
          </p:cNvPr>
          <p:cNvPicPr>
            <a:picLocks noChangeAspect="1"/>
          </p:cNvPicPr>
          <p:nvPr/>
        </p:nvPicPr>
        <p:blipFill rotWithShape="1">
          <a:blip r:embed="rId2"/>
          <a:srcRect r="30948" b="-1"/>
          <a:stretch/>
        </p:blipFill>
        <p:spPr>
          <a:xfrm>
            <a:off x="5101771" y="10"/>
            <a:ext cx="7094361" cy="6857989"/>
          </a:xfrm>
          <a:prstGeom prst="rect">
            <a:avLst/>
          </a:prstGeom>
        </p:spPr>
      </p:pic>
      <p:sp>
        <p:nvSpPr>
          <p:cNvPr id="9" name="Rectangle 8">
            <a:extLst>
              <a:ext uri="{FF2B5EF4-FFF2-40B4-BE49-F238E27FC236}">
                <a16:creationId xmlns:a16="http://schemas.microsoft.com/office/drawing/2014/main" id="{A34066D6-1B59-4642-A86D-39464CEE97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5272088" cy="6858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Arc 10">
            <a:extLst>
              <a:ext uri="{FF2B5EF4-FFF2-40B4-BE49-F238E27FC236}">
                <a16:creationId xmlns:a16="http://schemas.microsoft.com/office/drawing/2014/main" id="{18E928D9-3091-4385-B979-265D55AD02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303011">
            <a:off x="1718653" y="700861"/>
            <a:ext cx="2987899" cy="2987899"/>
          </a:xfrm>
          <a:prstGeom prst="arc">
            <a:avLst>
              <a:gd name="adj1" fmla="val 14612914"/>
              <a:gd name="adj2" fmla="val 0"/>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BA010B8-D319-34A3-3AC7-521A6B5A5F8C}"/>
              </a:ext>
            </a:extLst>
          </p:cNvPr>
          <p:cNvSpPr>
            <a:spLocks noGrp="1"/>
          </p:cNvSpPr>
          <p:nvPr>
            <p:ph type="ctrTitle"/>
          </p:nvPr>
        </p:nvSpPr>
        <p:spPr>
          <a:xfrm>
            <a:off x="643467" y="795509"/>
            <a:ext cx="4092525" cy="2798604"/>
          </a:xfrm>
        </p:spPr>
        <p:txBody>
          <a:bodyPr>
            <a:normAutofit/>
          </a:bodyPr>
          <a:lstStyle/>
          <a:p>
            <a:r>
              <a:rPr lang="en-GB" dirty="0">
                <a:solidFill>
                  <a:srgbClr val="FFFFFF"/>
                </a:solidFill>
              </a:rPr>
              <a:t>    Any Questions?</a:t>
            </a:r>
          </a:p>
        </p:txBody>
      </p:sp>
      <p:sp>
        <p:nvSpPr>
          <p:cNvPr id="13" name="Oval 12">
            <a:extLst>
              <a:ext uri="{FF2B5EF4-FFF2-40B4-BE49-F238E27FC236}">
                <a16:creationId xmlns:a16="http://schemas.microsoft.com/office/drawing/2014/main" id="{7D602432-D774-4CF5-94E8-7D52D01059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01186" y="4626633"/>
            <a:ext cx="491961" cy="49196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0ACB4CD0-C6A2-A58B-2ACC-373228406536}"/>
              </a:ext>
            </a:extLst>
          </p:cNvPr>
          <p:cNvSpPr>
            <a:spLocks noGrp="1"/>
          </p:cNvSpPr>
          <p:nvPr>
            <p:ph type="subTitle" idx="1"/>
          </p:nvPr>
        </p:nvSpPr>
        <p:spPr>
          <a:xfrm>
            <a:off x="643467" y="3686187"/>
            <a:ext cx="4092525" cy="2292581"/>
          </a:xfrm>
        </p:spPr>
        <p:txBody>
          <a:bodyPr>
            <a:normAutofit/>
          </a:bodyPr>
          <a:lstStyle/>
          <a:p>
            <a:pPr marL="0" indent="0">
              <a:buNone/>
            </a:pPr>
            <a:r>
              <a:rPr lang="en-GB">
                <a:solidFill>
                  <a:srgbClr val="FFFFFF"/>
                </a:solidFill>
              </a:rPr>
              <a:t>        </a:t>
            </a:r>
          </a:p>
          <a:p>
            <a:pPr marL="0" indent="0">
              <a:buNone/>
            </a:pPr>
            <a:r>
              <a:rPr lang="en-GB">
                <a:solidFill>
                  <a:srgbClr val="FFFFFF"/>
                </a:solidFill>
              </a:rPr>
              <a:t>    </a:t>
            </a:r>
          </a:p>
          <a:p>
            <a:pPr marL="0" indent="0">
              <a:buNone/>
            </a:pPr>
            <a:r>
              <a:rPr lang="en-GB">
                <a:solidFill>
                  <a:srgbClr val="FFFFFF"/>
                </a:solidFill>
              </a:rPr>
              <a:t>                            </a:t>
            </a:r>
          </a:p>
        </p:txBody>
      </p:sp>
      <p:sp>
        <p:nvSpPr>
          <p:cNvPr id="15" name="Rectangle 14">
            <a:extLst>
              <a:ext uri="{FF2B5EF4-FFF2-40B4-BE49-F238E27FC236}">
                <a16:creationId xmlns:a16="http://schemas.microsoft.com/office/drawing/2014/main" id="{CBF9EBB4-5078-47B2-AAA0-DF4A88D818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27932" y="5011563"/>
            <a:ext cx="731558" cy="731558"/>
          </a:xfrm>
          <a:prstGeom prst="rect">
            <a:avLst/>
          </a:prstGeom>
          <a:noFill/>
          <a:ln w="127000">
            <a:solidFill>
              <a:schemeClr val="accent4"/>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839900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5DB3719-6FDC-4E5D-891D-FF40B7300F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B36A4B6-2802-2197-8FC2-1D0F221BF5EA}"/>
              </a:ext>
            </a:extLst>
          </p:cNvPr>
          <p:cNvSpPr>
            <a:spLocks noGrp="1"/>
          </p:cNvSpPr>
          <p:nvPr>
            <p:ph type="title"/>
          </p:nvPr>
        </p:nvSpPr>
        <p:spPr>
          <a:xfrm>
            <a:off x="838200" y="365125"/>
            <a:ext cx="10515600" cy="1325563"/>
          </a:xfrm>
        </p:spPr>
        <p:txBody>
          <a:bodyPr>
            <a:normAutofit/>
          </a:bodyPr>
          <a:lstStyle/>
          <a:p>
            <a:r>
              <a:rPr lang="en-GB" sz="5400"/>
              <a:t>Contents</a:t>
            </a:r>
            <a:endParaRPr lang="en-US" sz="5400"/>
          </a:p>
        </p:txBody>
      </p:sp>
      <p:sp>
        <p:nvSpPr>
          <p:cNvPr id="11" name="sketch line">
            <a:extLst>
              <a:ext uri="{FF2B5EF4-FFF2-40B4-BE49-F238E27FC236}">
                <a16:creationId xmlns:a16="http://schemas.microsoft.com/office/drawing/2014/main" id="{E0CBAC23-2E3F-4A90-BA59-F8299F6A54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1865313"/>
            <a:ext cx="10424160" cy="18288"/>
          </a:xfrm>
          <a:custGeom>
            <a:avLst/>
            <a:gdLst>
              <a:gd name="connsiteX0" fmla="*/ 0 w 10424160"/>
              <a:gd name="connsiteY0" fmla="*/ 0 h 18288"/>
              <a:gd name="connsiteX1" fmla="*/ 903427 w 10424160"/>
              <a:gd name="connsiteY1" fmla="*/ 0 h 18288"/>
              <a:gd name="connsiteX2" fmla="*/ 1389888 w 10424160"/>
              <a:gd name="connsiteY2" fmla="*/ 0 h 18288"/>
              <a:gd name="connsiteX3" fmla="*/ 2189074 w 10424160"/>
              <a:gd name="connsiteY3" fmla="*/ 0 h 18288"/>
              <a:gd name="connsiteX4" fmla="*/ 2675534 w 10424160"/>
              <a:gd name="connsiteY4" fmla="*/ 0 h 18288"/>
              <a:gd name="connsiteX5" fmla="*/ 3370478 w 10424160"/>
              <a:gd name="connsiteY5" fmla="*/ 0 h 18288"/>
              <a:gd name="connsiteX6" fmla="*/ 4169664 w 10424160"/>
              <a:gd name="connsiteY6" fmla="*/ 0 h 18288"/>
              <a:gd name="connsiteX7" fmla="*/ 4551883 w 10424160"/>
              <a:gd name="connsiteY7" fmla="*/ 0 h 18288"/>
              <a:gd name="connsiteX8" fmla="*/ 4934102 w 10424160"/>
              <a:gd name="connsiteY8" fmla="*/ 0 h 18288"/>
              <a:gd name="connsiteX9" fmla="*/ 5837530 w 10424160"/>
              <a:gd name="connsiteY9" fmla="*/ 0 h 18288"/>
              <a:gd name="connsiteX10" fmla="*/ 6532474 w 10424160"/>
              <a:gd name="connsiteY10" fmla="*/ 0 h 18288"/>
              <a:gd name="connsiteX11" fmla="*/ 6914693 w 10424160"/>
              <a:gd name="connsiteY11" fmla="*/ 0 h 18288"/>
              <a:gd name="connsiteX12" fmla="*/ 7609637 w 10424160"/>
              <a:gd name="connsiteY12" fmla="*/ 0 h 18288"/>
              <a:gd name="connsiteX13" fmla="*/ 8513064 w 10424160"/>
              <a:gd name="connsiteY13" fmla="*/ 0 h 18288"/>
              <a:gd name="connsiteX14" fmla="*/ 9103766 w 10424160"/>
              <a:gd name="connsiteY14" fmla="*/ 0 h 18288"/>
              <a:gd name="connsiteX15" fmla="*/ 9694469 w 10424160"/>
              <a:gd name="connsiteY15" fmla="*/ 0 h 18288"/>
              <a:gd name="connsiteX16" fmla="*/ 10424160 w 10424160"/>
              <a:gd name="connsiteY16" fmla="*/ 0 h 18288"/>
              <a:gd name="connsiteX17" fmla="*/ 10424160 w 10424160"/>
              <a:gd name="connsiteY17" fmla="*/ 18288 h 18288"/>
              <a:gd name="connsiteX18" fmla="*/ 9729216 w 10424160"/>
              <a:gd name="connsiteY18" fmla="*/ 18288 h 18288"/>
              <a:gd name="connsiteX19" fmla="*/ 8930030 w 10424160"/>
              <a:gd name="connsiteY19" fmla="*/ 18288 h 18288"/>
              <a:gd name="connsiteX20" fmla="*/ 8130845 w 10424160"/>
              <a:gd name="connsiteY20" fmla="*/ 18288 h 18288"/>
              <a:gd name="connsiteX21" fmla="*/ 7644384 w 10424160"/>
              <a:gd name="connsiteY21" fmla="*/ 18288 h 18288"/>
              <a:gd name="connsiteX22" fmla="*/ 6740957 w 10424160"/>
              <a:gd name="connsiteY22" fmla="*/ 18288 h 18288"/>
              <a:gd name="connsiteX23" fmla="*/ 6046013 w 10424160"/>
              <a:gd name="connsiteY23" fmla="*/ 18288 h 18288"/>
              <a:gd name="connsiteX24" fmla="*/ 5663794 w 10424160"/>
              <a:gd name="connsiteY24" fmla="*/ 18288 h 18288"/>
              <a:gd name="connsiteX25" fmla="*/ 4968850 w 10424160"/>
              <a:gd name="connsiteY25" fmla="*/ 18288 h 18288"/>
              <a:gd name="connsiteX26" fmla="*/ 4378147 w 10424160"/>
              <a:gd name="connsiteY26" fmla="*/ 18288 h 18288"/>
              <a:gd name="connsiteX27" fmla="*/ 3787445 w 10424160"/>
              <a:gd name="connsiteY27" fmla="*/ 18288 h 18288"/>
              <a:gd name="connsiteX28" fmla="*/ 3196742 w 10424160"/>
              <a:gd name="connsiteY28" fmla="*/ 18288 h 18288"/>
              <a:gd name="connsiteX29" fmla="*/ 2606040 w 10424160"/>
              <a:gd name="connsiteY29" fmla="*/ 18288 h 18288"/>
              <a:gd name="connsiteX30" fmla="*/ 1806854 w 10424160"/>
              <a:gd name="connsiteY30" fmla="*/ 18288 h 18288"/>
              <a:gd name="connsiteX31" fmla="*/ 1111910 w 10424160"/>
              <a:gd name="connsiteY31" fmla="*/ 18288 h 18288"/>
              <a:gd name="connsiteX32" fmla="*/ 729691 w 10424160"/>
              <a:gd name="connsiteY32" fmla="*/ 18288 h 18288"/>
              <a:gd name="connsiteX33" fmla="*/ 0 w 10424160"/>
              <a:gd name="connsiteY33" fmla="*/ 18288 h 18288"/>
              <a:gd name="connsiteX34" fmla="*/ 0 w 10424160"/>
              <a:gd name="connsiteY34"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4160" h="18288" fill="none" extrusionOk="0">
                <a:moveTo>
                  <a:pt x="0" y="0"/>
                </a:moveTo>
                <a:cubicBezTo>
                  <a:pt x="251416" y="-3874"/>
                  <a:pt x="479411" y="-20508"/>
                  <a:pt x="903427" y="0"/>
                </a:cubicBezTo>
                <a:cubicBezTo>
                  <a:pt x="1327443" y="20508"/>
                  <a:pt x="1177990" y="-7387"/>
                  <a:pt x="1389888" y="0"/>
                </a:cubicBezTo>
                <a:cubicBezTo>
                  <a:pt x="1601786" y="7387"/>
                  <a:pt x="1928602" y="-6697"/>
                  <a:pt x="2189074" y="0"/>
                </a:cubicBezTo>
                <a:cubicBezTo>
                  <a:pt x="2449546" y="6697"/>
                  <a:pt x="2440085" y="-21144"/>
                  <a:pt x="2675534" y="0"/>
                </a:cubicBezTo>
                <a:cubicBezTo>
                  <a:pt x="2910983" y="21144"/>
                  <a:pt x="3026158" y="-11124"/>
                  <a:pt x="3370478" y="0"/>
                </a:cubicBezTo>
                <a:cubicBezTo>
                  <a:pt x="3714798" y="11124"/>
                  <a:pt x="3864539" y="-10660"/>
                  <a:pt x="4169664" y="0"/>
                </a:cubicBezTo>
                <a:cubicBezTo>
                  <a:pt x="4474789" y="10660"/>
                  <a:pt x="4471218" y="16488"/>
                  <a:pt x="4551883" y="0"/>
                </a:cubicBezTo>
                <a:cubicBezTo>
                  <a:pt x="4632548" y="-16488"/>
                  <a:pt x="4786830" y="7986"/>
                  <a:pt x="4934102" y="0"/>
                </a:cubicBezTo>
                <a:cubicBezTo>
                  <a:pt x="5081374" y="-7986"/>
                  <a:pt x="5575881" y="-33003"/>
                  <a:pt x="5837530" y="0"/>
                </a:cubicBezTo>
                <a:cubicBezTo>
                  <a:pt x="6099179" y="33003"/>
                  <a:pt x="6305895" y="14170"/>
                  <a:pt x="6532474" y="0"/>
                </a:cubicBezTo>
                <a:cubicBezTo>
                  <a:pt x="6759053" y="-14170"/>
                  <a:pt x="6726707" y="16121"/>
                  <a:pt x="6914693" y="0"/>
                </a:cubicBezTo>
                <a:cubicBezTo>
                  <a:pt x="7102679" y="-16121"/>
                  <a:pt x="7397857" y="32594"/>
                  <a:pt x="7609637" y="0"/>
                </a:cubicBezTo>
                <a:cubicBezTo>
                  <a:pt x="7821417" y="-32594"/>
                  <a:pt x="8141235" y="-3745"/>
                  <a:pt x="8513064" y="0"/>
                </a:cubicBezTo>
                <a:cubicBezTo>
                  <a:pt x="8884893" y="3745"/>
                  <a:pt x="8877548" y="3359"/>
                  <a:pt x="9103766" y="0"/>
                </a:cubicBezTo>
                <a:cubicBezTo>
                  <a:pt x="9329984" y="-3359"/>
                  <a:pt x="9545570" y="-17843"/>
                  <a:pt x="9694469" y="0"/>
                </a:cubicBezTo>
                <a:cubicBezTo>
                  <a:pt x="9843368" y="17843"/>
                  <a:pt x="10162477" y="-1217"/>
                  <a:pt x="10424160" y="0"/>
                </a:cubicBezTo>
                <a:cubicBezTo>
                  <a:pt x="10424498" y="7640"/>
                  <a:pt x="10423710" y="11289"/>
                  <a:pt x="10424160" y="18288"/>
                </a:cubicBezTo>
                <a:cubicBezTo>
                  <a:pt x="10184680" y="20716"/>
                  <a:pt x="10034768" y="-9357"/>
                  <a:pt x="9729216" y="18288"/>
                </a:cubicBezTo>
                <a:cubicBezTo>
                  <a:pt x="9423664" y="45933"/>
                  <a:pt x="9309220" y="36372"/>
                  <a:pt x="8930030" y="18288"/>
                </a:cubicBezTo>
                <a:cubicBezTo>
                  <a:pt x="8550840" y="204"/>
                  <a:pt x="8513376" y="34707"/>
                  <a:pt x="8130845" y="18288"/>
                </a:cubicBezTo>
                <a:cubicBezTo>
                  <a:pt x="7748315" y="1869"/>
                  <a:pt x="7864674" y="19659"/>
                  <a:pt x="7644384" y="18288"/>
                </a:cubicBezTo>
                <a:cubicBezTo>
                  <a:pt x="7424094" y="16917"/>
                  <a:pt x="6947001" y="55680"/>
                  <a:pt x="6740957" y="18288"/>
                </a:cubicBezTo>
                <a:cubicBezTo>
                  <a:pt x="6534913" y="-19104"/>
                  <a:pt x="6313809" y="33391"/>
                  <a:pt x="6046013" y="18288"/>
                </a:cubicBezTo>
                <a:cubicBezTo>
                  <a:pt x="5778217" y="3185"/>
                  <a:pt x="5786775" y="1439"/>
                  <a:pt x="5663794" y="18288"/>
                </a:cubicBezTo>
                <a:cubicBezTo>
                  <a:pt x="5540813" y="35137"/>
                  <a:pt x="5204724" y="25434"/>
                  <a:pt x="4968850" y="18288"/>
                </a:cubicBezTo>
                <a:cubicBezTo>
                  <a:pt x="4732976" y="11142"/>
                  <a:pt x="4559928" y="34568"/>
                  <a:pt x="4378147" y="18288"/>
                </a:cubicBezTo>
                <a:cubicBezTo>
                  <a:pt x="4196366" y="2008"/>
                  <a:pt x="3992200" y="35409"/>
                  <a:pt x="3787445" y="18288"/>
                </a:cubicBezTo>
                <a:cubicBezTo>
                  <a:pt x="3582690" y="1167"/>
                  <a:pt x="3488876" y="-7583"/>
                  <a:pt x="3196742" y="18288"/>
                </a:cubicBezTo>
                <a:cubicBezTo>
                  <a:pt x="2904608" y="44159"/>
                  <a:pt x="2729828" y="45906"/>
                  <a:pt x="2606040" y="18288"/>
                </a:cubicBezTo>
                <a:cubicBezTo>
                  <a:pt x="2482252" y="-9330"/>
                  <a:pt x="2000672" y="-5498"/>
                  <a:pt x="1806854" y="18288"/>
                </a:cubicBezTo>
                <a:cubicBezTo>
                  <a:pt x="1613036" y="42074"/>
                  <a:pt x="1310933" y="-4240"/>
                  <a:pt x="1111910" y="18288"/>
                </a:cubicBezTo>
                <a:cubicBezTo>
                  <a:pt x="912887" y="40816"/>
                  <a:pt x="891560" y="1701"/>
                  <a:pt x="729691" y="18288"/>
                </a:cubicBezTo>
                <a:cubicBezTo>
                  <a:pt x="567822" y="34875"/>
                  <a:pt x="203025" y="34462"/>
                  <a:pt x="0" y="18288"/>
                </a:cubicBezTo>
                <a:cubicBezTo>
                  <a:pt x="-82" y="11708"/>
                  <a:pt x="-178" y="8956"/>
                  <a:pt x="0" y="0"/>
                </a:cubicBezTo>
                <a:close/>
              </a:path>
              <a:path w="10424160" h="18288" stroke="0" extrusionOk="0">
                <a:moveTo>
                  <a:pt x="0" y="0"/>
                </a:moveTo>
                <a:cubicBezTo>
                  <a:pt x="119910" y="17195"/>
                  <a:pt x="345032" y="1652"/>
                  <a:pt x="590702" y="0"/>
                </a:cubicBezTo>
                <a:cubicBezTo>
                  <a:pt x="836372" y="-1652"/>
                  <a:pt x="830717" y="-10944"/>
                  <a:pt x="972922" y="0"/>
                </a:cubicBezTo>
                <a:cubicBezTo>
                  <a:pt x="1115127" y="10944"/>
                  <a:pt x="1638708" y="17269"/>
                  <a:pt x="1876349" y="0"/>
                </a:cubicBezTo>
                <a:cubicBezTo>
                  <a:pt x="2113990" y="-17269"/>
                  <a:pt x="2263529" y="27642"/>
                  <a:pt x="2467051" y="0"/>
                </a:cubicBezTo>
                <a:cubicBezTo>
                  <a:pt x="2670573" y="-27642"/>
                  <a:pt x="2867743" y="-1552"/>
                  <a:pt x="3057754" y="0"/>
                </a:cubicBezTo>
                <a:cubicBezTo>
                  <a:pt x="3247765" y="1552"/>
                  <a:pt x="3729099" y="45169"/>
                  <a:pt x="3961181" y="0"/>
                </a:cubicBezTo>
                <a:cubicBezTo>
                  <a:pt x="4193263" y="-45169"/>
                  <a:pt x="4313735" y="4067"/>
                  <a:pt x="4447642" y="0"/>
                </a:cubicBezTo>
                <a:cubicBezTo>
                  <a:pt x="4581549" y="-4067"/>
                  <a:pt x="5123626" y="11867"/>
                  <a:pt x="5351069" y="0"/>
                </a:cubicBezTo>
                <a:cubicBezTo>
                  <a:pt x="5578512" y="-11867"/>
                  <a:pt x="6044105" y="-19983"/>
                  <a:pt x="6254496" y="0"/>
                </a:cubicBezTo>
                <a:cubicBezTo>
                  <a:pt x="6464887" y="19983"/>
                  <a:pt x="6664731" y="4232"/>
                  <a:pt x="6949440" y="0"/>
                </a:cubicBezTo>
                <a:cubicBezTo>
                  <a:pt x="7234149" y="-4232"/>
                  <a:pt x="7497205" y="28731"/>
                  <a:pt x="7852867" y="0"/>
                </a:cubicBezTo>
                <a:cubicBezTo>
                  <a:pt x="8208529" y="-28731"/>
                  <a:pt x="8287556" y="2616"/>
                  <a:pt x="8443570" y="0"/>
                </a:cubicBezTo>
                <a:cubicBezTo>
                  <a:pt x="8599584" y="-2616"/>
                  <a:pt x="8871283" y="-14113"/>
                  <a:pt x="9034272" y="0"/>
                </a:cubicBezTo>
                <a:cubicBezTo>
                  <a:pt x="9197261" y="14113"/>
                  <a:pt x="9604978" y="-35623"/>
                  <a:pt x="9833458" y="0"/>
                </a:cubicBezTo>
                <a:cubicBezTo>
                  <a:pt x="10061938" y="35623"/>
                  <a:pt x="10231944" y="-8194"/>
                  <a:pt x="10424160" y="0"/>
                </a:cubicBezTo>
                <a:cubicBezTo>
                  <a:pt x="10424285" y="4395"/>
                  <a:pt x="10424085" y="9776"/>
                  <a:pt x="10424160" y="18288"/>
                </a:cubicBezTo>
                <a:cubicBezTo>
                  <a:pt x="10058736" y="-5772"/>
                  <a:pt x="9942989" y="-18764"/>
                  <a:pt x="9624974" y="18288"/>
                </a:cubicBezTo>
                <a:cubicBezTo>
                  <a:pt x="9306959" y="55340"/>
                  <a:pt x="9229263" y="24995"/>
                  <a:pt x="8930030" y="18288"/>
                </a:cubicBezTo>
                <a:cubicBezTo>
                  <a:pt x="8630797" y="11581"/>
                  <a:pt x="8647263" y="10931"/>
                  <a:pt x="8547811" y="18288"/>
                </a:cubicBezTo>
                <a:cubicBezTo>
                  <a:pt x="8448359" y="25645"/>
                  <a:pt x="8173221" y="219"/>
                  <a:pt x="8061350" y="18288"/>
                </a:cubicBezTo>
                <a:cubicBezTo>
                  <a:pt x="7949479" y="36357"/>
                  <a:pt x="7437002" y="17516"/>
                  <a:pt x="7157923" y="18288"/>
                </a:cubicBezTo>
                <a:cubicBezTo>
                  <a:pt x="6878844" y="19060"/>
                  <a:pt x="6610241" y="8864"/>
                  <a:pt x="6462979" y="18288"/>
                </a:cubicBezTo>
                <a:cubicBezTo>
                  <a:pt x="6315717" y="27712"/>
                  <a:pt x="6124879" y="4989"/>
                  <a:pt x="5976518" y="18288"/>
                </a:cubicBezTo>
                <a:cubicBezTo>
                  <a:pt x="5828157" y="31587"/>
                  <a:pt x="5566880" y="7112"/>
                  <a:pt x="5281574" y="18288"/>
                </a:cubicBezTo>
                <a:cubicBezTo>
                  <a:pt x="4996268" y="29464"/>
                  <a:pt x="5085614" y="20493"/>
                  <a:pt x="4899355" y="18288"/>
                </a:cubicBezTo>
                <a:cubicBezTo>
                  <a:pt x="4713096" y="16083"/>
                  <a:pt x="4606138" y="34359"/>
                  <a:pt x="4517136" y="18288"/>
                </a:cubicBezTo>
                <a:cubicBezTo>
                  <a:pt x="4428134" y="2217"/>
                  <a:pt x="4125335" y="52414"/>
                  <a:pt x="3822192" y="18288"/>
                </a:cubicBezTo>
                <a:cubicBezTo>
                  <a:pt x="3519049" y="-15838"/>
                  <a:pt x="3453132" y="3859"/>
                  <a:pt x="3335731" y="18288"/>
                </a:cubicBezTo>
                <a:cubicBezTo>
                  <a:pt x="3218330" y="32717"/>
                  <a:pt x="2718749" y="-13936"/>
                  <a:pt x="2536546" y="18288"/>
                </a:cubicBezTo>
                <a:cubicBezTo>
                  <a:pt x="2354343" y="50512"/>
                  <a:pt x="2190669" y="3238"/>
                  <a:pt x="2050085" y="18288"/>
                </a:cubicBezTo>
                <a:cubicBezTo>
                  <a:pt x="1909501" y="33338"/>
                  <a:pt x="1520975" y="3062"/>
                  <a:pt x="1250899" y="18288"/>
                </a:cubicBezTo>
                <a:cubicBezTo>
                  <a:pt x="980823" y="33514"/>
                  <a:pt x="992936" y="28036"/>
                  <a:pt x="868680" y="18288"/>
                </a:cubicBezTo>
                <a:cubicBezTo>
                  <a:pt x="744424" y="8540"/>
                  <a:pt x="230364" y="33365"/>
                  <a:pt x="0" y="18288"/>
                </a:cubicBezTo>
                <a:cubicBezTo>
                  <a:pt x="-504" y="12101"/>
                  <a:pt x="-591" y="7719"/>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69635C55-DDA2-1880-B455-64AB2E958141}"/>
              </a:ext>
            </a:extLst>
          </p:cNvPr>
          <p:cNvGraphicFramePr>
            <a:graphicFrameLocks noGrp="1"/>
          </p:cNvGraphicFramePr>
          <p:nvPr>
            <p:ph idx="1"/>
            <p:extLst>
              <p:ext uri="{D42A27DB-BD31-4B8C-83A1-F6EECF244321}">
                <p14:modId xmlns:p14="http://schemas.microsoft.com/office/powerpoint/2010/main" val="3904267183"/>
              </p:ext>
            </p:extLst>
          </p:nvPr>
        </p:nvGraphicFramePr>
        <p:xfrm>
          <a:off x="838200" y="2228087"/>
          <a:ext cx="10515600" cy="39488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2893731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33B27748-0019-3738-EEEE-355FE34A846B}"/>
              </a:ext>
            </a:extLst>
          </p:cNvPr>
          <p:cNvSpPr>
            <a:spLocks noGrp="1"/>
          </p:cNvSpPr>
          <p:nvPr>
            <p:ph type="title"/>
          </p:nvPr>
        </p:nvSpPr>
        <p:spPr>
          <a:xfrm>
            <a:off x="838200" y="365125"/>
            <a:ext cx="10515600" cy="1325563"/>
          </a:xfrm>
        </p:spPr>
        <p:txBody>
          <a:bodyPr>
            <a:normAutofit/>
          </a:bodyPr>
          <a:lstStyle/>
          <a:p>
            <a:r>
              <a:rPr lang="en-GB" dirty="0"/>
              <a:t>References</a:t>
            </a:r>
            <a:endParaRPr lang="en-US" dirty="0"/>
          </a:p>
        </p:txBody>
      </p:sp>
      <p:sp>
        <p:nvSpPr>
          <p:cNvPr id="19"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BD9CA7DD-05E3-DC10-9C01-0844847EE448}"/>
              </a:ext>
            </a:extLst>
          </p:cNvPr>
          <p:cNvSpPr>
            <a:spLocks noGrp="1"/>
          </p:cNvSpPr>
          <p:nvPr>
            <p:ph idx="1"/>
          </p:nvPr>
        </p:nvSpPr>
        <p:spPr>
          <a:xfrm>
            <a:off x="838200" y="1825625"/>
            <a:ext cx="10515600" cy="4351338"/>
          </a:xfrm>
        </p:spPr>
        <p:txBody>
          <a:bodyPr>
            <a:normAutofit/>
          </a:bodyPr>
          <a:lstStyle/>
          <a:p>
            <a:r>
              <a:rPr lang="en-GB" sz="1300" dirty="0"/>
              <a:t>Alderson. H, Brown. R, </a:t>
            </a:r>
            <a:r>
              <a:rPr lang="en-GB" sz="1300" dirty="0" err="1"/>
              <a:t>Copello</a:t>
            </a:r>
            <a:r>
              <a:rPr lang="en-GB" sz="1300" dirty="0"/>
              <a:t>. A, </a:t>
            </a:r>
            <a:r>
              <a:rPr lang="en-GB" sz="1300" dirty="0" err="1"/>
              <a:t>Kaner</a:t>
            </a:r>
            <a:r>
              <a:rPr lang="en-GB" sz="1300" dirty="0"/>
              <a:t>. E, Gillian. T, Lingam. R, </a:t>
            </a:r>
            <a:r>
              <a:rPr lang="en-GB" sz="1300" dirty="0" err="1"/>
              <a:t>Mcgovern</a:t>
            </a:r>
            <a:r>
              <a:rPr lang="en-GB" sz="1300" dirty="0"/>
              <a:t>. R, (2019). The key therapeutic factors needed to deliver behavioural change interventions to decrease risky substance use (drug and alcohol) for looked after children and care leavers: a qualitative exploration with young people, carers and front line workers. BMC Medical Research Methodology [Online] .https://doi.org/10.1186/s12874-019-0674-3. Available at: https://bmcmedresmethodol.biomedcentral.com/articles/10.1186/s12874-019-0674-3 [Accessed: 06/06/2021]</a:t>
            </a:r>
          </a:p>
          <a:p>
            <a:r>
              <a:rPr lang="en-GB" sz="1300" dirty="0"/>
              <a:t>Hyde. C. Jones. S. (2018). Careless care. Published: centre welfare reform. https://www.centreforwelfarereform.org/uploads/attachment/621/careless-care.pdf [Accessed:17/06/2021]</a:t>
            </a:r>
          </a:p>
          <a:p>
            <a:r>
              <a:rPr lang="en-GB" sz="1300" dirty="0"/>
              <a:t>London Borough of Hounslow. (2021) Corporate parenting. Available At: https://www.hounslow.gov.uk/info/20141/services_for_looked_after_children_and_care_leavers/1701/corporate_parenting [Accessed 17/06/2021]</a:t>
            </a:r>
          </a:p>
          <a:p>
            <a:r>
              <a:rPr lang="en-GB" sz="1300" dirty="0"/>
              <a:t>NHS. (2020) Survey of the Mental Health of Children Looked After by Local Authorities in England. Available </a:t>
            </a:r>
            <a:r>
              <a:rPr lang="en-GB" sz="1300" dirty="0" err="1"/>
              <a:t>at:https</a:t>
            </a:r>
            <a:r>
              <a:rPr lang="en-GB" sz="1300" dirty="0"/>
              <a:t>://nhs-digital.citizenspace.com/consultations/survey-of-the-mental-health-of-children-looked-aft/ [Accessed: 06/06/2021]</a:t>
            </a:r>
          </a:p>
          <a:p>
            <a:r>
              <a:rPr lang="en-GB" sz="1300" dirty="0"/>
              <a:t>Roberts. L. (2017). A small-scale qualitative scoping study into the experiences of looked </a:t>
            </a:r>
            <a:r>
              <a:rPr lang="en-GB" sz="1300" dirty="0" err="1"/>
              <a:t>afterchildren</a:t>
            </a:r>
            <a:r>
              <a:rPr lang="en-GB" sz="1300" dirty="0"/>
              <a:t> and care leavers who are parents in Wales. Child &amp; Family Social Work 22 (3) , pp. 1274-1282. 10.1111/cfs.12344 file. Available at: https://orca.cf.ac.uk/97170/1/child%20and%20family%20sw.pdf [Accessed: 06/06/2021]</a:t>
            </a:r>
          </a:p>
          <a:p>
            <a:r>
              <a:rPr lang="en-GB" sz="1300" dirty="0"/>
              <a:t>Weston. L. J. (2013). Care leavers’ experiences of being and becoming parents. [online] p.48. Available at: https://uhra.herts.ac.uk/bitstream/handle/2299/13227/10280098%20Weston%20Jade%20final%20DClinPsy%20submission.pdf?sequence [Accessed: 17/06/2021]</a:t>
            </a:r>
          </a:p>
          <a:p>
            <a:pPr marL="0" indent="0">
              <a:buNone/>
            </a:pPr>
            <a:r>
              <a:rPr lang="en-GB" sz="2000" dirty="0"/>
              <a:t>For any further queries regarding my research email me at kelliray321@gmail.com</a:t>
            </a:r>
          </a:p>
        </p:txBody>
      </p:sp>
    </p:spTree>
    <p:extLst>
      <p:ext uri="{BB962C8B-B14F-4D97-AF65-F5344CB8AC3E}">
        <p14:creationId xmlns:p14="http://schemas.microsoft.com/office/powerpoint/2010/main" val="263604184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6">
            <a:extLst>
              <a:ext uri="{FF2B5EF4-FFF2-40B4-BE49-F238E27FC236}">
                <a16:creationId xmlns:a16="http://schemas.microsoft.com/office/drawing/2014/main" id="{35DB3719-6FDC-4E5D-891D-FF40B7300F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88E6D24-028A-6F24-1017-81FB44FCDEC4}"/>
              </a:ext>
            </a:extLst>
          </p:cNvPr>
          <p:cNvSpPr>
            <a:spLocks noGrp="1"/>
          </p:cNvSpPr>
          <p:nvPr>
            <p:ph type="title"/>
          </p:nvPr>
        </p:nvSpPr>
        <p:spPr>
          <a:xfrm>
            <a:off x="838200" y="365125"/>
            <a:ext cx="10515600" cy="1325563"/>
          </a:xfrm>
        </p:spPr>
        <p:txBody>
          <a:bodyPr>
            <a:normAutofit/>
          </a:bodyPr>
          <a:lstStyle/>
          <a:p>
            <a:r>
              <a:rPr lang="en-GB" sz="5400"/>
              <a:t> Why I chose to do this  research</a:t>
            </a:r>
          </a:p>
        </p:txBody>
      </p:sp>
      <p:sp>
        <p:nvSpPr>
          <p:cNvPr id="19" name="sketch line">
            <a:extLst>
              <a:ext uri="{FF2B5EF4-FFF2-40B4-BE49-F238E27FC236}">
                <a16:creationId xmlns:a16="http://schemas.microsoft.com/office/drawing/2014/main" id="{E0CBAC23-2E3F-4A90-BA59-F8299F6A54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1865313"/>
            <a:ext cx="10424160" cy="18288"/>
          </a:xfrm>
          <a:custGeom>
            <a:avLst/>
            <a:gdLst>
              <a:gd name="connsiteX0" fmla="*/ 0 w 10424160"/>
              <a:gd name="connsiteY0" fmla="*/ 0 h 18288"/>
              <a:gd name="connsiteX1" fmla="*/ 903427 w 10424160"/>
              <a:gd name="connsiteY1" fmla="*/ 0 h 18288"/>
              <a:gd name="connsiteX2" fmla="*/ 1389888 w 10424160"/>
              <a:gd name="connsiteY2" fmla="*/ 0 h 18288"/>
              <a:gd name="connsiteX3" fmla="*/ 2189074 w 10424160"/>
              <a:gd name="connsiteY3" fmla="*/ 0 h 18288"/>
              <a:gd name="connsiteX4" fmla="*/ 2675534 w 10424160"/>
              <a:gd name="connsiteY4" fmla="*/ 0 h 18288"/>
              <a:gd name="connsiteX5" fmla="*/ 3370478 w 10424160"/>
              <a:gd name="connsiteY5" fmla="*/ 0 h 18288"/>
              <a:gd name="connsiteX6" fmla="*/ 4169664 w 10424160"/>
              <a:gd name="connsiteY6" fmla="*/ 0 h 18288"/>
              <a:gd name="connsiteX7" fmla="*/ 4551883 w 10424160"/>
              <a:gd name="connsiteY7" fmla="*/ 0 h 18288"/>
              <a:gd name="connsiteX8" fmla="*/ 4934102 w 10424160"/>
              <a:gd name="connsiteY8" fmla="*/ 0 h 18288"/>
              <a:gd name="connsiteX9" fmla="*/ 5837530 w 10424160"/>
              <a:gd name="connsiteY9" fmla="*/ 0 h 18288"/>
              <a:gd name="connsiteX10" fmla="*/ 6532474 w 10424160"/>
              <a:gd name="connsiteY10" fmla="*/ 0 h 18288"/>
              <a:gd name="connsiteX11" fmla="*/ 6914693 w 10424160"/>
              <a:gd name="connsiteY11" fmla="*/ 0 h 18288"/>
              <a:gd name="connsiteX12" fmla="*/ 7609637 w 10424160"/>
              <a:gd name="connsiteY12" fmla="*/ 0 h 18288"/>
              <a:gd name="connsiteX13" fmla="*/ 8513064 w 10424160"/>
              <a:gd name="connsiteY13" fmla="*/ 0 h 18288"/>
              <a:gd name="connsiteX14" fmla="*/ 9103766 w 10424160"/>
              <a:gd name="connsiteY14" fmla="*/ 0 h 18288"/>
              <a:gd name="connsiteX15" fmla="*/ 9694469 w 10424160"/>
              <a:gd name="connsiteY15" fmla="*/ 0 h 18288"/>
              <a:gd name="connsiteX16" fmla="*/ 10424160 w 10424160"/>
              <a:gd name="connsiteY16" fmla="*/ 0 h 18288"/>
              <a:gd name="connsiteX17" fmla="*/ 10424160 w 10424160"/>
              <a:gd name="connsiteY17" fmla="*/ 18288 h 18288"/>
              <a:gd name="connsiteX18" fmla="*/ 9729216 w 10424160"/>
              <a:gd name="connsiteY18" fmla="*/ 18288 h 18288"/>
              <a:gd name="connsiteX19" fmla="*/ 8930030 w 10424160"/>
              <a:gd name="connsiteY19" fmla="*/ 18288 h 18288"/>
              <a:gd name="connsiteX20" fmla="*/ 8130845 w 10424160"/>
              <a:gd name="connsiteY20" fmla="*/ 18288 h 18288"/>
              <a:gd name="connsiteX21" fmla="*/ 7644384 w 10424160"/>
              <a:gd name="connsiteY21" fmla="*/ 18288 h 18288"/>
              <a:gd name="connsiteX22" fmla="*/ 6740957 w 10424160"/>
              <a:gd name="connsiteY22" fmla="*/ 18288 h 18288"/>
              <a:gd name="connsiteX23" fmla="*/ 6046013 w 10424160"/>
              <a:gd name="connsiteY23" fmla="*/ 18288 h 18288"/>
              <a:gd name="connsiteX24" fmla="*/ 5663794 w 10424160"/>
              <a:gd name="connsiteY24" fmla="*/ 18288 h 18288"/>
              <a:gd name="connsiteX25" fmla="*/ 4968850 w 10424160"/>
              <a:gd name="connsiteY25" fmla="*/ 18288 h 18288"/>
              <a:gd name="connsiteX26" fmla="*/ 4378147 w 10424160"/>
              <a:gd name="connsiteY26" fmla="*/ 18288 h 18288"/>
              <a:gd name="connsiteX27" fmla="*/ 3787445 w 10424160"/>
              <a:gd name="connsiteY27" fmla="*/ 18288 h 18288"/>
              <a:gd name="connsiteX28" fmla="*/ 3196742 w 10424160"/>
              <a:gd name="connsiteY28" fmla="*/ 18288 h 18288"/>
              <a:gd name="connsiteX29" fmla="*/ 2606040 w 10424160"/>
              <a:gd name="connsiteY29" fmla="*/ 18288 h 18288"/>
              <a:gd name="connsiteX30" fmla="*/ 1806854 w 10424160"/>
              <a:gd name="connsiteY30" fmla="*/ 18288 h 18288"/>
              <a:gd name="connsiteX31" fmla="*/ 1111910 w 10424160"/>
              <a:gd name="connsiteY31" fmla="*/ 18288 h 18288"/>
              <a:gd name="connsiteX32" fmla="*/ 729691 w 10424160"/>
              <a:gd name="connsiteY32" fmla="*/ 18288 h 18288"/>
              <a:gd name="connsiteX33" fmla="*/ 0 w 10424160"/>
              <a:gd name="connsiteY33" fmla="*/ 18288 h 18288"/>
              <a:gd name="connsiteX34" fmla="*/ 0 w 10424160"/>
              <a:gd name="connsiteY34"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4160" h="18288" fill="none" extrusionOk="0">
                <a:moveTo>
                  <a:pt x="0" y="0"/>
                </a:moveTo>
                <a:cubicBezTo>
                  <a:pt x="251416" y="-3874"/>
                  <a:pt x="479411" y="-20508"/>
                  <a:pt x="903427" y="0"/>
                </a:cubicBezTo>
                <a:cubicBezTo>
                  <a:pt x="1327443" y="20508"/>
                  <a:pt x="1177990" y="-7387"/>
                  <a:pt x="1389888" y="0"/>
                </a:cubicBezTo>
                <a:cubicBezTo>
                  <a:pt x="1601786" y="7387"/>
                  <a:pt x="1928602" y="-6697"/>
                  <a:pt x="2189074" y="0"/>
                </a:cubicBezTo>
                <a:cubicBezTo>
                  <a:pt x="2449546" y="6697"/>
                  <a:pt x="2440085" y="-21144"/>
                  <a:pt x="2675534" y="0"/>
                </a:cubicBezTo>
                <a:cubicBezTo>
                  <a:pt x="2910983" y="21144"/>
                  <a:pt x="3026158" y="-11124"/>
                  <a:pt x="3370478" y="0"/>
                </a:cubicBezTo>
                <a:cubicBezTo>
                  <a:pt x="3714798" y="11124"/>
                  <a:pt x="3864539" y="-10660"/>
                  <a:pt x="4169664" y="0"/>
                </a:cubicBezTo>
                <a:cubicBezTo>
                  <a:pt x="4474789" y="10660"/>
                  <a:pt x="4471218" y="16488"/>
                  <a:pt x="4551883" y="0"/>
                </a:cubicBezTo>
                <a:cubicBezTo>
                  <a:pt x="4632548" y="-16488"/>
                  <a:pt x="4786830" y="7986"/>
                  <a:pt x="4934102" y="0"/>
                </a:cubicBezTo>
                <a:cubicBezTo>
                  <a:pt x="5081374" y="-7986"/>
                  <a:pt x="5575881" y="-33003"/>
                  <a:pt x="5837530" y="0"/>
                </a:cubicBezTo>
                <a:cubicBezTo>
                  <a:pt x="6099179" y="33003"/>
                  <a:pt x="6305895" y="14170"/>
                  <a:pt x="6532474" y="0"/>
                </a:cubicBezTo>
                <a:cubicBezTo>
                  <a:pt x="6759053" y="-14170"/>
                  <a:pt x="6726707" y="16121"/>
                  <a:pt x="6914693" y="0"/>
                </a:cubicBezTo>
                <a:cubicBezTo>
                  <a:pt x="7102679" y="-16121"/>
                  <a:pt x="7397857" y="32594"/>
                  <a:pt x="7609637" y="0"/>
                </a:cubicBezTo>
                <a:cubicBezTo>
                  <a:pt x="7821417" y="-32594"/>
                  <a:pt x="8141235" y="-3745"/>
                  <a:pt x="8513064" y="0"/>
                </a:cubicBezTo>
                <a:cubicBezTo>
                  <a:pt x="8884893" y="3745"/>
                  <a:pt x="8877548" y="3359"/>
                  <a:pt x="9103766" y="0"/>
                </a:cubicBezTo>
                <a:cubicBezTo>
                  <a:pt x="9329984" y="-3359"/>
                  <a:pt x="9545570" y="-17843"/>
                  <a:pt x="9694469" y="0"/>
                </a:cubicBezTo>
                <a:cubicBezTo>
                  <a:pt x="9843368" y="17843"/>
                  <a:pt x="10162477" y="-1217"/>
                  <a:pt x="10424160" y="0"/>
                </a:cubicBezTo>
                <a:cubicBezTo>
                  <a:pt x="10424498" y="7640"/>
                  <a:pt x="10423710" y="11289"/>
                  <a:pt x="10424160" y="18288"/>
                </a:cubicBezTo>
                <a:cubicBezTo>
                  <a:pt x="10184680" y="20716"/>
                  <a:pt x="10034768" y="-9357"/>
                  <a:pt x="9729216" y="18288"/>
                </a:cubicBezTo>
                <a:cubicBezTo>
                  <a:pt x="9423664" y="45933"/>
                  <a:pt x="9309220" y="36372"/>
                  <a:pt x="8930030" y="18288"/>
                </a:cubicBezTo>
                <a:cubicBezTo>
                  <a:pt x="8550840" y="204"/>
                  <a:pt x="8513376" y="34707"/>
                  <a:pt x="8130845" y="18288"/>
                </a:cubicBezTo>
                <a:cubicBezTo>
                  <a:pt x="7748315" y="1869"/>
                  <a:pt x="7864674" y="19659"/>
                  <a:pt x="7644384" y="18288"/>
                </a:cubicBezTo>
                <a:cubicBezTo>
                  <a:pt x="7424094" y="16917"/>
                  <a:pt x="6947001" y="55680"/>
                  <a:pt x="6740957" y="18288"/>
                </a:cubicBezTo>
                <a:cubicBezTo>
                  <a:pt x="6534913" y="-19104"/>
                  <a:pt x="6313809" y="33391"/>
                  <a:pt x="6046013" y="18288"/>
                </a:cubicBezTo>
                <a:cubicBezTo>
                  <a:pt x="5778217" y="3185"/>
                  <a:pt x="5786775" y="1439"/>
                  <a:pt x="5663794" y="18288"/>
                </a:cubicBezTo>
                <a:cubicBezTo>
                  <a:pt x="5540813" y="35137"/>
                  <a:pt x="5204724" y="25434"/>
                  <a:pt x="4968850" y="18288"/>
                </a:cubicBezTo>
                <a:cubicBezTo>
                  <a:pt x="4732976" y="11142"/>
                  <a:pt x="4559928" y="34568"/>
                  <a:pt x="4378147" y="18288"/>
                </a:cubicBezTo>
                <a:cubicBezTo>
                  <a:pt x="4196366" y="2008"/>
                  <a:pt x="3992200" y="35409"/>
                  <a:pt x="3787445" y="18288"/>
                </a:cubicBezTo>
                <a:cubicBezTo>
                  <a:pt x="3582690" y="1167"/>
                  <a:pt x="3488876" y="-7583"/>
                  <a:pt x="3196742" y="18288"/>
                </a:cubicBezTo>
                <a:cubicBezTo>
                  <a:pt x="2904608" y="44159"/>
                  <a:pt x="2729828" y="45906"/>
                  <a:pt x="2606040" y="18288"/>
                </a:cubicBezTo>
                <a:cubicBezTo>
                  <a:pt x="2482252" y="-9330"/>
                  <a:pt x="2000672" y="-5498"/>
                  <a:pt x="1806854" y="18288"/>
                </a:cubicBezTo>
                <a:cubicBezTo>
                  <a:pt x="1613036" y="42074"/>
                  <a:pt x="1310933" y="-4240"/>
                  <a:pt x="1111910" y="18288"/>
                </a:cubicBezTo>
                <a:cubicBezTo>
                  <a:pt x="912887" y="40816"/>
                  <a:pt x="891560" y="1701"/>
                  <a:pt x="729691" y="18288"/>
                </a:cubicBezTo>
                <a:cubicBezTo>
                  <a:pt x="567822" y="34875"/>
                  <a:pt x="203025" y="34462"/>
                  <a:pt x="0" y="18288"/>
                </a:cubicBezTo>
                <a:cubicBezTo>
                  <a:pt x="-82" y="11708"/>
                  <a:pt x="-178" y="8956"/>
                  <a:pt x="0" y="0"/>
                </a:cubicBezTo>
                <a:close/>
              </a:path>
              <a:path w="10424160" h="18288" stroke="0" extrusionOk="0">
                <a:moveTo>
                  <a:pt x="0" y="0"/>
                </a:moveTo>
                <a:cubicBezTo>
                  <a:pt x="119910" y="17195"/>
                  <a:pt x="345032" y="1652"/>
                  <a:pt x="590702" y="0"/>
                </a:cubicBezTo>
                <a:cubicBezTo>
                  <a:pt x="836372" y="-1652"/>
                  <a:pt x="830717" y="-10944"/>
                  <a:pt x="972922" y="0"/>
                </a:cubicBezTo>
                <a:cubicBezTo>
                  <a:pt x="1115127" y="10944"/>
                  <a:pt x="1638708" y="17269"/>
                  <a:pt x="1876349" y="0"/>
                </a:cubicBezTo>
                <a:cubicBezTo>
                  <a:pt x="2113990" y="-17269"/>
                  <a:pt x="2263529" y="27642"/>
                  <a:pt x="2467051" y="0"/>
                </a:cubicBezTo>
                <a:cubicBezTo>
                  <a:pt x="2670573" y="-27642"/>
                  <a:pt x="2867743" y="-1552"/>
                  <a:pt x="3057754" y="0"/>
                </a:cubicBezTo>
                <a:cubicBezTo>
                  <a:pt x="3247765" y="1552"/>
                  <a:pt x="3729099" y="45169"/>
                  <a:pt x="3961181" y="0"/>
                </a:cubicBezTo>
                <a:cubicBezTo>
                  <a:pt x="4193263" y="-45169"/>
                  <a:pt x="4313735" y="4067"/>
                  <a:pt x="4447642" y="0"/>
                </a:cubicBezTo>
                <a:cubicBezTo>
                  <a:pt x="4581549" y="-4067"/>
                  <a:pt x="5123626" y="11867"/>
                  <a:pt x="5351069" y="0"/>
                </a:cubicBezTo>
                <a:cubicBezTo>
                  <a:pt x="5578512" y="-11867"/>
                  <a:pt x="6044105" y="-19983"/>
                  <a:pt x="6254496" y="0"/>
                </a:cubicBezTo>
                <a:cubicBezTo>
                  <a:pt x="6464887" y="19983"/>
                  <a:pt x="6664731" y="4232"/>
                  <a:pt x="6949440" y="0"/>
                </a:cubicBezTo>
                <a:cubicBezTo>
                  <a:pt x="7234149" y="-4232"/>
                  <a:pt x="7497205" y="28731"/>
                  <a:pt x="7852867" y="0"/>
                </a:cubicBezTo>
                <a:cubicBezTo>
                  <a:pt x="8208529" y="-28731"/>
                  <a:pt x="8287556" y="2616"/>
                  <a:pt x="8443570" y="0"/>
                </a:cubicBezTo>
                <a:cubicBezTo>
                  <a:pt x="8599584" y="-2616"/>
                  <a:pt x="8871283" y="-14113"/>
                  <a:pt x="9034272" y="0"/>
                </a:cubicBezTo>
                <a:cubicBezTo>
                  <a:pt x="9197261" y="14113"/>
                  <a:pt x="9604978" y="-35623"/>
                  <a:pt x="9833458" y="0"/>
                </a:cubicBezTo>
                <a:cubicBezTo>
                  <a:pt x="10061938" y="35623"/>
                  <a:pt x="10231944" y="-8194"/>
                  <a:pt x="10424160" y="0"/>
                </a:cubicBezTo>
                <a:cubicBezTo>
                  <a:pt x="10424285" y="4395"/>
                  <a:pt x="10424085" y="9776"/>
                  <a:pt x="10424160" y="18288"/>
                </a:cubicBezTo>
                <a:cubicBezTo>
                  <a:pt x="10058736" y="-5772"/>
                  <a:pt x="9942989" y="-18764"/>
                  <a:pt x="9624974" y="18288"/>
                </a:cubicBezTo>
                <a:cubicBezTo>
                  <a:pt x="9306959" y="55340"/>
                  <a:pt x="9229263" y="24995"/>
                  <a:pt x="8930030" y="18288"/>
                </a:cubicBezTo>
                <a:cubicBezTo>
                  <a:pt x="8630797" y="11581"/>
                  <a:pt x="8647263" y="10931"/>
                  <a:pt x="8547811" y="18288"/>
                </a:cubicBezTo>
                <a:cubicBezTo>
                  <a:pt x="8448359" y="25645"/>
                  <a:pt x="8173221" y="219"/>
                  <a:pt x="8061350" y="18288"/>
                </a:cubicBezTo>
                <a:cubicBezTo>
                  <a:pt x="7949479" y="36357"/>
                  <a:pt x="7437002" y="17516"/>
                  <a:pt x="7157923" y="18288"/>
                </a:cubicBezTo>
                <a:cubicBezTo>
                  <a:pt x="6878844" y="19060"/>
                  <a:pt x="6610241" y="8864"/>
                  <a:pt x="6462979" y="18288"/>
                </a:cubicBezTo>
                <a:cubicBezTo>
                  <a:pt x="6315717" y="27712"/>
                  <a:pt x="6124879" y="4989"/>
                  <a:pt x="5976518" y="18288"/>
                </a:cubicBezTo>
                <a:cubicBezTo>
                  <a:pt x="5828157" y="31587"/>
                  <a:pt x="5566880" y="7112"/>
                  <a:pt x="5281574" y="18288"/>
                </a:cubicBezTo>
                <a:cubicBezTo>
                  <a:pt x="4996268" y="29464"/>
                  <a:pt x="5085614" y="20493"/>
                  <a:pt x="4899355" y="18288"/>
                </a:cubicBezTo>
                <a:cubicBezTo>
                  <a:pt x="4713096" y="16083"/>
                  <a:pt x="4606138" y="34359"/>
                  <a:pt x="4517136" y="18288"/>
                </a:cubicBezTo>
                <a:cubicBezTo>
                  <a:pt x="4428134" y="2217"/>
                  <a:pt x="4125335" y="52414"/>
                  <a:pt x="3822192" y="18288"/>
                </a:cubicBezTo>
                <a:cubicBezTo>
                  <a:pt x="3519049" y="-15838"/>
                  <a:pt x="3453132" y="3859"/>
                  <a:pt x="3335731" y="18288"/>
                </a:cubicBezTo>
                <a:cubicBezTo>
                  <a:pt x="3218330" y="32717"/>
                  <a:pt x="2718749" y="-13936"/>
                  <a:pt x="2536546" y="18288"/>
                </a:cubicBezTo>
                <a:cubicBezTo>
                  <a:pt x="2354343" y="50512"/>
                  <a:pt x="2190669" y="3238"/>
                  <a:pt x="2050085" y="18288"/>
                </a:cubicBezTo>
                <a:cubicBezTo>
                  <a:pt x="1909501" y="33338"/>
                  <a:pt x="1520975" y="3062"/>
                  <a:pt x="1250899" y="18288"/>
                </a:cubicBezTo>
                <a:cubicBezTo>
                  <a:pt x="980823" y="33514"/>
                  <a:pt x="992936" y="28036"/>
                  <a:pt x="868680" y="18288"/>
                </a:cubicBezTo>
                <a:cubicBezTo>
                  <a:pt x="744424" y="8540"/>
                  <a:pt x="230364" y="33365"/>
                  <a:pt x="0" y="18288"/>
                </a:cubicBezTo>
                <a:cubicBezTo>
                  <a:pt x="-504" y="12101"/>
                  <a:pt x="-591" y="7719"/>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8" name="Content Placeholder 5">
            <a:extLst>
              <a:ext uri="{FF2B5EF4-FFF2-40B4-BE49-F238E27FC236}">
                <a16:creationId xmlns:a16="http://schemas.microsoft.com/office/drawing/2014/main" id="{BA202FED-CC94-D5B8-C2CE-446EDBFDFD7C}"/>
              </a:ext>
            </a:extLst>
          </p:cNvPr>
          <p:cNvGraphicFramePr>
            <a:graphicFrameLocks noGrp="1"/>
          </p:cNvGraphicFramePr>
          <p:nvPr>
            <p:ph idx="1"/>
            <p:extLst>
              <p:ext uri="{D42A27DB-BD31-4B8C-83A1-F6EECF244321}">
                <p14:modId xmlns:p14="http://schemas.microsoft.com/office/powerpoint/2010/main" val="219802615"/>
              </p:ext>
            </p:extLst>
          </p:nvPr>
        </p:nvGraphicFramePr>
        <p:xfrm>
          <a:off x="838200" y="2228087"/>
          <a:ext cx="10515600" cy="39488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3465460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35DB3719-6FDC-4E5D-891D-FF40B7300F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8893D45-0839-2963-0880-A2B4DF230218}"/>
              </a:ext>
            </a:extLst>
          </p:cNvPr>
          <p:cNvSpPr>
            <a:spLocks noGrp="1"/>
          </p:cNvSpPr>
          <p:nvPr>
            <p:ph type="title"/>
          </p:nvPr>
        </p:nvSpPr>
        <p:spPr>
          <a:xfrm>
            <a:off x="838200" y="365125"/>
            <a:ext cx="10515600" cy="1325563"/>
          </a:xfrm>
        </p:spPr>
        <p:txBody>
          <a:bodyPr>
            <a:normAutofit/>
          </a:bodyPr>
          <a:lstStyle/>
          <a:p>
            <a:r>
              <a:rPr lang="en-GB" sz="5400"/>
              <a:t> </a:t>
            </a:r>
            <a:r>
              <a:rPr lang="en-GB" sz="5400">
                <a:latin typeface="Arial" panose="020B0604020202020204" pitchFamily="34" charset="0"/>
                <a:cs typeface="Arial" panose="020B0604020202020204" pitchFamily="34" charset="0"/>
              </a:rPr>
              <a:t>Background Research </a:t>
            </a:r>
          </a:p>
        </p:txBody>
      </p:sp>
      <p:sp>
        <p:nvSpPr>
          <p:cNvPr id="16" name="sketch line">
            <a:extLst>
              <a:ext uri="{FF2B5EF4-FFF2-40B4-BE49-F238E27FC236}">
                <a16:creationId xmlns:a16="http://schemas.microsoft.com/office/drawing/2014/main" id="{E0CBAC23-2E3F-4A90-BA59-F8299F6A54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1865313"/>
            <a:ext cx="10424160" cy="18288"/>
          </a:xfrm>
          <a:custGeom>
            <a:avLst/>
            <a:gdLst>
              <a:gd name="connsiteX0" fmla="*/ 0 w 10424160"/>
              <a:gd name="connsiteY0" fmla="*/ 0 h 18288"/>
              <a:gd name="connsiteX1" fmla="*/ 903427 w 10424160"/>
              <a:gd name="connsiteY1" fmla="*/ 0 h 18288"/>
              <a:gd name="connsiteX2" fmla="*/ 1389888 w 10424160"/>
              <a:gd name="connsiteY2" fmla="*/ 0 h 18288"/>
              <a:gd name="connsiteX3" fmla="*/ 2189074 w 10424160"/>
              <a:gd name="connsiteY3" fmla="*/ 0 h 18288"/>
              <a:gd name="connsiteX4" fmla="*/ 2675534 w 10424160"/>
              <a:gd name="connsiteY4" fmla="*/ 0 h 18288"/>
              <a:gd name="connsiteX5" fmla="*/ 3370478 w 10424160"/>
              <a:gd name="connsiteY5" fmla="*/ 0 h 18288"/>
              <a:gd name="connsiteX6" fmla="*/ 4169664 w 10424160"/>
              <a:gd name="connsiteY6" fmla="*/ 0 h 18288"/>
              <a:gd name="connsiteX7" fmla="*/ 4551883 w 10424160"/>
              <a:gd name="connsiteY7" fmla="*/ 0 h 18288"/>
              <a:gd name="connsiteX8" fmla="*/ 4934102 w 10424160"/>
              <a:gd name="connsiteY8" fmla="*/ 0 h 18288"/>
              <a:gd name="connsiteX9" fmla="*/ 5837530 w 10424160"/>
              <a:gd name="connsiteY9" fmla="*/ 0 h 18288"/>
              <a:gd name="connsiteX10" fmla="*/ 6532474 w 10424160"/>
              <a:gd name="connsiteY10" fmla="*/ 0 h 18288"/>
              <a:gd name="connsiteX11" fmla="*/ 6914693 w 10424160"/>
              <a:gd name="connsiteY11" fmla="*/ 0 h 18288"/>
              <a:gd name="connsiteX12" fmla="*/ 7609637 w 10424160"/>
              <a:gd name="connsiteY12" fmla="*/ 0 h 18288"/>
              <a:gd name="connsiteX13" fmla="*/ 8513064 w 10424160"/>
              <a:gd name="connsiteY13" fmla="*/ 0 h 18288"/>
              <a:gd name="connsiteX14" fmla="*/ 9103766 w 10424160"/>
              <a:gd name="connsiteY14" fmla="*/ 0 h 18288"/>
              <a:gd name="connsiteX15" fmla="*/ 9694469 w 10424160"/>
              <a:gd name="connsiteY15" fmla="*/ 0 h 18288"/>
              <a:gd name="connsiteX16" fmla="*/ 10424160 w 10424160"/>
              <a:gd name="connsiteY16" fmla="*/ 0 h 18288"/>
              <a:gd name="connsiteX17" fmla="*/ 10424160 w 10424160"/>
              <a:gd name="connsiteY17" fmla="*/ 18288 h 18288"/>
              <a:gd name="connsiteX18" fmla="*/ 9729216 w 10424160"/>
              <a:gd name="connsiteY18" fmla="*/ 18288 h 18288"/>
              <a:gd name="connsiteX19" fmla="*/ 8930030 w 10424160"/>
              <a:gd name="connsiteY19" fmla="*/ 18288 h 18288"/>
              <a:gd name="connsiteX20" fmla="*/ 8130845 w 10424160"/>
              <a:gd name="connsiteY20" fmla="*/ 18288 h 18288"/>
              <a:gd name="connsiteX21" fmla="*/ 7644384 w 10424160"/>
              <a:gd name="connsiteY21" fmla="*/ 18288 h 18288"/>
              <a:gd name="connsiteX22" fmla="*/ 6740957 w 10424160"/>
              <a:gd name="connsiteY22" fmla="*/ 18288 h 18288"/>
              <a:gd name="connsiteX23" fmla="*/ 6046013 w 10424160"/>
              <a:gd name="connsiteY23" fmla="*/ 18288 h 18288"/>
              <a:gd name="connsiteX24" fmla="*/ 5663794 w 10424160"/>
              <a:gd name="connsiteY24" fmla="*/ 18288 h 18288"/>
              <a:gd name="connsiteX25" fmla="*/ 4968850 w 10424160"/>
              <a:gd name="connsiteY25" fmla="*/ 18288 h 18288"/>
              <a:gd name="connsiteX26" fmla="*/ 4378147 w 10424160"/>
              <a:gd name="connsiteY26" fmla="*/ 18288 h 18288"/>
              <a:gd name="connsiteX27" fmla="*/ 3787445 w 10424160"/>
              <a:gd name="connsiteY27" fmla="*/ 18288 h 18288"/>
              <a:gd name="connsiteX28" fmla="*/ 3196742 w 10424160"/>
              <a:gd name="connsiteY28" fmla="*/ 18288 h 18288"/>
              <a:gd name="connsiteX29" fmla="*/ 2606040 w 10424160"/>
              <a:gd name="connsiteY29" fmla="*/ 18288 h 18288"/>
              <a:gd name="connsiteX30" fmla="*/ 1806854 w 10424160"/>
              <a:gd name="connsiteY30" fmla="*/ 18288 h 18288"/>
              <a:gd name="connsiteX31" fmla="*/ 1111910 w 10424160"/>
              <a:gd name="connsiteY31" fmla="*/ 18288 h 18288"/>
              <a:gd name="connsiteX32" fmla="*/ 729691 w 10424160"/>
              <a:gd name="connsiteY32" fmla="*/ 18288 h 18288"/>
              <a:gd name="connsiteX33" fmla="*/ 0 w 10424160"/>
              <a:gd name="connsiteY33" fmla="*/ 18288 h 18288"/>
              <a:gd name="connsiteX34" fmla="*/ 0 w 10424160"/>
              <a:gd name="connsiteY34"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4160" h="18288" fill="none" extrusionOk="0">
                <a:moveTo>
                  <a:pt x="0" y="0"/>
                </a:moveTo>
                <a:cubicBezTo>
                  <a:pt x="251416" y="-3874"/>
                  <a:pt x="479411" y="-20508"/>
                  <a:pt x="903427" y="0"/>
                </a:cubicBezTo>
                <a:cubicBezTo>
                  <a:pt x="1327443" y="20508"/>
                  <a:pt x="1177990" y="-7387"/>
                  <a:pt x="1389888" y="0"/>
                </a:cubicBezTo>
                <a:cubicBezTo>
                  <a:pt x="1601786" y="7387"/>
                  <a:pt x="1928602" y="-6697"/>
                  <a:pt x="2189074" y="0"/>
                </a:cubicBezTo>
                <a:cubicBezTo>
                  <a:pt x="2449546" y="6697"/>
                  <a:pt x="2440085" y="-21144"/>
                  <a:pt x="2675534" y="0"/>
                </a:cubicBezTo>
                <a:cubicBezTo>
                  <a:pt x="2910983" y="21144"/>
                  <a:pt x="3026158" y="-11124"/>
                  <a:pt x="3370478" y="0"/>
                </a:cubicBezTo>
                <a:cubicBezTo>
                  <a:pt x="3714798" y="11124"/>
                  <a:pt x="3864539" y="-10660"/>
                  <a:pt x="4169664" y="0"/>
                </a:cubicBezTo>
                <a:cubicBezTo>
                  <a:pt x="4474789" y="10660"/>
                  <a:pt x="4471218" y="16488"/>
                  <a:pt x="4551883" y="0"/>
                </a:cubicBezTo>
                <a:cubicBezTo>
                  <a:pt x="4632548" y="-16488"/>
                  <a:pt x="4786830" y="7986"/>
                  <a:pt x="4934102" y="0"/>
                </a:cubicBezTo>
                <a:cubicBezTo>
                  <a:pt x="5081374" y="-7986"/>
                  <a:pt x="5575881" y="-33003"/>
                  <a:pt x="5837530" y="0"/>
                </a:cubicBezTo>
                <a:cubicBezTo>
                  <a:pt x="6099179" y="33003"/>
                  <a:pt x="6305895" y="14170"/>
                  <a:pt x="6532474" y="0"/>
                </a:cubicBezTo>
                <a:cubicBezTo>
                  <a:pt x="6759053" y="-14170"/>
                  <a:pt x="6726707" y="16121"/>
                  <a:pt x="6914693" y="0"/>
                </a:cubicBezTo>
                <a:cubicBezTo>
                  <a:pt x="7102679" y="-16121"/>
                  <a:pt x="7397857" y="32594"/>
                  <a:pt x="7609637" y="0"/>
                </a:cubicBezTo>
                <a:cubicBezTo>
                  <a:pt x="7821417" y="-32594"/>
                  <a:pt x="8141235" y="-3745"/>
                  <a:pt x="8513064" y="0"/>
                </a:cubicBezTo>
                <a:cubicBezTo>
                  <a:pt x="8884893" y="3745"/>
                  <a:pt x="8877548" y="3359"/>
                  <a:pt x="9103766" y="0"/>
                </a:cubicBezTo>
                <a:cubicBezTo>
                  <a:pt x="9329984" y="-3359"/>
                  <a:pt x="9545570" y="-17843"/>
                  <a:pt x="9694469" y="0"/>
                </a:cubicBezTo>
                <a:cubicBezTo>
                  <a:pt x="9843368" y="17843"/>
                  <a:pt x="10162477" y="-1217"/>
                  <a:pt x="10424160" y="0"/>
                </a:cubicBezTo>
                <a:cubicBezTo>
                  <a:pt x="10424498" y="7640"/>
                  <a:pt x="10423710" y="11289"/>
                  <a:pt x="10424160" y="18288"/>
                </a:cubicBezTo>
                <a:cubicBezTo>
                  <a:pt x="10184680" y="20716"/>
                  <a:pt x="10034768" y="-9357"/>
                  <a:pt x="9729216" y="18288"/>
                </a:cubicBezTo>
                <a:cubicBezTo>
                  <a:pt x="9423664" y="45933"/>
                  <a:pt x="9309220" y="36372"/>
                  <a:pt x="8930030" y="18288"/>
                </a:cubicBezTo>
                <a:cubicBezTo>
                  <a:pt x="8550840" y="204"/>
                  <a:pt x="8513376" y="34707"/>
                  <a:pt x="8130845" y="18288"/>
                </a:cubicBezTo>
                <a:cubicBezTo>
                  <a:pt x="7748315" y="1869"/>
                  <a:pt x="7864674" y="19659"/>
                  <a:pt x="7644384" y="18288"/>
                </a:cubicBezTo>
                <a:cubicBezTo>
                  <a:pt x="7424094" y="16917"/>
                  <a:pt x="6947001" y="55680"/>
                  <a:pt x="6740957" y="18288"/>
                </a:cubicBezTo>
                <a:cubicBezTo>
                  <a:pt x="6534913" y="-19104"/>
                  <a:pt x="6313809" y="33391"/>
                  <a:pt x="6046013" y="18288"/>
                </a:cubicBezTo>
                <a:cubicBezTo>
                  <a:pt x="5778217" y="3185"/>
                  <a:pt x="5786775" y="1439"/>
                  <a:pt x="5663794" y="18288"/>
                </a:cubicBezTo>
                <a:cubicBezTo>
                  <a:pt x="5540813" y="35137"/>
                  <a:pt x="5204724" y="25434"/>
                  <a:pt x="4968850" y="18288"/>
                </a:cubicBezTo>
                <a:cubicBezTo>
                  <a:pt x="4732976" y="11142"/>
                  <a:pt x="4559928" y="34568"/>
                  <a:pt x="4378147" y="18288"/>
                </a:cubicBezTo>
                <a:cubicBezTo>
                  <a:pt x="4196366" y="2008"/>
                  <a:pt x="3992200" y="35409"/>
                  <a:pt x="3787445" y="18288"/>
                </a:cubicBezTo>
                <a:cubicBezTo>
                  <a:pt x="3582690" y="1167"/>
                  <a:pt x="3488876" y="-7583"/>
                  <a:pt x="3196742" y="18288"/>
                </a:cubicBezTo>
                <a:cubicBezTo>
                  <a:pt x="2904608" y="44159"/>
                  <a:pt x="2729828" y="45906"/>
                  <a:pt x="2606040" y="18288"/>
                </a:cubicBezTo>
                <a:cubicBezTo>
                  <a:pt x="2482252" y="-9330"/>
                  <a:pt x="2000672" y="-5498"/>
                  <a:pt x="1806854" y="18288"/>
                </a:cubicBezTo>
                <a:cubicBezTo>
                  <a:pt x="1613036" y="42074"/>
                  <a:pt x="1310933" y="-4240"/>
                  <a:pt x="1111910" y="18288"/>
                </a:cubicBezTo>
                <a:cubicBezTo>
                  <a:pt x="912887" y="40816"/>
                  <a:pt x="891560" y="1701"/>
                  <a:pt x="729691" y="18288"/>
                </a:cubicBezTo>
                <a:cubicBezTo>
                  <a:pt x="567822" y="34875"/>
                  <a:pt x="203025" y="34462"/>
                  <a:pt x="0" y="18288"/>
                </a:cubicBezTo>
                <a:cubicBezTo>
                  <a:pt x="-82" y="11708"/>
                  <a:pt x="-178" y="8956"/>
                  <a:pt x="0" y="0"/>
                </a:cubicBezTo>
                <a:close/>
              </a:path>
              <a:path w="10424160" h="18288" stroke="0" extrusionOk="0">
                <a:moveTo>
                  <a:pt x="0" y="0"/>
                </a:moveTo>
                <a:cubicBezTo>
                  <a:pt x="119910" y="17195"/>
                  <a:pt x="345032" y="1652"/>
                  <a:pt x="590702" y="0"/>
                </a:cubicBezTo>
                <a:cubicBezTo>
                  <a:pt x="836372" y="-1652"/>
                  <a:pt x="830717" y="-10944"/>
                  <a:pt x="972922" y="0"/>
                </a:cubicBezTo>
                <a:cubicBezTo>
                  <a:pt x="1115127" y="10944"/>
                  <a:pt x="1638708" y="17269"/>
                  <a:pt x="1876349" y="0"/>
                </a:cubicBezTo>
                <a:cubicBezTo>
                  <a:pt x="2113990" y="-17269"/>
                  <a:pt x="2263529" y="27642"/>
                  <a:pt x="2467051" y="0"/>
                </a:cubicBezTo>
                <a:cubicBezTo>
                  <a:pt x="2670573" y="-27642"/>
                  <a:pt x="2867743" y="-1552"/>
                  <a:pt x="3057754" y="0"/>
                </a:cubicBezTo>
                <a:cubicBezTo>
                  <a:pt x="3247765" y="1552"/>
                  <a:pt x="3729099" y="45169"/>
                  <a:pt x="3961181" y="0"/>
                </a:cubicBezTo>
                <a:cubicBezTo>
                  <a:pt x="4193263" y="-45169"/>
                  <a:pt x="4313735" y="4067"/>
                  <a:pt x="4447642" y="0"/>
                </a:cubicBezTo>
                <a:cubicBezTo>
                  <a:pt x="4581549" y="-4067"/>
                  <a:pt x="5123626" y="11867"/>
                  <a:pt x="5351069" y="0"/>
                </a:cubicBezTo>
                <a:cubicBezTo>
                  <a:pt x="5578512" y="-11867"/>
                  <a:pt x="6044105" y="-19983"/>
                  <a:pt x="6254496" y="0"/>
                </a:cubicBezTo>
                <a:cubicBezTo>
                  <a:pt x="6464887" y="19983"/>
                  <a:pt x="6664731" y="4232"/>
                  <a:pt x="6949440" y="0"/>
                </a:cubicBezTo>
                <a:cubicBezTo>
                  <a:pt x="7234149" y="-4232"/>
                  <a:pt x="7497205" y="28731"/>
                  <a:pt x="7852867" y="0"/>
                </a:cubicBezTo>
                <a:cubicBezTo>
                  <a:pt x="8208529" y="-28731"/>
                  <a:pt x="8287556" y="2616"/>
                  <a:pt x="8443570" y="0"/>
                </a:cubicBezTo>
                <a:cubicBezTo>
                  <a:pt x="8599584" y="-2616"/>
                  <a:pt x="8871283" y="-14113"/>
                  <a:pt x="9034272" y="0"/>
                </a:cubicBezTo>
                <a:cubicBezTo>
                  <a:pt x="9197261" y="14113"/>
                  <a:pt x="9604978" y="-35623"/>
                  <a:pt x="9833458" y="0"/>
                </a:cubicBezTo>
                <a:cubicBezTo>
                  <a:pt x="10061938" y="35623"/>
                  <a:pt x="10231944" y="-8194"/>
                  <a:pt x="10424160" y="0"/>
                </a:cubicBezTo>
                <a:cubicBezTo>
                  <a:pt x="10424285" y="4395"/>
                  <a:pt x="10424085" y="9776"/>
                  <a:pt x="10424160" y="18288"/>
                </a:cubicBezTo>
                <a:cubicBezTo>
                  <a:pt x="10058736" y="-5772"/>
                  <a:pt x="9942989" y="-18764"/>
                  <a:pt x="9624974" y="18288"/>
                </a:cubicBezTo>
                <a:cubicBezTo>
                  <a:pt x="9306959" y="55340"/>
                  <a:pt x="9229263" y="24995"/>
                  <a:pt x="8930030" y="18288"/>
                </a:cubicBezTo>
                <a:cubicBezTo>
                  <a:pt x="8630797" y="11581"/>
                  <a:pt x="8647263" y="10931"/>
                  <a:pt x="8547811" y="18288"/>
                </a:cubicBezTo>
                <a:cubicBezTo>
                  <a:pt x="8448359" y="25645"/>
                  <a:pt x="8173221" y="219"/>
                  <a:pt x="8061350" y="18288"/>
                </a:cubicBezTo>
                <a:cubicBezTo>
                  <a:pt x="7949479" y="36357"/>
                  <a:pt x="7437002" y="17516"/>
                  <a:pt x="7157923" y="18288"/>
                </a:cubicBezTo>
                <a:cubicBezTo>
                  <a:pt x="6878844" y="19060"/>
                  <a:pt x="6610241" y="8864"/>
                  <a:pt x="6462979" y="18288"/>
                </a:cubicBezTo>
                <a:cubicBezTo>
                  <a:pt x="6315717" y="27712"/>
                  <a:pt x="6124879" y="4989"/>
                  <a:pt x="5976518" y="18288"/>
                </a:cubicBezTo>
                <a:cubicBezTo>
                  <a:pt x="5828157" y="31587"/>
                  <a:pt x="5566880" y="7112"/>
                  <a:pt x="5281574" y="18288"/>
                </a:cubicBezTo>
                <a:cubicBezTo>
                  <a:pt x="4996268" y="29464"/>
                  <a:pt x="5085614" y="20493"/>
                  <a:pt x="4899355" y="18288"/>
                </a:cubicBezTo>
                <a:cubicBezTo>
                  <a:pt x="4713096" y="16083"/>
                  <a:pt x="4606138" y="34359"/>
                  <a:pt x="4517136" y="18288"/>
                </a:cubicBezTo>
                <a:cubicBezTo>
                  <a:pt x="4428134" y="2217"/>
                  <a:pt x="4125335" y="52414"/>
                  <a:pt x="3822192" y="18288"/>
                </a:cubicBezTo>
                <a:cubicBezTo>
                  <a:pt x="3519049" y="-15838"/>
                  <a:pt x="3453132" y="3859"/>
                  <a:pt x="3335731" y="18288"/>
                </a:cubicBezTo>
                <a:cubicBezTo>
                  <a:pt x="3218330" y="32717"/>
                  <a:pt x="2718749" y="-13936"/>
                  <a:pt x="2536546" y="18288"/>
                </a:cubicBezTo>
                <a:cubicBezTo>
                  <a:pt x="2354343" y="50512"/>
                  <a:pt x="2190669" y="3238"/>
                  <a:pt x="2050085" y="18288"/>
                </a:cubicBezTo>
                <a:cubicBezTo>
                  <a:pt x="1909501" y="33338"/>
                  <a:pt x="1520975" y="3062"/>
                  <a:pt x="1250899" y="18288"/>
                </a:cubicBezTo>
                <a:cubicBezTo>
                  <a:pt x="980823" y="33514"/>
                  <a:pt x="992936" y="28036"/>
                  <a:pt x="868680" y="18288"/>
                </a:cubicBezTo>
                <a:cubicBezTo>
                  <a:pt x="744424" y="8540"/>
                  <a:pt x="230364" y="33365"/>
                  <a:pt x="0" y="18288"/>
                </a:cubicBezTo>
                <a:cubicBezTo>
                  <a:pt x="-504" y="12101"/>
                  <a:pt x="-591" y="7719"/>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F561ED87-4F19-B171-D253-E21558FE2402}"/>
              </a:ext>
            </a:extLst>
          </p:cNvPr>
          <p:cNvGraphicFramePr>
            <a:graphicFrameLocks noGrp="1"/>
          </p:cNvGraphicFramePr>
          <p:nvPr>
            <p:ph idx="1"/>
            <p:extLst>
              <p:ext uri="{D42A27DB-BD31-4B8C-83A1-F6EECF244321}">
                <p14:modId xmlns:p14="http://schemas.microsoft.com/office/powerpoint/2010/main" val="1584386153"/>
              </p:ext>
            </p:extLst>
          </p:nvPr>
        </p:nvGraphicFramePr>
        <p:xfrm>
          <a:off x="838200" y="2228087"/>
          <a:ext cx="10515600" cy="39488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6797005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83E702-ABB0-1F12-5E6F-3AEE5262311C}"/>
              </a:ext>
            </a:extLst>
          </p:cNvPr>
          <p:cNvSpPr>
            <a:spLocks noGrp="1"/>
          </p:cNvSpPr>
          <p:nvPr>
            <p:ph type="title"/>
          </p:nvPr>
        </p:nvSpPr>
        <p:spPr>
          <a:xfrm>
            <a:off x="648929" y="629266"/>
            <a:ext cx="3667039" cy="5506358"/>
          </a:xfrm>
        </p:spPr>
        <p:txBody>
          <a:bodyPr>
            <a:normAutofit/>
          </a:bodyPr>
          <a:lstStyle/>
          <a:p>
            <a:r>
              <a:rPr lang="en-GB" sz="4000"/>
              <a:t>What is a corporate parent?</a:t>
            </a:r>
          </a:p>
        </p:txBody>
      </p:sp>
      <p:sp>
        <p:nvSpPr>
          <p:cNvPr id="14" name="Rectangle 13">
            <a:extLst>
              <a:ext uri="{FF2B5EF4-FFF2-40B4-BE49-F238E27FC236}">
                <a16:creationId xmlns:a16="http://schemas.microsoft.com/office/drawing/2014/main" id="{577D1452-F0B7-431E-9A24-D3F7103D85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9056" y="0"/>
            <a:ext cx="7552944"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20">
            <a:extLst>
              <a:ext uri="{FF2B5EF4-FFF2-40B4-BE49-F238E27FC236}">
                <a16:creationId xmlns:a16="http://schemas.microsoft.com/office/drawing/2014/main" id="{A660F4F9-5DF5-4F15-BE6A-CD8648BB1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18267" y="559407"/>
            <a:ext cx="6594522"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23F53884-1145-9549-E15E-02620300D834}"/>
              </a:ext>
            </a:extLst>
          </p:cNvPr>
          <p:cNvGraphicFramePr>
            <a:graphicFrameLocks noGrp="1"/>
          </p:cNvGraphicFramePr>
          <p:nvPr>
            <p:ph idx="1"/>
            <p:extLst>
              <p:ext uri="{D42A27DB-BD31-4B8C-83A1-F6EECF244321}">
                <p14:modId xmlns:p14="http://schemas.microsoft.com/office/powerpoint/2010/main" val="965415345"/>
              </p:ext>
            </p:extLst>
          </p:nvPr>
        </p:nvGraphicFramePr>
        <p:xfrm>
          <a:off x="5285232" y="722376"/>
          <a:ext cx="6263640" cy="54132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7866441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ectangle 32">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Shape 34">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16F9BDE-2D9C-7547-06B6-069A96E0F133}"/>
              </a:ext>
            </a:extLst>
          </p:cNvPr>
          <p:cNvSpPr>
            <a:spLocks noGrp="1"/>
          </p:cNvSpPr>
          <p:nvPr>
            <p:ph type="title"/>
          </p:nvPr>
        </p:nvSpPr>
        <p:spPr>
          <a:xfrm>
            <a:off x="686834" y="1153572"/>
            <a:ext cx="3200400" cy="4461163"/>
          </a:xfrm>
        </p:spPr>
        <p:txBody>
          <a:bodyPr>
            <a:normAutofit/>
          </a:bodyPr>
          <a:lstStyle/>
          <a:p>
            <a:r>
              <a:rPr lang="en-GB">
                <a:solidFill>
                  <a:srgbClr val="FFFFFF"/>
                </a:solidFill>
              </a:rPr>
              <a:t>Previous research into local authorities </a:t>
            </a:r>
          </a:p>
        </p:txBody>
      </p:sp>
      <p:sp>
        <p:nvSpPr>
          <p:cNvPr id="37" name="Arc 36">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7" name="Content Placeholder 2">
            <a:extLst>
              <a:ext uri="{FF2B5EF4-FFF2-40B4-BE49-F238E27FC236}">
                <a16:creationId xmlns:a16="http://schemas.microsoft.com/office/drawing/2014/main" id="{84E90487-4C8E-E86C-3D3C-830D3D86383C}"/>
              </a:ext>
            </a:extLst>
          </p:cNvPr>
          <p:cNvSpPr>
            <a:spLocks noGrp="1"/>
          </p:cNvSpPr>
          <p:nvPr>
            <p:ph idx="1"/>
          </p:nvPr>
        </p:nvSpPr>
        <p:spPr>
          <a:xfrm>
            <a:off x="4447308" y="591344"/>
            <a:ext cx="6906491" cy="5585619"/>
          </a:xfrm>
        </p:spPr>
        <p:txBody>
          <a:bodyPr anchor="ctr">
            <a:normAutofit/>
          </a:bodyPr>
          <a:lstStyle/>
          <a:p>
            <a:r>
              <a:rPr lang="en-GB" sz="2400" dirty="0"/>
              <a:t>No national statutory guidelines regarding pre birth protocol. </a:t>
            </a:r>
          </a:p>
          <a:p>
            <a:r>
              <a:rPr lang="en-GB" sz="2400" dirty="0"/>
              <a:t>Various protocol for prior CLA parents.</a:t>
            </a:r>
          </a:p>
          <a:p>
            <a:r>
              <a:rPr lang="en-GB" sz="2400" dirty="0"/>
              <a:t>Hertfordshire pre birth protocol via midwifery states a safeguarding referral will be made if the parent is a current CLA. However if the parent is a previous CLA a multi agency review of information takes place to decide if a safeguarding referral is needed.</a:t>
            </a:r>
          </a:p>
          <a:p>
            <a:r>
              <a:rPr lang="en-GB" sz="2400" dirty="0"/>
              <a:t>No national Statutory guidance stating a local authority must provide support services for care leavers as parents.</a:t>
            </a:r>
          </a:p>
          <a:p>
            <a:r>
              <a:rPr lang="en-GB" sz="2400" dirty="0"/>
              <a:t>Prior research into various local authorities the majority did not mention support services for CLA or CL parents on the care leavers offer. However, Hertfordshire is one of the few that do.</a:t>
            </a:r>
          </a:p>
          <a:p>
            <a:endParaRPr lang="en-GB" sz="2400" dirty="0"/>
          </a:p>
        </p:txBody>
      </p:sp>
    </p:spTree>
    <p:extLst>
      <p:ext uri="{BB962C8B-B14F-4D97-AF65-F5344CB8AC3E}">
        <p14:creationId xmlns:p14="http://schemas.microsoft.com/office/powerpoint/2010/main" val="185198603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AA7AA51-4FD7-5BE1-736E-03A2A6E35629}"/>
              </a:ext>
            </a:extLst>
          </p:cNvPr>
          <p:cNvSpPr>
            <a:spLocks noGrp="1"/>
          </p:cNvSpPr>
          <p:nvPr>
            <p:ph type="title"/>
          </p:nvPr>
        </p:nvSpPr>
        <p:spPr>
          <a:xfrm>
            <a:off x="686834" y="1153572"/>
            <a:ext cx="3200400" cy="4461163"/>
          </a:xfrm>
        </p:spPr>
        <p:txBody>
          <a:bodyPr>
            <a:normAutofit/>
          </a:bodyPr>
          <a:lstStyle/>
          <a:p>
            <a:r>
              <a:rPr lang="en-GB" sz="3700">
                <a:solidFill>
                  <a:srgbClr val="FFFFFF"/>
                </a:solidFill>
              </a:rPr>
              <a:t>Prior research suggestions for the over representation</a:t>
            </a:r>
          </a:p>
        </p:txBody>
      </p:sp>
      <p:sp>
        <p:nvSpPr>
          <p:cNvPr id="21" name="Arc 20">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52076215-B264-E66C-6859-01D4BF32BC21}"/>
              </a:ext>
            </a:extLst>
          </p:cNvPr>
          <p:cNvSpPr>
            <a:spLocks noGrp="1"/>
          </p:cNvSpPr>
          <p:nvPr>
            <p:ph idx="1"/>
          </p:nvPr>
        </p:nvSpPr>
        <p:spPr>
          <a:xfrm>
            <a:off x="4447308" y="591344"/>
            <a:ext cx="6906491" cy="5585619"/>
          </a:xfrm>
        </p:spPr>
        <p:txBody>
          <a:bodyPr anchor="ctr">
            <a:normAutofit/>
          </a:bodyPr>
          <a:lstStyle/>
          <a:p>
            <a:pPr marL="0" indent="0">
              <a:buNone/>
            </a:pPr>
            <a:r>
              <a:rPr lang="en-GB" sz="2000" dirty="0"/>
              <a:t>‘Care experienced parents are often under the microscope compared to other parents their own age’ (Chase </a:t>
            </a:r>
            <a:r>
              <a:rPr lang="en-GB" sz="2000" dirty="0" err="1"/>
              <a:t>etal</a:t>
            </a:r>
            <a:r>
              <a:rPr lang="en-GB" sz="2000" dirty="0"/>
              <a:t>, 2006 as cited in Hyde, Jones, 2018), </a:t>
            </a:r>
          </a:p>
          <a:p>
            <a:pPr marL="0" indent="0">
              <a:buNone/>
            </a:pPr>
            <a:r>
              <a:rPr lang="en-GB" sz="2000" dirty="0"/>
              <a:t>Prior research suggested care leavers were statistically at greater risk of suffering poor mental health(NHS,2020) and drug and alcohol misuse (Alderson, Etal, 2019). This would raise concerns according to 4.1.4 pre-birth protocol for pre-birth assessments.</a:t>
            </a:r>
          </a:p>
          <a:p>
            <a:pPr marL="0" indent="0">
              <a:buNone/>
            </a:pPr>
            <a:r>
              <a:rPr lang="en-GB" sz="2000" dirty="0"/>
              <a:t>Care experienced parents express the negative impact the stigma about being from a ‘broken home’ has on them, and how this stigma affects their confidence in their decisions when parenting (Weston. 2013).</a:t>
            </a:r>
          </a:p>
          <a:p>
            <a:pPr marL="0" indent="0">
              <a:buNone/>
            </a:pPr>
            <a:r>
              <a:rPr lang="en-GB" sz="2000" dirty="0"/>
              <a:t>Research suggests that the reason for the intergenerational cycle of abuse be more complex than lack of knowledge on how to parent, but more a lack of support, resulting in mental health difficulties (Child Welfare information Gateway, 2016).</a:t>
            </a:r>
          </a:p>
          <a:p>
            <a:pPr marL="0" indent="0">
              <a:buNone/>
            </a:pPr>
            <a:endParaRPr lang="en-GB" sz="2000" dirty="0"/>
          </a:p>
        </p:txBody>
      </p:sp>
    </p:spTree>
    <p:extLst>
      <p:ext uri="{BB962C8B-B14F-4D97-AF65-F5344CB8AC3E}">
        <p14:creationId xmlns:p14="http://schemas.microsoft.com/office/powerpoint/2010/main" val="288938973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6" name="Rectangle 65">
            <a:extLst>
              <a:ext uri="{FF2B5EF4-FFF2-40B4-BE49-F238E27FC236}">
                <a16:creationId xmlns:a16="http://schemas.microsoft.com/office/drawing/2014/main" id="{6C4028FD-8BAA-4A19-BFDE-594D991B7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AB7886C-83D0-BD6D-D13C-49BCE5183839}"/>
              </a:ext>
            </a:extLst>
          </p:cNvPr>
          <p:cNvSpPr>
            <a:spLocks noGrp="1"/>
          </p:cNvSpPr>
          <p:nvPr>
            <p:ph type="title"/>
          </p:nvPr>
        </p:nvSpPr>
        <p:spPr>
          <a:xfrm>
            <a:off x="838200" y="556995"/>
            <a:ext cx="10515600" cy="1133693"/>
          </a:xfrm>
        </p:spPr>
        <p:txBody>
          <a:bodyPr>
            <a:normAutofit/>
          </a:bodyPr>
          <a:lstStyle/>
          <a:p>
            <a:r>
              <a:rPr lang="en-GB" sz="5200"/>
              <a:t>                               </a:t>
            </a:r>
            <a:r>
              <a:rPr lang="en-GB" sz="5200">
                <a:latin typeface="Arial" panose="020B0604020202020204" pitchFamily="34" charset="0"/>
                <a:cs typeface="Arial" panose="020B0604020202020204" pitchFamily="34" charset="0"/>
              </a:rPr>
              <a:t>Method</a:t>
            </a:r>
          </a:p>
        </p:txBody>
      </p:sp>
      <p:graphicFrame>
        <p:nvGraphicFramePr>
          <p:cNvPr id="61" name="Content Placeholder 3">
            <a:extLst>
              <a:ext uri="{FF2B5EF4-FFF2-40B4-BE49-F238E27FC236}">
                <a16:creationId xmlns:a16="http://schemas.microsoft.com/office/drawing/2014/main" id="{B341E296-E5C0-CA09-A480-717ED2DC387E}"/>
              </a:ext>
            </a:extLst>
          </p:cNvPr>
          <p:cNvGraphicFramePr>
            <a:graphicFrameLocks noGrp="1"/>
          </p:cNvGraphicFramePr>
          <p:nvPr>
            <p:ph idx="1"/>
            <p:extLst>
              <p:ext uri="{D42A27DB-BD31-4B8C-83A1-F6EECF244321}">
                <p14:modId xmlns:p14="http://schemas.microsoft.com/office/powerpoint/2010/main" val="128667300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0693914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0" name="Rectangle 39">
            <a:extLst>
              <a:ext uri="{FF2B5EF4-FFF2-40B4-BE49-F238E27FC236}">
                <a16:creationId xmlns:a16="http://schemas.microsoft.com/office/drawing/2014/main" id="{545D489D-16E1-484D-867B-144368D74B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49A496F5-B01E-4BF8-9D1E-C4E53B6F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52257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Arc 43">
            <a:extLst>
              <a:ext uri="{FF2B5EF4-FFF2-40B4-BE49-F238E27FC236}">
                <a16:creationId xmlns:a16="http://schemas.microsoft.com/office/drawing/2014/main" id="{6E895C8D-1379-40B8-8B1B-B6F5AEAF0A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746107">
            <a:off x="2906963" y="1348064"/>
            <a:ext cx="2987899" cy="2987899"/>
          </a:xfrm>
          <a:prstGeom prst="arc">
            <a:avLst>
              <a:gd name="adj1" fmla="val 14612914"/>
              <a:gd name="adj2" fmla="val 0"/>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D7C8CEA-0021-8756-7894-CBDAB8D8019D}"/>
              </a:ext>
            </a:extLst>
          </p:cNvPr>
          <p:cNvSpPr>
            <a:spLocks noGrp="1"/>
          </p:cNvSpPr>
          <p:nvPr>
            <p:ph type="title"/>
          </p:nvPr>
        </p:nvSpPr>
        <p:spPr>
          <a:xfrm>
            <a:off x="838200" y="643467"/>
            <a:ext cx="2951205" cy="5571066"/>
          </a:xfrm>
        </p:spPr>
        <p:txBody>
          <a:bodyPr>
            <a:normAutofit/>
          </a:bodyPr>
          <a:lstStyle/>
          <a:p>
            <a:r>
              <a:rPr lang="en-GB">
                <a:solidFill>
                  <a:srgbClr val="FFFFFF"/>
                </a:solidFill>
                <a:latin typeface="Arial" panose="020B0604020202020204" pitchFamily="34" charset="0"/>
                <a:cs typeface="Arial" panose="020B0604020202020204" pitchFamily="34" charset="0"/>
              </a:rPr>
              <a:t>Question themes</a:t>
            </a:r>
          </a:p>
        </p:txBody>
      </p:sp>
      <p:graphicFrame>
        <p:nvGraphicFramePr>
          <p:cNvPr id="30" name="Content Placeholder 2">
            <a:extLst>
              <a:ext uri="{FF2B5EF4-FFF2-40B4-BE49-F238E27FC236}">
                <a16:creationId xmlns:a16="http://schemas.microsoft.com/office/drawing/2014/main" id="{378138E8-9AEE-6469-7A91-C378D563902C}"/>
              </a:ext>
            </a:extLst>
          </p:cNvPr>
          <p:cNvGraphicFramePr>
            <a:graphicFrameLocks noGrp="1"/>
          </p:cNvGraphicFramePr>
          <p:nvPr>
            <p:ph idx="1"/>
            <p:extLst>
              <p:ext uri="{D42A27DB-BD31-4B8C-83A1-F6EECF244321}">
                <p14:modId xmlns:p14="http://schemas.microsoft.com/office/powerpoint/2010/main" val="2976950138"/>
              </p:ext>
            </p:extLst>
          </p:nvPr>
        </p:nvGraphicFramePr>
        <p:xfrm>
          <a:off x="5237018" y="653693"/>
          <a:ext cx="6303729" cy="556083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2207946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2086</TotalTime>
  <Words>1834</Words>
  <Application>Microsoft Office PowerPoint</Application>
  <PresentationFormat>Widescreen</PresentationFormat>
  <Paragraphs>140</Paragraphs>
  <Slides>20</Slides>
  <Notes>1</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Wingdings</vt:lpstr>
      <vt:lpstr>Office Theme</vt:lpstr>
      <vt:lpstr>To explore the reasons why children of care experienced parents are highly represented within children’s services.</vt:lpstr>
      <vt:lpstr>Contents</vt:lpstr>
      <vt:lpstr> Why I chose to do this  research</vt:lpstr>
      <vt:lpstr> Background Research </vt:lpstr>
      <vt:lpstr>What is a corporate parent?</vt:lpstr>
      <vt:lpstr>Previous research into local authorities </vt:lpstr>
      <vt:lpstr>Prior research suggestions for the over representation</vt:lpstr>
      <vt:lpstr>                               Method</vt:lpstr>
      <vt:lpstr>Question themes</vt:lpstr>
      <vt:lpstr>Results</vt:lpstr>
      <vt:lpstr>Results</vt:lpstr>
      <vt:lpstr>Focus group with care experienced parents </vt:lpstr>
      <vt:lpstr>Quotes from care leavers</vt:lpstr>
      <vt:lpstr>Quotes from care leavers</vt:lpstr>
      <vt:lpstr>Barriers to accessing/ engaging with services</vt:lpstr>
      <vt:lpstr>Steps Forward</vt:lpstr>
      <vt:lpstr>PowerPoint Presentation</vt:lpstr>
      <vt:lpstr>What has already been done?</vt:lpstr>
      <vt:lpstr>    Any Questions?</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 Explore the reasons why children of care experienced parents are highly represented within children’s services.</dc:title>
  <dc:creator>Kelli Ray</dc:creator>
  <cp:lastModifiedBy>Kelli Ray</cp:lastModifiedBy>
  <cp:revision>7</cp:revision>
  <dcterms:created xsi:type="dcterms:W3CDTF">2022-05-10T10:33:05Z</dcterms:created>
  <dcterms:modified xsi:type="dcterms:W3CDTF">2022-06-10T11:57:21Z</dcterms:modified>
</cp:coreProperties>
</file>