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6" r:id="rId3"/>
    <p:sldId id="257" r:id="rId4"/>
    <p:sldId id="258" r:id="rId5"/>
    <p:sldId id="268" r:id="rId6"/>
    <p:sldId id="269" r:id="rId7"/>
    <p:sldId id="270" r:id="rId8"/>
    <p:sldId id="264" r:id="rId9"/>
    <p:sldId id="259" r:id="rId10"/>
    <p:sldId id="261" r:id="rId11"/>
    <p:sldId id="267" r:id="rId12"/>
    <p:sldId id="262" r:id="rId13"/>
    <p:sldId id="266" r:id="rId14"/>
    <p:sldId id="273" r:id="rId15"/>
    <p:sldId id="265" r:id="rId16"/>
    <p:sldId id="272" r:id="rId17"/>
    <p:sldId id="271" r:id="rId18"/>
    <p:sldId id="274" r:id="rId19"/>
    <p:sldId id="263"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B4059-6348-4D06-9E39-21184C41ABEB}" v="98" dt="2022-06-09T11:04:50.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96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6" Type="http://schemas.openxmlformats.org/officeDocument/2006/relationships/image" Target="../media/image16.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6" Type="http://schemas.openxmlformats.org/officeDocument/2006/relationships/image" Target="../media/image16.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62D976-4BAD-46AC-9277-1CECB0D7EFC3}"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AB4D1AEB-33F2-447F-A7B2-57D8EDCDA24D}">
      <dgm:prSet/>
      <dgm:spPr/>
      <dgm:t>
        <a:bodyPr/>
        <a:lstStyle/>
        <a:p>
          <a:pPr>
            <a:defRPr cap="all"/>
          </a:pPr>
          <a:r>
            <a:rPr lang="en-GB" dirty="0"/>
            <a:t>Why I chose to do this research</a:t>
          </a:r>
          <a:endParaRPr lang="en-US" dirty="0"/>
        </a:p>
      </dgm:t>
    </dgm:pt>
    <dgm:pt modelId="{6B4E95F8-0CDA-49CF-82FA-2826D1CCA100}" type="parTrans" cxnId="{1ACDD420-0EAB-47A1-8CD4-83CA9485FE77}">
      <dgm:prSet/>
      <dgm:spPr/>
      <dgm:t>
        <a:bodyPr/>
        <a:lstStyle/>
        <a:p>
          <a:endParaRPr lang="en-US"/>
        </a:p>
      </dgm:t>
    </dgm:pt>
    <dgm:pt modelId="{242565EA-03C0-480E-87E7-1CB3C024A4B1}" type="sibTrans" cxnId="{1ACDD420-0EAB-47A1-8CD4-83CA9485FE77}">
      <dgm:prSet/>
      <dgm:spPr/>
      <dgm:t>
        <a:bodyPr/>
        <a:lstStyle/>
        <a:p>
          <a:endParaRPr lang="en-US"/>
        </a:p>
      </dgm:t>
    </dgm:pt>
    <dgm:pt modelId="{BCAECCA4-9893-4FCA-AD23-5621D5F2D499}">
      <dgm:prSet/>
      <dgm:spPr/>
      <dgm:t>
        <a:bodyPr/>
        <a:lstStyle/>
        <a:p>
          <a:pPr>
            <a:defRPr cap="all"/>
          </a:pPr>
          <a:r>
            <a:rPr lang="en-GB" dirty="0"/>
            <a:t>Background research </a:t>
          </a:r>
          <a:endParaRPr lang="en-US" dirty="0"/>
        </a:p>
      </dgm:t>
    </dgm:pt>
    <dgm:pt modelId="{FB820137-F40C-4447-9582-4DDD94E95946}" type="parTrans" cxnId="{1E29F4BA-92D6-4224-9E77-47423541F00A}">
      <dgm:prSet/>
      <dgm:spPr/>
      <dgm:t>
        <a:bodyPr/>
        <a:lstStyle/>
        <a:p>
          <a:endParaRPr lang="en-US"/>
        </a:p>
      </dgm:t>
    </dgm:pt>
    <dgm:pt modelId="{4347423F-DA64-4251-8CEF-721480D3DD25}" type="sibTrans" cxnId="{1E29F4BA-92D6-4224-9E77-47423541F00A}">
      <dgm:prSet/>
      <dgm:spPr/>
      <dgm:t>
        <a:bodyPr/>
        <a:lstStyle/>
        <a:p>
          <a:endParaRPr lang="en-US"/>
        </a:p>
      </dgm:t>
    </dgm:pt>
    <dgm:pt modelId="{CCD8BB14-5B04-46C7-B07C-B0F728F8A290}">
      <dgm:prSet/>
      <dgm:spPr/>
      <dgm:t>
        <a:bodyPr/>
        <a:lstStyle/>
        <a:p>
          <a:pPr>
            <a:defRPr cap="all"/>
          </a:pPr>
          <a:r>
            <a:rPr lang="en-GB"/>
            <a:t>Method</a:t>
          </a:r>
          <a:endParaRPr lang="en-US"/>
        </a:p>
      </dgm:t>
    </dgm:pt>
    <dgm:pt modelId="{A92688C2-87EA-4A25-83A1-A788AC703727}" type="parTrans" cxnId="{BBB4DAED-500A-4AB8-8461-4C2B20C5064F}">
      <dgm:prSet/>
      <dgm:spPr/>
      <dgm:t>
        <a:bodyPr/>
        <a:lstStyle/>
        <a:p>
          <a:endParaRPr lang="en-US"/>
        </a:p>
      </dgm:t>
    </dgm:pt>
    <dgm:pt modelId="{52E6A518-7415-437B-B5C7-2C4A2D1237E9}" type="sibTrans" cxnId="{BBB4DAED-500A-4AB8-8461-4C2B20C5064F}">
      <dgm:prSet/>
      <dgm:spPr/>
      <dgm:t>
        <a:bodyPr/>
        <a:lstStyle/>
        <a:p>
          <a:endParaRPr lang="en-US"/>
        </a:p>
      </dgm:t>
    </dgm:pt>
    <dgm:pt modelId="{155F8D90-703D-4975-B605-2DDB5A909A27}">
      <dgm:prSet/>
      <dgm:spPr/>
      <dgm:t>
        <a:bodyPr/>
        <a:lstStyle/>
        <a:p>
          <a:pPr>
            <a:defRPr cap="all"/>
          </a:pPr>
          <a:r>
            <a:rPr lang="en-GB"/>
            <a:t>Question themes</a:t>
          </a:r>
          <a:endParaRPr lang="en-US"/>
        </a:p>
      </dgm:t>
    </dgm:pt>
    <dgm:pt modelId="{CCFB7CF9-EA3F-45CD-9E9A-C5BBFCAA711B}" type="parTrans" cxnId="{C43599C4-0634-42E3-AB7D-7C4F183D0967}">
      <dgm:prSet/>
      <dgm:spPr/>
      <dgm:t>
        <a:bodyPr/>
        <a:lstStyle/>
        <a:p>
          <a:endParaRPr lang="en-US"/>
        </a:p>
      </dgm:t>
    </dgm:pt>
    <dgm:pt modelId="{FE2E56AE-809C-495E-834F-E58F2D9E999F}" type="sibTrans" cxnId="{C43599C4-0634-42E3-AB7D-7C4F183D0967}">
      <dgm:prSet/>
      <dgm:spPr/>
      <dgm:t>
        <a:bodyPr/>
        <a:lstStyle/>
        <a:p>
          <a:endParaRPr lang="en-US"/>
        </a:p>
      </dgm:t>
    </dgm:pt>
    <dgm:pt modelId="{5F0A465F-EE86-4E35-BA8C-B4991BD6009E}">
      <dgm:prSet/>
      <dgm:spPr/>
      <dgm:t>
        <a:bodyPr/>
        <a:lstStyle/>
        <a:p>
          <a:pPr>
            <a:defRPr cap="all"/>
          </a:pPr>
          <a:r>
            <a:rPr lang="en-GB"/>
            <a:t>Results</a:t>
          </a:r>
          <a:endParaRPr lang="en-US"/>
        </a:p>
      </dgm:t>
    </dgm:pt>
    <dgm:pt modelId="{2C30AA38-33C3-464D-B59D-04F67343DA4E}" type="parTrans" cxnId="{00C1058B-6AED-4628-851E-0DDCF006221D}">
      <dgm:prSet/>
      <dgm:spPr/>
      <dgm:t>
        <a:bodyPr/>
        <a:lstStyle/>
        <a:p>
          <a:endParaRPr lang="en-US"/>
        </a:p>
      </dgm:t>
    </dgm:pt>
    <dgm:pt modelId="{25F83712-D163-47B8-AC7C-3AB09E440F8D}" type="sibTrans" cxnId="{00C1058B-6AED-4628-851E-0DDCF006221D}">
      <dgm:prSet/>
      <dgm:spPr/>
      <dgm:t>
        <a:bodyPr/>
        <a:lstStyle/>
        <a:p>
          <a:endParaRPr lang="en-US"/>
        </a:p>
      </dgm:t>
    </dgm:pt>
    <dgm:pt modelId="{B2EBCF39-F6C3-4D38-85FA-A6BBAECDD65E}">
      <dgm:prSet/>
      <dgm:spPr/>
      <dgm:t>
        <a:bodyPr/>
        <a:lstStyle/>
        <a:p>
          <a:pPr>
            <a:defRPr cap="all"/>
          </a:pPr>
          <a:r>
            <a:rPr lang="en-GB"/>
            <a:t>Focus group</a:t>
          </a:r>
          <a:endParaRPr lang="en-US"/>
        </a:p>
      </dgm:t>
    </dgm:pt>
    <dgm:pt modelId="{29515C29-8311-421E-95FC-37D4F73AB00D}" type="parTrans" cxnId="{6685674E-2190-4808-A316-D60A72D6F304}">
      <dgm:prSet/>
      <dgm:spPr/>
      <dgm:t>
        <a:bodyPr/>
        <a:lstStyle/>
        <a:p>
          <a:endParaRPr lang="en-US"/>
        </a:p>
      </dgm:t>
    </dgm:pt>
    <dgm:pt modelId="{0412CA79-F0A1-4729-A7F7-424DEA02D35A}" type="sibTrans" cxnId="{6685674E-2190-4808-A316-D60A72D6F304}">
      <dgm:prSet/>
      <dgm:spPr/>
      <dgm:t>
        <a:bodyPr/>
        <a:lstStyle/>
        <a:p>
          <a:endParaRPr lang="en-US"/>
        </a:p>
      </dgm:t>
    </dgm:pt>
    <dgm:pt modelId="{34031DDA-83CE-400C-A590-F2AE4222692C}">
      <dgm:prSet/>
      <dgm:spPr/>
      <dgm:t>
        <a:bodyPr/>
        <a:lstStyle/>
        <a:p>
          <a:pPr>
            <a:defRPr cap="all"/>
          </a:pPr>
          <a:r>
            <a:rPr lang="en-GB"/>
            <a:t>Steps forward</a:t>
          </a:r>
          <a:endParaRPr lang="en-US"/>
        </a:p>
      </dgm:t>
    </dgm:pt>
    <dgm:pt modelId="{BF2622B4-DBFF-486F-8E17-07B885C8CBC3}" type="parTrans" cxnId="{E7B2881E-3B0D-4373-A1C8-7B73145837BB}">
      <dgm:prSet/>
      <dgm:spPr/>
      <dgm:t>
        <a:bodyPr/>
        <a:lstStyle/>
        <a:p>
          <a:endParaRPr lang="en-US"/>
        </a:p>
      </dgm:t>
    </dgm:pt>
    <dgm:pt modelId="{6B61C5FF-50B2-41BF-A084-2590EC59B7DF}" type="sibTrans" cxnId="{E7B2881E-3B0D-4373-A1C8-7B73145837BB}">
      <dgm:prSet/>
      <dgm:spPr/>
      <dgm:t>
        <a:bodyPr/>
        <a:lstStyle/>
        <a:p>
          <a:endParaRPr lang="en-US"/>
        </a:p>
      </dgm:t>
    </dgm:pt>
    <dgm:pt modelId="{0E6AA37A-F6BE-4E1B-B8E1-8B1723BEDFA2}">
      <dgm:prSet/>
      <dgm:spPr/>
      <dgm:t>
        <a:bodyPr/>
        <a:lstStyle/>
        <a:p>
          <a:pPr>
            <a:defRPr cap="all"/>
          </a:pPr>
          <a:r>
            <a:rPr lang="en-GB"/>
            <a:t>Any questions? </a:t>
          </a:r>
          <a:endParaRPr lang="en-US"/>
        </a:p>
      </dgm:t>
    </dgm:pt>
    <dgm:pt modelId="{0988CF64-DA5F-4A88-9B35-742DFB8E697B}" type="parTrans" cxnId="{39DEF870-B83A-40A0-971D-138DE016A822}">
      <dgm:prSet/>
      <dgm:spPr/>
      <dgm:t>
        <a:bodyPr/>
        <a:lstStyle/>
        <a:p>
          <a:endParaRPr lang="en-US"/>
        </a:p>
      </dgm:t>
    </dgm:pt>
    <dgm:pt modelId="{64E45C45-77A3-4F8F-A9E4-8BCD6FB32948}" type="sibTrans" cxnId="{39DEF870-B83A-40A0-971D-138DE016A822}">
      <dgm:prSet/>
      <dgm:spPr/>
      <dgm:t>
        <a:bodyPr/>
        <a:lstStyle/>
        <a:p>
          <a:endParaRPr lang="en-US"/>
        </a:p>
      </dgm:t>
    </dgm:pt>
    <dgm:pt modelId="{2F600188-D04F-4FB7-BE98-773F8C6BBB41}" type="pres">
      <dgm:prSet presAssocID="{8A62D976-4BAD-46AC-9277-1CECB0D7EFC3}" presName="root" presStyleCnt="0">
        <dgm:presLayoutVars>
          <dgm:dir/>
          <dgm:resizeHandles val="exact"/>
        </dgm:presLayoutVars>
      </dgm:prSet>
      <dgm:spPr/>
    </dgm:pt>
    <dgm:pt modelId="{18A08D58-62AA-4390-8D53-198FCD2F33C5}" type="pres">
      <dgm:prSet presAssocID="{AB4D1AEB-33F2-447F-A7B2-57D8EDCDA24D}" presName="compNode" presStyleCnt="0"/>
      <dgm:spPr/>
    </dgm:pt>
    <dgm:pt modelId="{2C1E4654-B992-4C4F-B3A9-7A5B470F0841}" type="pres">
      <dgm:prSet presAssocID="{AB4D1AEB-33F2-447F-A7B2-57D8EDCDA24D}" presName="iconBgRect" presStyleLbl="bgShp" presStyleIdx="0" presStyleCnt="8"/>
      <dgm:spPr>
        <a:prstGeom prst="round2DiagRect">
          <a:avLst>
            <a:gd name="adj1" fmla="val 29727"/>
            <a:gd name="adj2" fmla="val 0"/>
          </a:avLst>
        </a:prstGeom>
      </dgm:spPr>
    </dgm:pt>
    <dgm:pt modelId="{80627A13-E1FB-4976-ACA2-E05ABB459BFC}" type="pres">
      <dgm:prSet presAssocID="{AB4D1AEB-33F2-447F-A7B2-57D8EDCDA24D}"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1C502C94-AB48-41F8-8E18-5AB315B35010}" type="pres">
      <dgm:prSet presAssocID="{AB4D1AEB-33F2-447F-A7B2-57D8EDCDA24D}" presName="spaceRect" presStyleCnt="0"/>
      <dgm:spPr/>
    </dgm:pt>
    <dgm:pt modelId="{61C0AADE-56AB-4CBA-919C-4F52C08A2E34}" type="pres">
      <dgm:prSet presAssocID="{AB4D1AEB-33F2-447F-A7B2-57D8EDCDA24D}" presName="textRect" presStyleLbl="revTx" presStyleIdx="0" presStyleCnt="8">
        <dgm:presLayoutVars>
          <dgm:chMax val="1"/>
          <dgm:chPref val="1"/>
        </dgm:presLayoutVars>
      </dgm:prSet>
      <dgm:spPr/>
    </dgm:pt>
    <dgm:pt modelId="{56263638-B708-4C2F-9EFE-1F09E640A0A1}" type="pres">
      <dgm:prSet presAssocID="{242565EA-03C0-480E-87E7-1CB3C024A4B1}" presName="sibTrans" presStyleCnt="0"/>
      <dgm:spPr/>
    </dgm:pt>
    <dgm:pt modelId="{B0019095-DFBD-493A-8D57-9F51608A5A5A}" type="pres">
      <dgm:prSet presAssocID="{BCAECCA4-9893-4FCA-AD23-5621D5F2D499}" presName="compNode" presStyleCnt="0"/>
      <dgm:spPr/>
    </dgm:pt>
    <dgm:pt modelId="{EF0573CC-342F-43AA-A02F-5C452C752188}" type="pres">
      <dgm:prSet presAssocID="{BCAECCA4-9893-4FCA-AD23-5621D5F2D499}" presName="iconBgRect" presStyleLbl="bgShp" presStyleIdx="1" presStyleCnt="8"/>
      <dgm:spPr>
        <a:prstGeom prst="round2DiagRect">
          <a:avLst>
            <a:gd name="adj1" fmla="val 29727"/>
            <a:gd name="adj2" fmla="val 0"/>
          </a:avLst>
        </a:prstGeom>
      </dgm:spPr>
    </dgm:pt>
    <dgm:pt modelId="{2AC0942E-718C-48EC-BE20-AD467B84F946}" type="pres">
      <dgm:prSet presAssocID="{BCAECCA4-9893-4FCA-AD23-5621D5F2D499}"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70AA69DC-BF45-46EA-83C3-7D1C268F03DA}" type="pres">
      <dgm:prSet presAssocID="{BCAECCA4-9893-4FCA-AD23-5621D5F2D499}" presName="spaceRect" presStyleCnt="0"/>
      <dgm:spPr/>
    </dgm:pt>
    <dgm:pt modelId="{E8B8869A-42F8-415C-B736-007B28E78349}" type="pres">
      <dgm:prSet presAssocID="{BCAECCA4-9893-4FCA-AD23-5621D5F2D499}" presName="textRect" presStyleLbl="revTx" presStyleIdx="1" presStyleCnt="8">
        <dgm:presLayoutVars>
          <dgm:chMax val="1"/>
          <dgm:chPref val="1"/>
        </dgm:presLayoutVars>
      </dgm:prSet>
      <dgm:spPr/>
    </dgm:pt>
    <dgm:pt modelId="{16683079-5B82-4427-B83C-AB26D56036C6}" type="pres">
      <dgm:prSet presAssocID="{4347423F-DA64-4251-8CEF-721480D3DD25}" presName="sibTrans" presStyleCnt="0"/>
      <dgm:spPr/>
    </dgm:pt>
    <dgm:pt modelId="{DAF20CE4-7D1A-4627-903D-C7EA1715FEE7}" type="pres">
      <dgm:prSet presAssocID="{CCD8BB14-5B04-46C7-B07C-B0F728F8A290}" presName="compNode" presStyleCnt="0"/>
      <dgm:spPr/>
    </dgm:pt>
    <dgm:pt modelId="{9B7F68DE-779A-46F4-B8F2-C5590E9366B8}" type="pres">
      <dgm:prSet presAssocID="{CCD8BB14-5B04-46C7-B07C-B0F728F8A290}" presName="iconBgRect" presStyleLbl="bgShp" presStyleIdx="2" presStyleCnt="8"/>
      <dgm:spPr>
        <a:prstGeom prst="round2DiagRect">
          <a:avLst>
            <a:gd name="adj1" fmla="val 29727"/>
            <a:gd name="adj2" fmla="val 0"/>
          </a:avLst>
        </a:prstGeom>
      </dgm:spPr>
    </dgm:pt>
    <dgm:pt modelId="{52E93604-6CF3-49BC-A7C9-D714BFE606A1}" type="pres">
      <dgm:prSet presAssocID="{CCD8BB14-5B04-46C7-B07C-B0F728F8A290}"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ircles with Arrows"/>
        </a:ext>
      </dgm:extLst>
    </dgm:pt>
    <dgm:pt modelId="{6ED59196-B67E-4ED4-9243-EDE3226EBC83}" type="pres">
      <dgm:prSet presAssocID="{CCD8BB14-5B04-46C7-B07C-B0F728F8A290}" presName="spaceRect" presStyleCnt="0"/>
      <dgm:spPr/>
    </dgm:pt>
    <dgm:pt modelId="{3FA9C8AA-70B0-4606-B7B6-5A454765697A}" type="pres">
      <dgm:prSet presAssocID="{CCD8BB14-5B04-46C7-B07C-B0F728F8A290}" presName="textRect" presStyleLbl="revTx" presStyleIdx="2" presStyleCnt="8">
        <dgm:presLayoutVars>
          <dgm:chMax val="1"/>
          <dgm:chPref val="1"/>
        </dgm:presLayoutVars>
      </dgm:prSet>
      <dgm:spPr/>
    </dgm:pt>
    <dgm:pt modelId="{4D85BA6B-791E-4914-9DA3-AC0F3EAA0C74}" type="pres">
      <dgm:prSet presAssocID="{52E6A518-7415-437B-B5C7-2C4A2D1237E9}" presName="sibTrans" presStyleCnt="0"/>
      <dgm:spPr/>
    </dgm:pt>
    <dgm:pt modelId="{219D9CF2-2875-4E16-ABFA-D5F2E6A3DCE3}" type="pres">
      <dgm:prSet presAssocID="{155F8D90-703D-4975-B605-2DDB5A909A27}" presName="compNode" presStyleCnt="0"/>
      <dgm:spPr/>
    </dgm:pt>
    <dgm:pt modelId="{E905F85B-87CD-437B-8BC5-01521FBADB15}" type="pres">
      <dgm:prSet presAssocID="{155F8D90-703D-4975-B605-2DDB5A909A27}" presName="iconBgRect" presStyleLbl="bgShp" presStyleIdx="3" presStyleCnt="8"/>
      <dgm:spPr>
        <a:prstGeom prst="round2DiagRect">
          <a:avLst>
            <a:gd name="adj1" fmla="val 29727"/>
            <a:gd name="adj2" fmla="val 0"/>
          </a:avLst>
        </a:prstGeom>
      </dgm:spPr>
    </dgm:pt>
    <dgm:pt modelId="{1FC3AA9F-E001-45C4-820D-54CD7E47D9E5}" type="pres">
      <dgm:prSet presAssocID="{155F8D90-703D-4975-B605-2DDB5A909A27}"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BCB72C8F-412F-4466-A355-FAC83979B966}" type="pres">
      <dgm:prSet presAssocID="{155F8D90-703D-4975-B605-2DDB5A909A27}" presName="spaceRect" presStyleCnt="0"/>
      <dgm:spPr/>
    </dgm:pt>
    <dgm:pt modelId="{3C80D8D1-B4FF-4B7C-BA86-1D21B0EF104C}" type="pres">
      <dgm:prSet presAssocID="{155F8D90-703D-4975-B605-2DDB5A909A27}" presName="textRect" presStyleLbl="revTx" presStyleIdx="3" presStyleCnt="8">
        <dgm:presLayoutVars>
          <dgm:chMax val="1"/>
          <dgm:chPref val="1"/>
        </dgm:presLayoutVars>
      </dgm:prSet>
      <dgm:spPr/>
    </dgm:pt>
    <dgm:pt modelId="{89D16C70-14B6-4B61-B4B8-AB5ED99F1BA4}" type="pres">
      <dgm:prSet presAssocID="{FE2E56AE-809C-495E-834F-E58F2D9E999F}" presName="sibTrans" presStyleCnt="0"/>
      <dgm:spPr/>
    </dgm:pt>
    <dgm:pt modelId="{8F0F1005-D730-4C62-BFD5-3120B2591A37}" type="pres">
      <dgm:prSet presAssocID="{5F0A465F-EE86-4E35-BA8C-B4991BD6009E}" presName="compNode" presStyleCnt="0"/>
      <dgm:spPr/>
    </dgm:pt>
    <dgm:pt modelId="{4C5140C5-2FBE-420A-ACA6-837EBFD61A7C}" type="pres">
      <dgm:prSet presAssocID="{5F0A465F-EE86-4E35-BA8C-B4991BD6009E}" presName="iconBgRect" presStyleLbl="bgShp" presStyleIdx="4" presStyleCnt="8"/>
      <dgm:spPr>
        <a:prstGeom prst="round2DiagRect">
          <a:avLst>
            <a:gd name="adj1" fmla="val 29727"/>
            <a:gd name="adj2" fmla="val 0"/>
          </a:avLst>
        </a:prstGeom>
      </dgm:spPr>
    </dgm:pt>
    <dgm:pt modelId="{00591333-F52A-4B12-8819-E5AE1B41C573}" type="pres">
      <dgm:prSet presAssocID="{5F0A465F-EE86-4E35-BA8C-B4991BD6009E}"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r chart"/>
        </a:ext>
      </dgm:extLst>
    </dgm:pt>
    <dgm:pt modelId="{83F39D78-2945-4C93-8AF5-AA40AB2F5968}" type="pres">
      <dgm:prSet presAssocID="{5F0A465F-EE86-4E35-BA8C-B4991BD6009E}" presName="spaceRect" presStyleCnt="0"/>
      <dgm:spPr/>
    </dgm:pt>
    <dgm:pt modelId="{C88A63C3-55FD-4938-BAAE-376E24A10D85}" type="pres">
      <dgm:prSet presAssocID="{5F0A465F-EE86-4E35-BA8C-B4991BD6009E}" presName="textRect" presStyleLbl="revTx" presStyleIdx="4" presStyleCnt="8">
        <dgm:presLayoutVars>
          <dgm:chMax val="1"/>
          <dgm:chPref val="1"/>
        </dgm:presLayoutVars>
      </dgm:prSet>
      <dgm:spPr/>
    </dgm:pt>
    <dgm:pt modelId="{A0D2ACDD-14CF-4090-B305-06EC5DF3BEA2}" type="pres">
      <dgm:prSet presAssocID="{25F83712-D163-47B8-AC7C-3AB09E440F8D}" presName="sibTrans" presStyleCnt="0"/>
      <dgm:spPr/>
    </dgm:pt>
    <dgm:pt modelId="{8864EB97-F5F1-4B2C-8919-02ED5D96E5EC}" type="pres">
      <dgm:prSet presAssocID="{B2EBCF39-F6C3-4D38-85FA-A6BBAECDD65E}" presName="compNode" presStyleCnt="0"/>
      <dgm:spPr/>
    </dgm:pt>
    <dgm:pt modelId="{1C886FA2-044F-4554-A867-77686C1912F4}" type="pres">
      <dgm:prSet presAssocID="{B2EBCF39-F6C3-4D38-85FA-A6BBAECDD65E}" presName="iconBgRect" presStyleLbl="bgShp" presStyleIdx="5" presStyleCnt="8"/>
      <dgm:spPr>
        <a:prstGeom prst="round2DiagRect">
          <a:avLst>
            <a:gd name="adj1" fmla="val 29727"/>
            <a:gd name="adj2" fmla="val 0"/>
          </a:avLst>
        </a:prstGeom>
      </dgm:spPr>
    </dgm:pt>
    <dgm:pt modelId="{D306D75A-8FF2-4A15-BCAF-F86DF5683A1F}" type="pres">
      <dgm:prSet presAssocID="{B2EBCF39-F6C3-4D38-85FA-A6BBAECDD65E}"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Users"/>
        </a:ext>
      </dgm:extLst>
    </dgm:pt>
    <dgm:pt modelId="{7AAD4766-0DDD-48F5-A165-5FF9EB7CBE76}" type="pres">
      <dgm:prSet presAssocID="{B2EBCF39-F6C3-4D38-85FA-A6BBAECDD65E}" presName="spaceRect" presStyleCnt="0"/>
      <dgm:spPr/>
    </dgm:pt>
    <dgm:pt modelId="{697C1388-D58F-4ED2-9735-B52AEC832F36}" type="pres">
      <dgm:prSet presAssocID="{B2EBCF39-F6C3-4D38-85FA-A6BBAECDD65E}" presName="textRect" presStyleLbl="revTx" presStyleIdx="5" presStyleCnt="8">
        <dgm:presLayoutVars>
          <dgm:chMax val="1"/>
          <dgm:chPref val="1"/>
        </dgm:presLayoutVars>
      </dgm:prSet>
      <dgm:spPr/>
    </dgm:pt>
    <dgm:pt modelId="{7B5A388D-D9B0-4AC4-BA37-4D20B570967D}" type="pres">
      <dgm:prSet presAssocID="{0412CA79-F0A1-4729-A7F7-424DEA02D35A}" presName="sibTrans" presStyleCnt="0"/>
      <dgm:spPr/>
    </dgm:pt>
    <dgm:pt modelId="{6AE11D82-8C93-4DBB-A64D-83968EEE5321}" type="pres">
      <dgm:prSet presAssocID="{34031DDA-83CE-400C-A590-F2AE4222692C}" presName="compNode" presStyleCnt="0"/>
      <dgm:spPr/>
    </dgm:pt>
    <dgm:pt modelId="{B7AB8C63-961F-488B-8654-AC805273F203}" type="pres">
      <dgm:prSet presAssocID="{34031DDA-83CE-400C-A590-F2AE4222692C}" presName="iconBgRect" presStyleLbl="bgShp" presStyleIdx="6" presStyleCnt="8"/>
      <dgm:spPr>
        <a:prstGeom prst="round2DiagRect">
          <a:avLst>
            <a:gd name="adj1" fmla="val 29727"/>
            <a:gd name="adj2" fmla="val 0"/>
          </a:avLst>
        </a:prstGeom>
      </dgm:spPr>
    </dgm:pt>
    <dgm:pt modelId="{08C1BA37-0E9E-47AD-9479-A547234949F2}" type="pres">
      <dgm:prSet presAssocID="{34031DDA-83CE-400C-A590-F2AE4222692C}"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heckmark"/>
        </a:ext>
      </dgm:extLst>
    </dgm:pt>
    <dgm:pt modelId="{131BBC99-97FA-497B-B41C-0317C2E358EA}" type="pres">
      <dgm:prSet presAssocID="{34031DDA-83CE-400C-A590-F2AE4222692C}" presName="spaceRect" presStyleCnt="0"/>
      <dgm:spPr/>
    </dgm:pt>
    <dgm:pt modelId="{CDBF569C-BE56-4BAD-A4F8-A79A05AFE959}" type="pres">
      <dgm:prSet presAssocID="{34031DDA-83CE-400C-A590-F2AE4222692C}" presName="textRect" presStyleLbl="revTx" presStyleIdx="6" presStyleCnt="8">
        <dgm:presLayoutVars>
          <dgm:chMax val="1"/>
          <dgm:chPref val="1"/>
        </dgm:presLayoutVars>
      </dgm:prSet>
      <dgm:spPr/>
    </dgm:pt>
    <dgm:pt modelId="{600F568E-DA0A-4CCA-AC92-2B8C6C58389B}" type="pres">
      <dgm:prSet presAssocID="{6B61C5FF-50B2-41BF-A084-2590EC59B7DF}" presName="sibTrans" presStyleCnt="0"/>
      <dgm:spPr/>
    </dgm:pt>
    <dgm:pt modelId="{5A4003B6-FA36-415A-9BD1-F633ED4F7B0A}" type="pres">
      <dgm:prSet presAssocID="{0E6AA37A-F6BE-4E1B-B8E1-8B1723BEDFA2}" presName="compNode" presStyleCnt="0"/>
      <dgm:spPr/>
    </dgm:pt>
    <dgm:pt modelId="{A1AAF0AA-B88C-45BC-B905-1ADE582FECDE}" type="pres">
      <dgm:prSet presAssocID="{0E6AA37A-F6BE-4E1B-B8E1-8B1723BEDFA2}" presName="iconBgRect" presStyleLbl="bgShp" presStyleIdx="7" presStyleCnt="8"/>
      <dgm:spPr>
        <a:prstGeom prst="round2DiagRect">
          <a:avLst>
            <a:gd name="adj1" fmla="val 29727"/>
            <a:gd name="adj2" fmla="val 0"/>
          </a:avLst>
        </a:prstGeom>
      </dgm:spPr>
    </dgm:pt>
    <dgm:pt modelId="{BAA6B102-012C-489A-B3FC-CDD226A516B5}" type="pres">
      <dgm:prSet presAssocID="{0E6AA37A-F6BE-4E1B-B8E1-8B1723BEDFA2}"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Question mark"/>
        </a:ext>
      </dgm:extLst>
    </dgm:pt>
    <dgm:pt modelId="{851CC1B9-B0CD-4E67-B600-F941A4886FAA}" type="pres">
      <dgm:prSet presAssocID="{0E6AA37A-F6BE-4E1B-B8E1-8B1723BEDFA2}" presName="spaceRect" presStyleCnt="0"/>
      <dgm:spPr/>
    </dgm:pt>
    <dgm:pt modelId="{6F9BB3CD-AD03-4B63-8CD8-6338C0C31326}" type="pres">
      <dgm:prSet presAssocID="{0E6AA37A-F6BE-4E1B-B8E1-8B1723BEDFA2}" presName="textRect" presStyleLbl="revTx" presStyleIdx="7" presStyleCnt="8">
        <dgm:presLayoutVars>
          <dgm:chMax val="1"/>
          <dgm:chPref val="1"/>
        </dgm:presLayoutVars>
      </dgm:prSet>
      <dgm:spPr/>
    </dgm:pt>
  </dgm:ptLst>
  <dgm:cxnLst>
    <dgm:cxn modelId="{3FA4D300-3CC2-4367-B91A-D20744352F00}" type="presOf" srcId="{CCD8BB14-5B04-46C7-B07C-B0F728F8A290}" destId="{3FA9C8AA-70B0-4606-B7B6-5A454765697A}" srcOrd="0" destOrd="0" presId="urn:microsoft.com/office/officeart/2018/5/layout/IconLeafLabelList"/>
    <dgm:cxn modelId="{10057701-6772-48F0-BF80-00EB1995CDB9}" type="presOf" srcId="{155F8D90-703D-4975-B605-2DDB5A909A27}" destId="{3C80D8D1-B4FF-4B7C-BA86-1D21B0EF104C}" srcOrd="0" destOrd="0" presId="urn:microsoft.com/office/officeart/2018/5/layout/IconLeafLabelList"/>
    <dgm:cxn modelId="{870D271B-3C11-4623-B4A8-876C1B9F160B}" type="presOf" srcId="{34031DDA-83CE-400C-A590-F2AE4222692C}" destId="{CDBF569C-BE56-4BAD-A4F8-A79A05AFE959}" srcOrd="0" destOrd="0" presId="urn:microsoft.com/office/officeart/2018/5/layout/IconLeafLabelList"/>
    <dgm:cxn modelId="{E7B2881E-3B0D-4373-A1C8-7B73145837BB}" srcId="{8A62D976-4BAD-46AC-9277-1CECB0D7EFC3}" destId="{34031DDA-83CE-400C-A590-F2AE4222692C}" srcOrd="6" destOrd="0" parTransId="{BF2622B4-DBFF-486F-8E17-07B885C8CBC3}" sibTransId="{6B61C5FF-50B2-41BF-A084-2590EC59B7DF}"/>
    <dgm:cxn modelId="{1ACDD420-0EAB-47A1-8CD4-83CA9485FE77}" srcId="{8A62D976-4BAD-46AC-9277-1CECB0D7EFC3}" destId="{AB4D1AEB-33F2-447F-A7B2-57D8EDCDA24D}" srcOrd="0" destOrd="0" parTransId="{6B4E95F8-0CDA-49CF-82FA-2826D1CCA100}" sibTransId="{242565EA-03C0-480E-87E7-1CB3C024A4B1}"/>
    <dgm:cxn modelId="{6685674E-2190-4808-A316-D60A72D6F304}" srcId="{8A62D976-4BAD-46AC-9277-1CECB0D7EFC3}" destId="{B2EBCF39-F6C3-4D38-85FA-A6BBAECDD65E}" srcOrd="5" destOrd="0" parTransId="{29515C29-8311-421E-95FC-37D4F73AB00D}" sibTransId="{0412CA79-F0A1-4729-A7F7-424DEA02D35A}"/>
    <dgm:cxn modelId="{39DEF870-B83A-40A0-971D-138DE016A822}" srcId="{8A62D976-4BAD-46AC-9277-1CECB0D7EFC3}" destId="{0E6AA37A-F6BE-4E1B-B8E1-8B1723BEDFA2}" srcOrd="7" destOrd="0" parTransId="{0988CF64-DA5F-4A88-9B35-742DFB8E697B}" sibTransId="{64E45C45-77A3-4F8F-A9E4-8BCD6FB32948}"/>
    <dgm:cxn modelId="{D6776857-6FA8-47BE-BF2A-3C0A70727F96}" type="presOf" srcId="{B2EBCF39-F6C3-4D38-85FA-A6BBAECDD65E}" destId="{697C1388-D58F-4ED2-9735-B52AEC832F36}" srcOrd="0" destOrd="0" presId="urn:microsoft.com/office/officeart/2018/5/layout/IconLeafLabelList"/>
    <dgm:cxn modelId="{00C1058B-6AED-4628-851E-0DDCF006221D}" srcId="{8A62D976-4BAD-46AC-9277-1CECB0D7EFC3}" destId="{5F0A465F-EE86-4E35-BA8C-B4991BD6009E}" srcOrd="4" destOrd="0" parTransId="{2C30AA38-33C3-464D-B59D-04F67343DA4E}" sibTransId="{25F83712-D163-47B8-AC7C-3AB09E440F8D}"/>
    <dgm:cxn modelId="{1E29F4BA-92D6-4224-9E77-47423541F00A}" srcId="{8A62D976-4BAD-46AC-9277-1CECB0D7EFC3}" destId="{BCAECCA4-9893-4FCA-AD23-5621D5F2D499}" srcOrd="1" destOrd="0" parTransId="{FB820137-F40C-4447-9582-4DDD94E95946}" sibTransId="{4347423F-DA64-4251-8CEF-721480D3DD25}"/>
    <dgm:cxn modelId="{C43599C4-0634-42E3-AB7D-7C4F183D0967}" srcId="{8A62D976-4BAD-46AC-9277-1CECB0D7EFC3}" destId="{155F8D90-703D-4975-B605-2DDB5A909A27}" srcOrd="3" destOrd="0" parTransId="{CCFB7CF9-EA3F-45CD-9E9A-C5BBFCAA711B}" sibTransId="{FE2E56AE-809C-495E-834F-E58F2D9E999F}"/>
    <dgm:cxn modelId="{82F876C8-5619-4768-AF87-5E2D26559772}" type="presOf" srcId="{0E6AA37A-F6BE-4E1B-B8E1-8B1723BEDFA2}" destId="{6F9BB3CD-AD03-4B63-8CD8-6338C0C31326}" srcOrd="0" destOrd="0" presId="urn:microsoft.com/office/officeart/2018/5/layout/IconLeafLabelList"/>
    <dgm:cxn modelId="{EC5C92D9-B905-45A6-964F-7F92D86B4B69}" type="presOf" srcId="{5F0A465F-EE86-4E35-BA8C-B4991BD6009E}" destId="{C88A63C3-55FD-4938-BAAE-376E24A10D85}" srcOrd="0" destOrd="0" presId="urn:microsoft.com/office/officeart/2018/5/layout/IconLeafLabelList"/>
    <dgm:cxn modelId="{668A78DA-EEB3-4602-B534-C01C730D87F1}" type="presOf" srcId="{BCAECCA4-9893-4FCA-AD23-5621D5F2D499}" destId="{E8B8869A-42F8-415C-B736-007B28E78349}" srcOrd="0" destOrd="0" presId="urn:microsoft.com/office/officeart/2018/5/layout/IconLeafLabelList"/>
    <dgm:cxn modelId="{5AC559DE-CC6A-4F68-863F-855C4F51A005}" type="presOf" srcId="{8A62D976-4BAD-46AC-9277-1CECB0D7EFC3}" destId="{2F600188-D04F-4FB7-BE98-773F8C6BBB41}" srcOrd="0" destOrd="0" presId="urn:microsoft.com/office/officeart/2018/5/layout/IconLeafLabelList"/>
    <dgm:cxn modelId="{BBB4DAED-500A-4AB8-8461-4C2B20C5064F}" srcId="{8A62D976-4BAD-46AC-9277-1CECB0D7EFC3}" destId="{CCD8BB14-5B04-46C7-B07C-B0F728F8A290}" srcOrd="2" destOrd="0" parTransId="{A92688C2-87EA-4A25-83A1-A788AC703727}" sibTransId="{52E6A518-7415-437B-B5C7-2C4A2D1237E9}"/>
    <dgm:cxn modelId="{7E3986FA-7E89-43C7-B32F-24F89C86C877}" type="presOf" srcId="{AB4D1AEB-33F2-447F-A7B2-57D8EDCDA24D}" destId="{61C0AADE-56AB-4CBA-919C-4F52C08A2E34}" srcOrd="0" destOrd="0" presId="urn:microsoft.com/office/officeart/2018/5/layout/IconLeafLabelList"/>
    <dgm:cxn modelId="{70E62200-D017-44E6-97B1-778C21E751DB}" type="presParOf" srcId="{2F600188-D04F-4FB7-BE98-773F8C6BBB41}" destId="{18A08D58-62AA-4390-8D53-198FCD2F33C5}" srcOrd="0" destOrd="0" presId="urn:microsoft.com/office/officeart/2018/5/layout/IconLeafLabelList"/>
    <dgm:cxn modelId="{99A8D204-ADE9-452F-A5AD-06BDD26FC931}" type="presParOf" srcId="{18A08D58-62AA-4390-8D53-198FCD2F33C5}" destId="{2C1E4654-B992-4C4F-B3A9-7A5B470F0841}" srcOrd="0" destOrd="0" presId="urn:microsoft.com/office/officeart/2018/5/layout/IconLeafLabelList"/>
    <dgm:cxn modelId="{638177AB-7E18-40D9-94DE-3C02FAD0A9C2}" type="presParOf" srcId="{18A08D58-62AA-4390-8D53-198FCD2F33C5}" destId="{80627A13-E1FB-4976-ACA2-E05ABB459BFC}" srcOrd="1" destOrd="0" presId="urn:microsoft.com/office/officeart/2018/5/layout/IconLeafLabelList"/>
    <dgm:cxn modelId="{2E758D11-A531-4D72-BFF8-55E266756777}" type="presParOf" srcId="{18A08D58-62AA-4390-8D53-198FCD2F33C5}" destId="{1C502C94-AB48-41F8-8E18-5AB315B35010}" srcOrd="2" destOrd="0" presId="urn:microsoft.com/office/officeart/2018/5/layout/IconLeafLabelList"/>
    <dgm:cxn modelId="{08DCB6FB-B73D-4DAF-8F40-5247E542CB4F}" type="presParOf" srcId="{18A08D58-62AA-4390-8D53-198FCD2F33C5}" destId="{61C0AADE-56AB-4CBA-919C-4F52C08A2E34}" srcOrd="3" destOrd="0" presId="urn:microsoft.com/office/officeart/2018/5/layout/IconLeafLabelList"/>
    <dgm:cxn modelId="{F5D92B93-7554-4427-A0B9-73DBD9DB7E6B}" type="presParOf" srcId="{2F600188-D04F-4FB7-BE98-773F8C6BBB41}" destId="{56263638-B708-4C2F-9EFE-1F09E640A0A1}" srcOrd="1" destOrd="0" presId="urn:microsoft.com/office/officeart/2018/5/layout/IconLeafLabelList"/>
    <dgm:cxn modelId="{4F4388A9-388C-4541-9A98-49E6A12986A2}" type="presParOf" srcId="{2F600188-D04F-4FB7-BE98-773F8C6BBB41}" destId="{B0019095-DFBD-493A-8D57-9F51608A5A5A}" srcOrd="2" destOrd="0" presId="urn:microsoft.com/office/officeart/2018/5/layout/IconLeafLabelList"/>
    <dgm:cxn modelId="{9B16448B-D8DD-4A50-BA4E-82C66F43EFFF}" type="presParOf" srcId="{B0019095-DFBD-493A-8D57-9F51608A5A5A}" destId="{EF0573CC-342F-43AA-A02F-5C452C752188}" srcOrd="0" destOrd="0" presId="urn:microsoft.com/office/officeart/2018/5/layout/IconLeafLabelList"/>
    <dgm:cxn modelId="{4FCA6F85-3E54-4878-AD2D-5E9667013B62}" type="presParOf" srcId="{B0019095-DFBD-493A-8D57-9F51608A5A5A}" destId="{2AC0942E-718C-48EC-BE20-AD467B84F946}" srcOrd="1" destOrd="0" presId="urn:microsoft.com/office/officeart/2018/5/layout/IconLeafLabelList"/>
    <dgm:cxn modelId="{2A1202E4-A012-467F-8D98-CF66BC820DDE}" type="presParOf" srcId="{B0019095-DFBD-493A-8D57-9F51608A5A5A}" destId="{70AA69DC-BF45-46EA-83C3-7D1C268F03DA}" srcOrd="2" destOrd="0" presId="urn:microsoft.com/office/officeart/2018/5/layout/IconLeafLabelList"/>
    <dgm:cxn modelId="{D83D32C1-97B3-4EBB-AAA7-59492FA6C582}" type="presParOf" srcId="{B0019095-DFBD-493A-8D57-9F51608A5A5A}" destId="{E8B8869A-42F8-415C-B736-007B28E78349}" srcOrd="3" destOrd="0" presId="urn:microsoft.com/office/officeart/2018/5/layout/IconLeafLabelList"/>
    <dgm:cxn modelId="{76AD591D-C716-4B0E-9B1D-7296D66EA1BB}" type="presParOf" srcId="{2F600188-D04F-4FB7-BE98-773F8C6BBB41}" destId="{16683079-5B82-4427-B83C-AB26D56036C6}" srcOrd="3" destOrd="0" presId="urn:microsoft.com/office/officeart/2018/5/layout/IconLeafLabelList"/>
    <dgm:cxn modelId="{CA82D8C5-F51F-4D70-A8AB-90F706726552}" type="presParOf" srcId="{2F600188-D04F-4FB7-BE98-773F8C6BBB41}" destId="{DAF20CE4-7D1A-4627-903D-C7EA1715FEE7}" srcOrd="4" destOrd="0" presId="urn:microsoft.com/office/officeart/2018/5/layout/IconLeafLabelList"/>
    <dgm:cxn modelId="{AC7C55C9-8AB5-4CF4-B9A2-F4607AB16A5E}" type="presParOf" srcId="{DAF20CE4-7D1A-4627-903D-C7EA1715FEE7}" destId="{9B7F68DE-779A-46F4-B8F2-C5590E9366B8}" srcOrd="0" destOrd="0" presId="urn:microsoft.com/office/officeart/2018/5/layout/IconLeafLabelList"/>
    <dgm:cxn modelId="{6A6F8BB9-0515-418B-815F-CA47C0A9E47B}" type="presParOf" srcId="{DAF20CE4-7D1A-4627-903D-C7EA1715FEE7}" destId="{52E93604-6CF3-49BC-A7C9-D714BFE606A1}" srcOrd="1" destOrd="0" presId="urn:microsoft.com/office/officeart/2018/5/layout/IconLeafLabelList"/>
    <dgm:cxn modelId="{8B7C2435-8B9D-4AD0-A043-E085533455EA}" type="presParOf" srcId="{DAF20CE4-7D1A-4627-903D-C7EA1715FEE7}" destId="{6ED59196-B67E-4ED4-9243-EDE3226EBC83}" srcOrd="2" destOrd="0" presId="urn:microsoft.com/office/officeart/2018/5/layout/IconLeafLabelList"/>
    <dgm:cxn modelId="{0FB3A974-3670-4058-9A72-872ED937A311}" type="presParOf" srcId="{DAF20CE4-7D1A-4627-903D-C7EA1715FEE7}" destId="{3FA9C8AA-70B0-4606-B7B6-5A454765697A}" srcOrd="3" destOrd="0" presId="urn:microsoft.com/office/officeart/2018/5/layout/IconLeafLabelList"/>
    <dgm:cxn modelId="{5A7D145A-284B-430F-8FDE-93E453F9C033}" type="presParOf" srcId="{2F600188-D04F-4FB7-BE98-773F8C6BBB41}" destId="{4D85BA6B-791E-4914-9DA3-AC0F3EAA0C74}" srcOrd="5" destOrd="0" presId="urn:microsoft.com/office/officeart/2018/5/layout/IconLeafLabelList"/>
    <dgm:cxn modelId="{734B3F59-0BD5-401B-9AB4-E783A8C7E8EF}" type="presParOf" srcId="{2F600188-D04F-4FB7-BE98-773F8C6BBB41}" destId="{219D9CF2-2875-4E16-ABFA-D5F2E6A3DCE3}" srcOrd="6" destOrd="0" presId="urn:microsoft.com/office/officeart/2018/5/layout/IconLeafLabelList"/>
    <dgm:cxn modelId="{E367EE90-1CBB-4040-87B0-68C748CBE22A}" type="presParOf" srcId="{219D9CF2-2875-4E16-ABFA-D5F2E6A3DCE3}" destId="{E905F85B-87CD-437B-8BC5-01521FBADB15}" srcOrd="0" destOrd="0" presId="urn:microsoft.com/office/officeart/2018/5/layout/IconLeafLabelList"/>
    <dgm:cxn modelId="{1BE3F61E-D6C6-4B5A-8B0B-C497CC9FCD9F}" type="presParOf" srcId="{219D9CF2-2875-4E16-ABFA-D5F2E6A3DCE3}" destId="{1FC3AA9F-E001-45C4-820D-54CD7E47D9E5}" srcOrd="1" destOrd="0" presId="urn:microsoft.com/office/officeart/2018/5/layout/IconLeafLabelList"/>
    <dgm:cxn modelId="{F2D65391-9644-49AF-A6DC-3E4777BD366C}" type="presParOf" srcId="{219D9CF2-2875-4E16-ABFA-D5F2E6A3DCE3}" destId="{BCB72C8F-412F-4466-A355-FAC83979B966}" srcOrd="2" destOrd="0" presId="urn:microsoft.com/office/officeart/2018/5/layout/IconLeafLabelList"/>
    <dgm:cxn modelId="{29E536C9-B5F4-42B5-811F-2B0EE5C3DEFF}" type="presParOf" srcId="{219D9CF2-2875-4E16-ABFA-D5F2E6A3DCE3}" destId="{3C80D8D1-B4FF-4B7C-BA86-1D21B0EF104C}" srcOrd="3" destOrd="0" presId="urn:microsoft.com/office/officeart/2018/5/layout/IconLeafLabelList"/>
    <dgm:cxn modelId="{AF5E434B-9751-40BE-94B4-9B48AA37527F}" type="presParOf" srcId="{2F600188-D04F-4FB7-BE98-773F8C6BBB41}" destId="{89D16C70-14B6-4B61-B4B8-AB5ED99F1BA4}" srcOrd="7" destOrd="0" presId="urn:microsoft.com/office/officeart/2018/5/layout/IconLeafLabelList"/>
    <dgm:cxn modelId="{4DF00CB7-C298-4DDA-AAE6-49F45F150A53}" type="presParOf" srcId="{2F600188-D04F-4FB7-BE98-773F8C6BBB41}" destId="{8F0F1005-D730-4C62-BFD5-3120B2591A37}" srcOrd="8" destOrd="0" presId="urn:microsoft.com/office/officeart/2018/5/layout/IconLeafLabelList"/>
    <dgm:cxn modelId="{3218EEA0-2BDA-47D0-8E33-07625E57F88F}" type="presParOf" srcId="{8F0F1005-D730-4C62-BFD5-3120B2591A37}" destId="{4C5140C5-2FBE-420A-ACA6-837EBFD61A7C}" srcOrd="0" destOrd="0" presId="urn:microsoft.com/office/officeart/2018/5/layout/IconLeafLabelList"/>
    <dgm:cxn modelId="{D5F4FF30-E8ED-46F3-BC9F-1DD3AD4C6EF5}" type="presParOf" srcId="{8F0F1005-D730-4C62-BFD5-3120B2591A37}" destId="{00591333-F52A-4B12-8819-E5AE1B41C573}" srcOrd="1" destOrd="0" presId="urn:microsoft.com/office/officeart/2018/5/layout/IconLeafLabelList"/>
    <dgm:cxn modelId="{BFFF49E3-D80D-46DC-908E-426E09F26EE1}" type="presParOf" srcId="{8F0F1005-D730-4C62-BFD5-3120B2591A37}" destId="{83F39D78-2945-4C93-8AF5-AA40AB2F5968}" srcOrd="2" destOrd="0" presId="urn:microsoft.com/office/officeart/2018/5/layout/IconLeafLabelList"/>
    <dgm:cxn modelId="{2F6403F9-56CD-4EA6-9D9C-E5E09B565BC2}" type="presParOf" srcId="{8F0F1005-D730-4C62-BFD5-3120B2591A37}" destId="{C88A63C3-55FD-4938-BAAE-376E24A10D85}" srcOrd="3" destOrd="0" presId="urn:microsoft.com/office/officeart/2018/5/layout/IconLeafLabelList"/>
    <dgm:cxn modelId="{24108590-3A06-405F-840C-670B3A14E13E}" type="presParOf" srcId="{2F600188-D04F-4FB7-BE98-773F8C6BBB41}" destId="{A0D2ACDD-14CF-4090-B305-06EC5DF3BEA2}" srcOrd="9" destOrd="0" presId="urn:microsoft.com/office/officeart/2018/5/layout/IconLeafLabelList"/>
    <dgm:cxn modelId="{E5190576-CBB6-46D2-8510-3EC52C36B2EB}" type="presParOf" srcId="{2F600188-D04F-4FB7-BE98-773F8C6BBB41}" destId="{8864EB97-F5F1-4B2C-8919-02ED5D96E5EC}" srcOrd="10" destOrd="0" presId="urn:microsoft.com/office/officeart/2018/5/layout/IconLeafLabelList"/>
    <dgm:cxn modelId="{72D5A94C-C7EE-4585-84F9-F15C327AFA37}" type="presParOf" srcId="{8864EB97-F5F1-4B2C-8919-02ED5D96E5EC}" destId="{1C886FA2-044F-4554-A867-77686C1912F4}" srcOrd="0" destOrd="0" presId="urn:microsoft.com/office/officeart/2018/5/layout/IconLeafLabelList"/>
    <dgm:cxn modelId="{888554BA-E591-4F10-BDA1-E9B3A9C8358E}" type="presParOf" srcId="{8864EB97-F5F1-4B2C-8919-02ED5D96E5EC}" destId="{D306D75A-8FF2-4A15-BCAF-F86DF5683A1F}" srcOrd="1" destOrd="0" presId="urn:microsoft.com/office/officeart/2018/5/layout/IconLeafLabelList"/>
    <dgm:cxn modelId="{ACFFC394-890B-49B2-AFBE-DB0FD4C10FCD}" type="presParOf" srcId="{8864EB97-F5F1-4B2C-8919-02ED5D96E5EC}" destId="{7AAD4766-0DDD-48F5-A165-5FF9EB7CBE76}" srcOrd="2" destOrd="0" presId="urn:microsoft.com/office/officeart/2018/5/layout/IconLeafLabelList"/>
    <dgm:cxn modelId="{95F9A239-C6EA-4D54-A707-2A8FBB2FD8A9}" type="presParOf" srcId="{8864EB97-F5F1-4B2C-8919-02ED5D96E5EC}" destId="{697C1388-D58F-4ED2-9735-B52AEC832F36}" srcOrd="3" destOrd="0" presId="urn:microsoft.com/office/officeart/2018/5/layout/IconLeafLabelList"/>
    <dgm:cxn modelId="{78813D02-D7B4-4531-B058-D2B535880568}" type="presParOf" srcId="{2F600188-D04F-4FB7-BE98-773F8C6BBB41}" destId="{7B5A388D-D9B0-4AC4-BA37-4D20B570967D}" srcOrd="11" destOrd="0" presId="urn:microsoft.com/office/officeart/2018/5/layout/IconLeafLabelList"/>
    <dgm:cxn modelId="{3A895457-C0AE-4903-82DB-F231D8D8AE6A}" type="presParOf" srcId="{2F600188-D04F-4FB7-BE98-773F8C6BBB41}" destId="{6AE11D82-8C93-4DBB-A64D-83968EEE5321}" srcOrd="12" destOrd="0" presId="urn:microsoft.com/office/officeart/2018/5/layout/IconLeafLabelList"/>
    <dgm:cxn modelId="{EDE29367-51DD-4E7A-9E5C-4B17BBF3567B}" type="presParOf" srcId="{6AE11D82-8C93-4DBB-A64D-83968EEE5321}" destId="{B7AB8C63-961F-488B-8654-AC805273F203}" srcOrd="0" destOrd="0" presId="urn:microsoft.com/office/officeart/2018/5/layout/IconLeafLabelList"/>
    <dgm:cxn modelId="{35509068-0FBD-45C5-A690-99B33D59976C}" type="presParOf" srcId="{6AE11D82-8C93-4DBB-A64D-83968EEE5321}" destId="{08C1BA37-0E9E-47AD-9479-A547234949F2}" srcOrd="1" destOrd="0" presId="urn:microsoft.com/office/officeart/2018/5/layout/IconLeafLabelList"/>
    <dgm:cxn modelId="{5A91D588-43FC-47CC-8C99-B1435B820374}" type="presParOf" srcId="{6AE11D82-8C93-4DBB-A64D-83968EEE5321}" destId="{131BBC99-97FA-497B-B41C-0317C2E358EA}" srcOrd="2" destOrd="0" presId="urn:microsoft.com/office/officeart/2018/5/layout/IconLeafLabelList"/>
    <dgm:cxn modelId="{B3CAEA48-414C-43DF-83F0-5BF6C35B0A2C}" type="presParOf" srcId="{6AE11D82-8C93-4DBB-A64D-83968EEE5321}" destId="{CDBF569C-BE56-4BAD-A4F8-A79A05AFE959}" srcOrd="3" destOrd="0" presId="urn:microsoft.com/office/officeart/2018/5/layout/IconLeafLabelList"/>
    <dgm:cxn modelId="{73392023-6DEC-49C9-80B2-48D8C3E4577A}" type="presParOf" srcId="{2F600188-D04F-4FB7-BE98-773F8C6BBB41}" destId="{600F568E-DA0A-4CCA-AC92-2B8C6C58389B}" srcOrd="13" destOrd="0" presId="urn:microsoft.com/office/officeart/2018/5/layout/IconLeafLabelList"/>
    <dgm:cxn modelId="{CD736691-D7A3-4607-8D72-6A89F44AF074}" type="presParOf" srcId="{2F600188-D04F-4FB7-BE98-773F8C6BBB41}" destId="{5A4003B6-FA36-415A-9BD1-F633ED4F7B0A}" srcOrd="14" destOrd="0" presId="urn:microsoft.com/office/officeart/2018/5/layout/IconLeafLabelList"/>
    <dgm:cxn modelId="{56A3B694-CE75-41DB-9EFD-ACBBE53EA46F}" type="presParOf" srcId="{5A4003B6-FA36-415A-9BD1-F633ED4F7B0A}" destId="{A1AAF0AA-B88C-45BC-B905-1ADE582FECDE}" srcOrd="0" destOrd="0" presId="urn:microsoft.com/office/officeart/2018/5/layout/IconLeafLabelList"/>
    <dgm:cxn modelId="{AE5DABF9-DF8A-4FE6-9C91-2C86CF8E6A5D}" type="presParOf" srcId="{5A4003B6-FA36-415A-9BD1-F633ED4F7B0A}" destId="{BAA6B102-012C-489A-B3FC-CDD226A516B5}" srcOrd="1" destOrd="0" presId="urn:microsoft.com/office/officeart/2018/5/layout/IconLeafLabelList"/>
    <dgm:cxn modelId="{A3E680C5-06EE-4616-B858-0E8569044A9D}" type="presParOf" srcId="{5A4003B6-FA36-415A-9BD1-F633ED4F7B0A}" destId="{851CC1B9-B0CD-4E67-B600-F941A4886FAA}" srcOrd="2" destOrd="0" presId="urn:microsoft.com/office/officeart/2018/5/layout/IconLeafLabelList"/>
    <dgm:cxn modelId="{4A5EFF12-F43F-4E06-8C20-690CE445D750}" type="presParOf" srcId="{5A4003B6-FA36-415A-9BD1-F633ED4F7B0A}" destId="{6F9BB3CD-AD03-4B63-8CD8-6338C0C31326}"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3AB91DC-0344-4595-AC85-D1FE9BDF4786}"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BC7F092F-C4A9-4EDE-8914-8E80E8A1F686}">
      <dgm:prSet/>
      <dgm:spPr/>
      <dgm:t>
        <a:bodyPr/>
        <a:lstStyle/>
        <a:p>
          <a:r>
            <a:rPr lang="en-GB"/>
            <a:t>Communication/ transparency of support services</a:t>
          </a:r>
          <a:endParaRPr lang="en-US"/>
        </a:p>
      </dgm:t>
    </dgm:pt>
    <dgm:pt modelId="{D88EC244-D747-47E7-8953-71C53AF5DBE4}" type="parTrans" cxnId="{35A9411D-7866-4217-BC9D-153028BF9E73}">
      <dgm:prSet/>
      <dgm:spPr/>
      <dgm:t>
        <a:bodyPr/>
        <a:lstStyle/>
        <a:p>
          <a:endParaRPr lang="en-US"/>
        </a:p>
      </dgm:t>
    </dgm:pt>
    <dgm:pt modelId="{9B263293-9E4A-433F-A95B-7744F5A8AE9C}" type="sibTrans" cxnId="{35A9411D-7866-4217-BC9D-153028BF9E73}">
      <dgm:prSet/>
      <dgm:spPr/>
      <dgm:t>
        <a:bodyPr/>
        <a:lstStyle/>
        <a:p>
          <a:endParaRPr lang="en-US"/>
        </a:p>
      </dgm:t>
    </dgm:pt>
    <dgm:pt modelId="{D7BB3DCD-135F-4ED4-A7DD-BF3DDFDDE107}">
      <dgm:prSet/>
      <dgm:spPr/>
      <dgm:t>
        <a:bodyPr/>
        <a:lstStyle/>
        <a:p>
          <a:r>
            <a:rPr lang="en-GB"/>
            <a:t>Protocol/ stigma leading to possible disadvantage and distrust</a:t>
          </a:r>
          <a:endParaRPr lang="en-US"/>
        </a:p>
      </dgm:t>
    </dgm:pt>
    <dgm:pt modelId="{C07804BB-AC0E-47BB-9BE0-B8F8F0CE30B2}" type="parTrans" cxnId="{5D03DECD-77D3-4020-8F8F-F61605591261}">
      <dgm:prSet/>
      <dgm:spPr/>
      <dgm:t>
        <a:bodyPr/>
        <a:lstStyle/>
        <a:p>
          <a:endParaRPr lang="en-US"/>
        </a:p>
      </dgm:t>
    </dgm:pt>
    <dgm:pt modelId="{1420ECD8-C470-47B5-9D95-9E34D8B84C1D}" type="sibTrans" cxnId="{5D03DECD-77D3-4020-8F8F-F61605591261}">
      <dgm:prSet/>
      <dgm:spPr/>
      <dgm:t>
        <a:bodyPr/>
        <a:lstStyle/>
        <a:p>
          <a:endParaRPr lang="en-US"/>
        </a:p>
      </dgm:t>
    </dgm:pt>
    <dgm:pt modelId="{6979997C-1664-44BA-A8CF-40777E727F47}">
      <dgm:prSet/>
      <dgm:spPr/>
      <dgm:t>
        <a:bodyPr/>
        <a:lstStyle/>
        <a:p>
          <a:r>
            <a:rPr lang="en-GB"/>
            <a:t>Trauma associated with children's services</a:t>
          </a:r>
          <a:endParaRPr lang="en-US"/>
        </a:p>
      </dgm:t>
    </dgm:pt>
    <dgm:pt modelId="{2C9AE7E0-44ED-43E4-877D-5FDC4FBE47D6}" type="parTrans" cxnId="{4586BCAA-A999-4FA7-90F3-AAF960EDBB01}">
      <dgm:prSet/>
      <dgm:spPr/>
      <dgm:t>
        <a:bodyPr/>
        <a:lstStyle/>
        <a:p>
          <a:endParaRPr lang="en-US"/>
        </a:p>
      </dgm:t>
    </dgm:pt>
    <dgm:pt modelId="{B8282E4B-1C7E-40C1-BAB5-28B8024F6F83}" type="sibTrans" cxnId="{4586BCAA-A999-4FA7-90F3-AAF960EDBB01}">
      <dgm:prSet/>
      <dgm:spPr/>
      <dgm:t>
        <a:bodyPr/>
        <a:lstStyle/>
        <a:p>
          <a:endParaRPr lang="en-US"/>
        </a:p>
      </dgm:t>
    </dgm:pt>
    <dgm:pt modelId="{E85B3BBB-C882-4014-878B-6599610596ED}">
      <dgm:prSet/>
      <dgm:spPr/>
      <dgm:t>
        <a:bodyPr/>
        <a:lstStyle/>
        <a:p>
          <a:r>
            <a:rPr lang="en-GB"/>
            <a:t>Early support for trauma</a:t>
          </a:r>
          <a:endParaRPr lang="en-US"/>
        </a:p>
      </dgm:t>
    </dgm:pt>
    <dgm:pt modelId="{3F9662CF-2652-4AE5-ADE0-91CBC0F58089}" type="parTrans" cxnId="{A1803D3B-9614-42D4-8EEF-492C774B00A3}">
      <dgm:prSet/>
      <dgm:spPr/>
      <dgm:t>
        <a:bodyPr/>
        <a:lstStyle/>
        <a:p>
          <a:endParaRPr lang="en-US"/>
        </a:p>
      </dgm:t>
    </dgm:pt>
    <dgm:pt modelId="{2C4DE918-137A-4C15-A53B-A3D0B14DD158}" type="sibTrans" cxnId="{A1803D3B-9614-42D4-8EEF-492C774B00A3}">
      <dgm:prSet/>
      <dgm:spPr/>
      <dgm:t>
        <a:bodyPr/>
        <a:lstStyle/>
        <a:p>
          <a:endParaRPr lang="en-US"/>
        </a:p>
      </dgm:t>
    </dgm:pt>
    <dgm:pt modelId="{34D77796-2DE7-4568-8300-0848617DDBF4}">
      <dgm:prSet/>
      <dgm:spPr/>
      <dgm:t>
        <a:bodyPr/>
        <a:lstStyle/>
        <a:p>
          <a:r>
            <a:rPr lang="en-GB"/>
            <a:t>Knowledge of support services</a:t>
          </a:r>
          <a:endParaRPr lang="en-US"/>
        </a:p>
      </dgm:t>
    </dgm:pt>
    <dgm:pt modelId="{4A46C274-C966-49B6-9E4D-2E9D46B430FC}" type="parTrans" cxnId="{CD7F563F-BBAE-459C-81CF-371A1F297DED}">
      <dgm:prSet/>
      <dgm:spPr/>
      <dgm:t>
        <a:bodyPr/>
        <a:lstStyle/>
        <a:p>
          <a:endParaRPr lang="en-US"/>
        </a:p>
      </dgm:t>
    </dgm:pt>
    <dgm:pt modelId="{C546D02A-3519-4A84-A58E-83F439DE4A23}" type="sibTrans" cxnId="{CD7F563F-BBAE-459C-81CF-371A1F297DED}">
      <dgm:prSet/>
      <dgm:spPr/>
      <dgm:t>
        <a:bodyPr/>
        <a:lstStyle/>
        <a:p>
          <a:endParaRPr lang="en-US"/>
        </a:p>
      </dgm:t>
    </dgm:pt>
    <dgm:pt modelId="{DB1B14FE-2395-498E-BDA7-94FF46EC1C3E}" type="pres">
      <dgm:prSet presAssocID="{B3AB91DC-0344-4595-AC85-D1FE9BDF4786}" presName="vert0" presStyleCnt="0">
        <dgm:presLayoutVars>
          <dgm:dir/>
          <dgm:animOne val="branch"/>
          <dgm:animLvl val="lvl"/>
        </dgm:presLayoutVars>
      </dgm:prSet>
      <dgm:spPr/>
    </dgm:pt>
    <dgm:pt modelId="{92EB65C8-73DB-43E6-8008-FE62BCD62521}" type="pres">
      <dgm:prSet presAssocID="{BC7F092F-C4A9-4EDE-8914-8E80E8A1F686}" presName="thickLine" presStyleLbl="alignNode1" presStyleIdx="0" presStyleCnt="5"/>
      <dgm:spPr/>
    </dgm:pt>
    <dgm:pt modelId="{708A44A8-5E08-4840-A7F3-890D27A6FB68}" type="pres">
      <dgm:prSet presAssocID="{BC7F092F-C4A9-4EDE-8914-8E80E8A1F686}" presName="horz1" presStyleCnt="0"/>
      <dgm:spPr/>
    </dgm:pt>
    <dgm:pt modelId="{213D1D53-2EAE-44EE-998C-9D1584194B96}" type="pres">
      <dgm:prSet presAssocID="{BC7F092F-C4A9-4EDE-8914-8E80E8A1F686}" presName="tx1" presStyleLbl="revTx" presStyleIdx="0" presStyleCnt="5"/>
      <dgm:spPr/>
    </dgm:pt>
    <dgm:pt modelId="{4EE4AED3-255C-4A0A-83A3-5F260748B4B4}" type="pres">
      <dgm:prSet presAssocID="{BC7F092F-C4A9-4EDE-8914-8E80E8A1F686}" presName="vert1" presStyleCnt="0"/>
      <dgm:spPr/>
    </dgm:pt>
    <dgm:pt modelId="{0E9F1382-5A6F-4558-B9FE-7B00ED7269D7}" type="pres">
      <dgm:prSet presAssocID="{D7BB3DCD-135F-4ED4-A7DD-BF3DDFDDE107}" presName="thickLine" presStyleLbl="alignNode1" presStyleIdx="1" presStyleCnt="5"/>
      <dgm:spPr/>
    </dgm:pt>
    <dgm:pt modelId="{D0FFE3B2-16A2-4C4B-B9EC-0E3A6675658B}" type="pres">
      <dgm:prSet presAssocID="{D7BB3DCD-135F-4ED4-A7DD-BF3DDFDDE107}" presName="horz1" presStyleCnt="0"/>
      <dgm:spPr/>
    </dgm:pt>
    <dgm:pt modelId="{F4AA2995-D684-47A5-AAA9-2C9BDB6077FE}" type="pres">
      <dgm:prSet presAssocID="{D7BB3DCD-135F-4ED4-A7DD-BF3DDFDDE107}" presName="tx1" presStyleLbl="revTx" presStyleIdx="1" presStyleCnt="5"/>
      <dgm:spPr/>
    </dgm:pt>
    <dgm:pt modelId="{2B88A3B8-66C9-4E70-97A3-94325B5D5525}" type="pres">
      <dgm:prSet presAssocID="{D7BB3DCD-135F-4ED4-A7DD-BF3DDFDDE107}" presName="vert1" presStyleCnt="0"/>
      <dgm:spPr/>
    </dgm:pt>
    <dgm:pt modelId="{6E273816-6EDA-4A86-ADFA-B4A766F8DA2C}" type="pres">
      <dgm:prSet presAssocID="{6979997C-1664-44BA-A8CF-40777E727F47}" presName="thickLine" presStyleLbl="alignNode1" presStyleIdx="2" presStyleCnt="5"/>
      <dgm:spPr/>
    </dgm:pt>
    <dgm:pt modelId="{58B35D69-1296-4F30-B94A-BB5090534133}" type="pres">
      <dgm:prSet presAssocID="{6979997C-1664-44BA-A8CF-40777E727F47}" presName="horz1" presStyleCnt="0"/>
      <dgm:spPr/>
    </dgm:pt>
    <dgm:pt modelId="{942E6D6D-8B74-47E4-8560-7C1A6E84F32A}" type="pres">
      <dgm:prSet presAssocID="{6979997C-1664-44BA-A8CF-40777E727F47}" presName="tx1" presStyleLbl="revTx" presStyleIdx="2" presStyleCnt="5"/>
      <dgm:spPr/>
    </dgm:pt>
    <dgm:pt modelId="{F1B162F0-BD22-4A1D-B328-D6405D321C43}" type="pres">
      <dgm:prSet presAssocID="{6979997C-1664-44BA-A8CF-40777E727F47}" presName="vert1" presStyleCnt="0"/>
      <dgm:spPr/>
    </dgm:pt>
    <dgm:pt modelId="{37484C43-599D-4D02-904C-D77E630D9065}" type="pres">
      <dgm:prSet presAssocID="{E85B3BBB-C882-4014-878B-6599610596ED}" presName="thickLine" presStyleLbl="alignNode1" presStyleIdx="3" presStyleCnt="5"/>
      <dgm:spPr/>
    </dgm:pt>
    <dgm:pt modelId="{06601916-56C6-4054-B742-0DCF6F531813}" type="pres">
      <dgm:prSet presAssocID="{E85B3BBB-C882-4014-878B-6599610596ED}" presName="horz1" presStyleCnt="0"/>
      <dgm:spPr/>
    </dgm:pt>
    <dgm:pt modelId="{C0504A83-E95C-4A12-AAA0-DE241B5D10C8}" type="pres">
      <dgm:prSet presAssocID="{E85B3BBB-C882-4014-878B-6599610596ED}" presName="tx1" presStyleLbl="revTx" presStyleIdx="3" presStyleCnt="5"/>
      <dgm:spPr/>
    </dgm:pt>
    <dgm:pt modelId="{F9FB0D8A-B673-4545-8AF0-BE98B066BF25}" type="pres">
      <dgm:prSet presAssocID="{E85B3BBB-C882-4014-878B-6599610596ED}" presName="vert1" presStyleCnt="0"/>
      <dgm:spPr/>
    </dgm:pt>
    <dgm:pt modelId="{CC490987-AC44-4D8C-BB49-1C30D6E2ADD4}" type="pres">
      <dgm:prSet presAssocID="{34D77796-2DE7-4568-8300-0848617DDBF4}" presName="thickLine" presStyleLbl="alignNode1" presStyleIdx="4" presStyleCnt="5"/>
      <dgm:spPr/>
    </dgm:pt>
    <dgm:pt modelId="{92F556A3-A82A-423A-9185-89147A4B911E}" type="pres">
      <dgm:prSet presAssocID="{34D77796-2DE7-4568-8300-0848617DDBF4}" presName="horz1" presStyleCnt="0"/>
      <dgm:spPr/>
    </dgm:pt>
    <dgm:pt modelId="{33CD754C-334C-4CF9-9610-2CAD9F8A0DA3}" type="pres">
      <dgm:prSet presAssocID="{34D77796-2DE7-4568-8300-0848617DDBF4}" presName="tx1" presStyleLbl="revTx" presStyleIdx="4" presStyleCnt="5"/>
      <dgm:spPr/>
    </dgm:pt>
    <dgm:pt modelId="{80667763-F169-4237-8C5B-6B5E70E9DB16}" type="pres">
      <dgm:prSet presAssocID="{34D77796-2DE7-4568-8300-0848617DDBF4}" presName="vert1" presStyleCnt="0"/>
      <dgm:spPr/>
    </dgm:pt>
  </dgm:ptLst>
  <dgm:cxnLst>
    <dgm:cxn modelId="{DF255A0F-F2FC-478B-A9BF-772C3FFC0900}" type="presOf" srcId="{B3AB91DC-0344-4595-AC85-D1FE9BDF4786}" destId="{DB1B14FE-2395-498E-BDA7-94FF46EC1C3E}" srcOrd="0" destOrd="0" presId="urn:microsoft.com/office/officeart/2008/layout/LinedList"/>
    <dgm:cxn modelId="{35A9411D-7866-4217-BC9D-153028BF9E73}" srcId="{B3AB91DC-0344-4595-AC85-D1FE9BDF4786}" destId="{BC7F092F-C4A9-4EDE-8914-8E80E8A1F686}" srcOrd="0" destOrd="0" parTransId="{D88EC244-D747-47E7-8953-71C53AF5DBE4}" sibTransId="{9B263293-9E4A-433F-A95B-7744F5A8AE9C}"/>
    <dgm:cxn modelId="{A1803D3B-9614-42D4-8EEF-492C774B00A3}" srcId="{B3AB91DC-0344-4595-AC85-D1FE9BDF4786}" destId="{E85B3BBB-C882-4014-878B-6599610596ED}" srcOrd="3" destOrd="0" parTransId="{3F9662CF-2652-4AE5-ADE0-91CBC0F58089}" sibTransId="{2C4DE918-137A-4C15-A53B-A3D0B14DD158}"/>
    <dgm:cxn modelId="{CD7F563F-BBAE-459C-81CF-371A1F297DED}" srcId="{B3AB91DC-0344-4595-AC85-D1FE9BDF4786}" destId="{34D77796-2DE7-4568-8300-0848617DDBF4}" srcOrd="4" destOrd="0" parTransId="{4A46C274-C966-49B6-9E4D-2E9D46B430FC}" sibTransId="{C546D02A-3519-4A84-A58E-83F439DE4A23}"/>
    <dgm:cxn modelId="{7663BE56-1571-47F3-9B74-6FF7D57282EE}" type="presOf" srcId="{E85B3BBB-C882-4014-878B-6599610596ED}" destId="{C0504A83-E95C-4A12-AAA0-DE241B5D10C8}" srcOrd="0" destOrd="0" presId="urn:microsoft.com/office/officeart/2008/layout/LinedList"/>
    <dgm:cxn modelId="{67D16B57-480D-46E1-847C-9B32416DB064}" type="presOf" srcId="{BC7F092F-C4A9-4EDE-8914-8E80E8A1F686}" destId="{213D1D53-2EAE-44EE-998C-9D1584194B96}" srcOrd="0" destOrd="0" presId="urn:microsoft.com/office/officeart/2008/layout/LinedList"/>
    <dgm:cxn modelId="{111661A4-FBB1-4695-9EF8-5057AB3841EF}" type="presOf" srcId="{34D77796-2DE7-4568-8300-0848617DDBF4}" destId="{33CD754C-334C-4CF9-9610-2CAD9F8A0DA3}" srcOrd="0" destOrd="0" presId="urn:microsoft.com/office/officeart/2008/layout/LinedList"/>
    <dgm:cxn modelId="{4586BCAA-A999-4FA7-90F3-AAF960EDBB01}" srcId="{B3AB91DC-0344-4595-AC85-D1FE9BDF4786}" destId="{6979997C-1664-44BA-A8CF-40777E727F47}" srcOrd="2" destOrd="0" parTransId="{2C9AE7E0-44ED-43E4-877D-5FDC4FBE47D6}" sibTransId="{B8282E4B-1C7E-40C1-BAB5-28B8024F6F83}"/>
    <dgm:cxn modelId="{314E10B3-34C1-4264-A4C9-E56E8D287843}" type="presOf" srcId="{6979997C-1664-44BA-A8CF-40777E727F47}" destId="{942E6D6D-8B74-47E4-8560-7C1A6E84F32A}" srcOrd="0" destOrd="0" presId="urn:microsoft.com/office/officeart/2008/layout/LinedList"/>
    <dgm:cxn modelId="{9EAB86C2-D109-4378-B971-A8A6B4309425}" type="presOf" srcId="{D7BB3DCD-135F-4ED4-A7DD-BF3DDFDDE107}" destId="{F4AA2995-D684-47A5-AAA9-2C9BDB6077FE}" srcOrd="0" destOrd="0" presId="urn:microsoft.com/office/officeart/2008/layout/LinedList"/>
    <dgm:cxn modelId="{5D03DECD-77D3-4020-8F8F-F61605591261}" srcId="{B3AB91DC-0344-4595-AC85-D1FE9BDF4786}" destId="{D7BB3DCD-135F-4ED4-A7DD-BF3DDFDDE107}" srcOrd="1" destOrd="0" parTransId="{C07804BB-AC0E-47BB-9BE0-B8F8F0CE30B2}" sibTransId="{1420ECD8-C470-47B5-9D95-9E34D8B84C1D}"/>
    <dgm:cxn modelId="{4B453D34-8990-4FBF-A4C3-633DEAAAC708}" type="presParOf" srcId="{DB1B14FE-2395-498E-BDA7-94FF46EC1C3E}" destId="{92EB65C8-73DB-43E6-8008-FE62BCD62521}" srcOrd="0" destOrd="0" presId="urn:microsoft.com/office/officeart/2008/layout/LinedList"/>
    <dgm:cxn modelId="{B48CF514-4849-404B-8E1F-99EAB94B7C4D}" type="presParOf" srcId="{DB1B14FE-2395-498E-BDA7-94FF46EC1C3E}" destId="{708A44A8-5E08-4840-A7F3-890D27A6FB68}" srcOrd="1" destOrd="0" presId="urn:microsoft.com/office/officeart/2008/layout/LinedList"/>
    <dgm:cxn modelId="{983D0543-BFE0-4D99-AB89-DC73503F9E97}" type="presParOf" srcId="{708A44A8-5E08-4840-A7F3-890D27A6FB68}" destId="{213D1D53-2EAE-44EE-998C-9D1584194B96}" srcOrd="0" destOrd="0" presId="urn:microsoft.com/office/officeart/2008/layout/LinedList"/>
    <dgm:cxn modelId="{DB084264-79C4-4102-9CEF-6C7A221D5651}" type="presParOf" srcId="{708A44A8-5E08-4840-A7F3-890D27A6FB68}" destId="{4EE4AED3-255C-4A0A-83A3-5F260748B4B4}" srcOrd="1" destOrd="0" presId="urn:microsoft.com/office/officeart/2008/layout/LinedList"/>
    <dgm:cxn modelId="{89935315-1460-4381-8202-ADBE61305CE0}" type="presParOf" srcId="{DB1B14FE-2395-498E-BDA7-94FF46EC1C3E}" destId="{0E9F1382-5A6F-4558-B9FE-7B00ED7269D7}" srcOrd="2" destOrd="0" presId="urn:microsoft.com/office/officeart/2008/layout/LinedList"/>
    <dgm:cxn modelId="{0C03E05C-D98F-4335-A63A-A5AE823D3934}" type="presParOf" srcId="{DB1B14FE-2395-498E-BDA7-94FF46EC1C3E}" destId="{D0FFE3B2-16A2-4C4B-B9EC-0E3A6675658B}" srcOrd="3" destOrd="0" presId="urn:microsoft.com/office/officeart/2008/layout/LinedList"/>
    <dgm:cxn modelId="{B4957421-7F0A-48DA-867C-940CA291AB0E}" type="presParOf" srcId="{D0FFE3B2-16A2-4C4B-B9EC-0E3A6675658B}" destId="{F4AA2995-D684-47A5-AAA9-2C9BDB6077FE}" srcOrd="0" destOrd="0" presId="urn:microsoft.com/office/officeart/2008/layout/LinedList"/>
    <dgm:cxn modelId="{E0E77FD5-9746-425A-9330-09DC9CD7A6FF}" type="presParOf" srcId="{D0FFE3B2-16A2-4C4B-B9EC-0E3A6675658B}" destId="{2B88A3B8-66C9-4E70-97A3-94325B5D5525}" srcOrd="1" destOrd="0" presId="urn:microsoft.com/office/officeart/2008/layout/LinedList"/>
    <dgm:cxn modelId="{F49C538B-CA2D-4D60-88DE-0AE5DAEAAAD7}" type="presParOf" srcId="{DB1B14FE-2395-498E-BDA7-94FF46EC1C3E}" destId="{6E273816-6EDA-4A86-ADFA-B4A766F8DA2C}" srcOrd="4" destOrd="0" presId="urn:microsoft.com/office/officeart/2008/layout/LinedList"/>
    <dgm:cxn modelId="{091DEBE4-03A6-4C05-BBC1-762DCBEEABA3}" type="presParOf" srcId="{DB1B14FE-2395-498E-BDA7-94FF46EC1C3E}" destId="{58B35D69-1296-4F30-B94A-BB5090534133}" srcOrd="5" destOrd="0" presId="urn:microsoft.com/office/officeart/2008/layout/LinedList"/>
    <dgm:cxn modelId="{B7DDF592-3766-46AA-8282-746251FE169E}" type="presParOf" srcId="{58B35D69-1296-4F30-B94A-BB5090534133}" destId="{942E6D6D-8B74-47E4-8560-7C1A6E84F32A}" srcOrd="0" destOrd="0" presId="urn:microsoft.com/office/officeart/2008/layout/LinedList"/>
    <dgm:cxn modelId="{83015BF3-24FD-4277-9737-7DF8EEA9EDD1}" type="presParOf" srcId="{58B35D69-1296-4F30-B94A-BB5090534133}" destId="{F1B162F0-BD22-4A1D-B328-D6405D321C43}" srcOrd="1" destOrd="0" presId="urn:microsoft.com/office/officeart/2008/layout/LinedList"/>
    <dgm:cxn modelId="{610DCE9B-DB1F-4F80-A12F-BF3EE9DC35A9}" type="presParOf" srcId="{DB1B14FE-2395-498E-BDA7-94FF46EC1C3E}" destId="{37484C43-599D-4D02-904C-D77E630D9065}" srcOrd="6" destOrd="0" presId="urn:microsoft.com/office/officeart/2008/layout/LinedList"/>
    <dgm:cxn modelId="{A33B98A5-A0E6-4662-8A4F-8E823E5E42C6}" type="presParOf" srcId="{DB1B14FE-2395-498E-BDA7-94FF46EC1C3E}" destId="{06601916-56C6-4054-B742-0DCF6F531813}" srcOrd="7" destOrd="0" presId="urn:microsoft.com/office/officeart/2008/layout/LinedList"/>
    <dgm:cxn modelId="{941AD325-C346-4590-B803-CDB8EB3CD3B7}" type="presParOf" srcId="{06601916-56C6-4054-B742-0DCF6F531813}" destId="{C0504A83-E95C-4A12-AAA0-DE241B5D10C8}" srcOrd="0" destOrd="0" presId="urn:microsoft.com/office/officeart/2008/layout/LinedList"/>
    <dgm:cxn modelId="{1FB1C0F6-F62F-4916-B61B-945D771E1AF7}" type="presParOf" srcId="{06601916-56C6-4054-B742-0DCF6F531813}" destId="{F9FB0D8A-B673-4545-8AF0-BE98B066BF25}" srcOrd="1" destOrd="0" presId="urn:microsoft.com/office/officeart/2008/layout/LinedList"/>
    <dgm:cxn modelId="{9E630DC6-0264-4908-B9E4-2BD09D2DFD39}" type="presParOf" srcId="{DB1B14FE-2395-498E-BDA7-94FF46EC1C3E}" destId="{CC490987-AC44-4D8C-BB49-1C30D6E2ADD4}" srcOrd="8" destOrd="0" presId="urn:microsoft.com/office/officeart/2008/layout/LinedList"/>
    <dgm:cxn modelId="{1D666666-B334-4AA9-9DAB-6A2658F2D99E}" type="presParOf" srcId="{DB1B14FE-2395-498E-BDA7-94FF46EC1C3E}" destId="{92F556A3-A82A-423A-9185-89147A4B911E}" srcOrd="9" destOrd="0" presId="urn:microsoft.com/office/officeart/2008/layout/LinedList"/>
    <dgm:cxn modelId="{2404BBE3-7783-406B-9B5E-954BA9956A20}" type="presParOf" srcId="{92F556A3-A82A-423A-9185-89147A4B911E}" destId="{33CD754C-334C-4CF9-9610-2CAD9F8A0DA3}" srcOrd="0" destOrd="0" presId="urn:microsoft.com/office/officeart/2008/layout/LinedList"/>
    <dgm:cxn modelId="{B62BFC70-D9C5-41F9-AAD2-75CE1B09384E}" type="presParOf" srcId="{92F556A3-A82A-423A-9185-89147A4B911E}" destId="{80667763-F169-4237-8C5B-6B5E70E9DB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61A84E-498F-4943-B2AB-A411D5B92AE8}"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E2F40C08-2BCC-4D97-BD86-A211C6FFAE4F}">
      <dgm:prSet/>
      <dgm:spPr/>
      <dgm:t>
        <a:bodyPr/>
        <a:lstStyle/>
        <a:p>
          <a:r>
            <a:rPr lang="en-GB" dirty="0"/>
            <a:t>This research was conducted as a part of my access course research project.</a:t>
          </a:r>
          <a:endParaRPr lang="en-US" dirty="0"/>
        </a:p>
      </dgm:t>
    </dgm:pt>
    <dgm:pt modelId="{5634008E-829A-40A2-96E6-7428D4EF9A42}" type="parTrans" cxnId="{2DB54402-9429-4A19-9E7F-A9FFA9F9CD6A}">
      <dgm:prSet/>
      <dgm:spPr/>
      <dgm:t>
        <a:bodyPr/>
        <a:lstStyle/>
        <a:p>
          <a:endParaRPr lang="en-US"/>
        </a:p>
      </dgm:t>
    </dgm:pt>
    <dgm:pt modelId="{8F290113-5194-4437-B4D1-8C99892BDE84}" type="sibTrans" cxnId="{2DB54402-9429-4A19-9E7F-A9FFA9F9CD6A}">
      <dgm:prSet/>
      <dgm:spPr/>
      <dgm:t>
        <a:bodyPr/>
        <a:lstStyle/>
        <a:p>
          <a:endParaRPr lang="en-US"/>
        </a:p>
      </dgm:t>
    </dgm:pt>
    <dgm:pt modelId="{F2C2AEA3-620F-48C4-9176-2A5FB105DD81}">
      <dgm:prSet/>
      <dgm:spPr/>
      <dgm:t>
        <a:bodyPr/>
        <a:lstStyle/>
        <a:p>
          <a:r>
            <a:rPr lang="en-GB"/>
            <a:t>My Care experienced background and the views of professionals around me made me keen to research further. </a:t>
          </a:r>
          <a:endParaRPr lang="en-US"/>
        </a:p>
      </dgm:t>
    </dgm:pt>
    <dgm:pt modelId="{29B95F89-8DB1-4863-B0BA-58C213F36DFF}" type="parTrans" cxnId="{19176186-8C77-4FDF-A76A-53AF8822D5D4}">
      <dgm:prSet/>
      <dgm:spPr/>
      <dgm:t>
        <a:bodyPr/>
        <a:lstStyle/>
        <a:p>
          <a:endParaRPr lang="en-US"/>
        </a:p>
      </dgm:t>
    </dgm:pt>
    <dgm:pt modelId="{E2D5B65D-8821-4C18-A176-96E45FF6589A}" type="sibTrans" cxnId="{19176186-8C77-4FDF-A76A-53AF8822D5D4}">
      <dgm:prSet/>
      <dgm:spPr/>
      <dgm:t>
        <a:bodyPr/>
        <a:lstStyle/>
        <a:p>
          <a:endParaRPr lang="en-US"/>
        </a:p>
      </dgm:t>
    </dgm:pt>
    <dgm:pt modelId="{26F45EDE-896B-4074-A59E-1A646DBF11E7}">
      <dgm:prSet/>
      <dgm:spPr/>
      <dgm:t>
        <a:bodyPr/>
        <a:lstStyle/>
        <a:p>
          <a:r>
            <a:rPr lang="en-GB" dirty="0"/>
            <a:t>This study was in response to various statistics suggesting children of care experienced parents are highly represented within children’s services. This research explores the barriers these parents may face and looks at the responses of those who work with these parents to gain their views of the situation. </a:t>
          </a:r>
          <a:endParaRPr lang="en-US" dirty="0"/>
        </a:p>
      </dgm:t>
    </dgm:pt>
    <dgm:pt modelId="{F8E2E897-0A1B-4FF8-9C08-CC101C8E7F58}" type="parTrans" cxnId="{BA586A17-774D-4216-B98B-38D336D30ABF}">
      <dgm:prSet/>
      <dgm:spPr/>
      <dgm:t>
        <a:bodyPr/>
        <a:lstStyle/>
        <a:p>
          <a:endParaRPr lang="en-US"/>
        </a:p>
      </dgm:t>
    </dgm:pt>
    <dgm:pt modelId="{F06C5211-C943-408E-AC94-95B3212C6B0C}" type="sibTrans" cxnId="{BA586A17-774D-4216-B98B-38D336D30ABF}">
      <dgm:prSet/>
      <dgm:spPr/>
      <dgm:t>
        <a:bodyPr/>
        <a:lstStyle/>
        <a:p>
          <a:endParaRPr lang="en-US"/>
        </a:p>
      </dgm:t>
    </dgm:pt>
    <dgm:pt modelId="{D286E24C-0508-4395-A6A1-8ACC3270147C}" type="pres">
      <dgm:prSet presAssocID="{2361A84E-498F-4943-B2AB-A411D5B92AE8}" presName="Name0" presStyleCnt="0">
        <dgm:presLayoutVars>
          <dgm:dir/>
          <dgm:resizeHandles val="exact"/>
        </dgm:presLayoutVars>
      </dgm:prSet>
      <dgm:spPr/>
    </dgm:pt>
    <dgm:pt modelId="{1BC4F8C9-7666-4BB9-80A4-2ACAFED3E30A}" type="pres">
      <dgm:prSet presAssocID="{E2F40C08-2BCC-4D97-BD86-A211C6FFAE4F}" presName="node" presStyleLbl="node1" presStyleIdx="0" presStyleCnt="3">
        <dgm:presLayoutVars>
          <dgm:bulletEnabled val="1"/>
        </dgm:presLayoutVars>
      </dgm:prSet>
      <dgm:spPr/>
    </dgm:pt>
    <dgm:pt modelId="{6A385B71-5793-4E27-82FA-04CA62806D58}" type="pres">
      <dgm:prSet presAssocID="{8F290113-5194-4437-B4D1-8C99892BDE84}" presName="sibTrans" presStyleLbl="sibTrans2D1" presStyleIdx="0" presStyleCnt="2"/>
      <dgm:spPr/>
    </dgm:pt>
    <dgm:pt modelId="{F9A12A86-F35D-4CE5-85E5-54BE653EC5AD}" type="pres">
      <dgm:prSet presAssocID="{8F290113-5194-4437-B4D1-8C99892BDE84}" presName="connectorText" presStyleLbl="sibTrans2D1" presStyleIdx="0" presStyleCnt="2"/>
      <dgm:spPr/>
    </dgm:pt>
    <dgm:pt modelId="{4D224E70-E420-4A8C-9C64-436717EB6F91}" type="pres">
      <dgm:prSet presAssocID="{F2C2AEA3-620F-48C4-9176-2A5FB105DD81}" presName="node" presStyleLbl="node1" presStyleIdx="1" presStyleCnt="3">
        <dgm:presLayoutVars>
          <dgm:bulletEnabled val="1"/>
        </dgm:presLayoutVars>
      </dgm:prSet>
      <dgm:spPr/>
    </dgm:pt>
    <dgm:pt modelId="{F0F9C748-9231-4B64-929E-2CF250C5CD2E}" type="pres">
      <dgm:prSet presAssocID="{E2D5B65D-8821-4C18-A176-96E45FF6589A}" presName="sibTrans" presStyleLbl="sibTrans2D1" presStyleIdx="1" presStyleCnt="2"/>
      <dgm:spPr/>
    </dgm:pt>
    <dgm:pt modelId="{6026D0AF-EDB0-4797-B98A-89A1A0FCE035}" type="pres">
      <dgm:prSet presAssocID="{E2D5B65D-8821-4C18-A176-96E45FF6589A}" presName="connectorText" presStyleLbl="sibTrans2D1" presStyleIdx="1" presStyleCnt="2"/>
      <dgm:spPr/>
    </dgm:pt>
    <dgm:pt modelId="{F5EB6307-3037-45B7-81FD-57968A9BC6FB}" type="pres">
      <dgm:prSet presAssocID="{26F45EDE-896B-4074-A59E-1A646DBF11E7}" presName="node" presStyleLbl="node1" presStyleIdx="2" presStyleCnt="3">
        <dgm:presLayoutVars>
          <dgm:bulletEnabled val="1"/>
        </dgm:presLayoutVars>
      </dgm:prSet>
      <dgm:spPr/>
    </dgm:pt>
  </dgm:ptLst>
  <dgm:cxnLst>
    <dgm:cxn modelId="{2DB54402-9429-4A19-9E7F-A9FFA9F9CD6A}" srcId="{2361A84E-498F-4943-B2AB-A411D5B92AE8}" destId="{E2F40C08-2BCC-4D97-BD86-A211C6FFAE4F}" srcOrd="0" destOrd="0" parTransId="{5634008E-829A-40A2-96E6-7428D4EF9A42}" sibTransId="{8F290113-5194-4437-B4D1-8C99892BDE84}"/>
    <dgm:cxn modelId="{6916B210-3E80-4EBB-A06B-BAEF886E2702}" type="presOf" srcId="{8F290113-5194-4437-B4D1-8C99892BDE84}" destId="{F9A12A86-F35D-4CE5-85E5-54BE653EC5AD}" srcOrd="1" destOrd="0" presId="urn:microsoft.com/office/officeart/2005/8/layout/process1"/>
    <dgm:cxn modelId="{414FD510-F12B-4BCC-A6F8-1FFA2004A05F}" type="presOf" srcId="{E2D5B65D-8821-4C18-A176-96E45FF6589A}" destId="{F0F9C748-9231-4B64-929E-2CF250C5CD2E}" srcOrd="0" destOrd="0" presId="urn:microsoft.com/office/officeart/2005/8/layout/process1"/>
    <dgm:cxn modelId="{BA586A17-774D-4216-B98B-38D336D30ABF}" srcId="{2361A84E-498F-4943-B2AB-A411D5B92AE8}" destId="{26F45EDE-896B-4074-A59E-1A646DBF11E7}" srcOrd="2" destOrd="0" parTransId="{F8E2E897-0A1B-4FF8-9C08-CC101C8E7F58}" sibTransId="{F06C5211-C943-408E-AC94-95B3212C6B0C}"/>
    <dgm:cxn modelId="{176C8231-425E-4218-B0B8-CAA1873D5A6A}" type="presOf" srcId="{2361A84E-498F-4943-B2AB-A411D5B92AE8}" destId="{D286E24C-0508-4395-A6A1-8ACC3270147C}" srcOrd="0" destOrd="0" presId="urn:microsoft.com/office/officeart/2005/8/layout/process1"/>
    <dgm:cxn modelId="{3DB83153-1BE3-490D-A6C7-018BEB29693D}" type="presOf" srcId="{8F290113-5194-4437-B4D1-8C99892BDE84}" destId="{6A385B71-5793-4E27-82FA-04CA62806D58}" srcOrd="0" destOrd="0" presId="urn:microsoft.com/office/officeart/2005/8/layout/process1"/>
    <dgm:cxn modelId="{19176186-8C77-4FDF-A76A-53AF8822D5D4}" srcId="{2361A84E-498F-4943-B2AB-A411D5B92AE8}" destId="{F2C2AEA3-620F-48C4-9176-2A5FB105DD81}" srcOrd="1" destOrd="0" parTransId="{29B95F89-8DB1-4863-B0BA-58C213F36DFF}" sibTransId="{E2D5B65D-8821-4C18-A176-96E45FF6589A}"/>
    <dgm:cxn modelId="{B6638FA2-C494-4A60-9BD3-ADB725D34C71}" type="presOf" srcId="{F2C2AEA3-620F-48C4-9176-2A5FB105DD81}" destId="{4D224E70-E420-4A8C-9C64-436717EB6F91}" srcOrd="0" destOrd="0" presId="urn:microsoft.com/office/officeart/2005/8/layout/process1"/>
    <dgm:cxn modelId="{D4E15DC9-F168-4E1A-BA70-8E9D4AA830CD}" type="presOf" srcId="{26F45EDE-896B-4074-A59E-1A646DBF11E7}" destId="{F5EB6307-3037-45B7-81FD-57968A9BC6FB}" srcOrd="0" destOrd="0" presId="urn:microsoft.com/office/officeart/2005/8/layout/process1"/>
    <dgm:cxn modelId="{BCE307F7-32CD-4954-A993-BEC21E895688}" type="presOf" srcId="{E2D5B65D-8821-4C18-A176-96E45FF6589A}" destId="{6026D0AF-EDB0-4797-B98A-89A1A0FCE035}" srcOrd="1" destOrd="0" presId="urn:microsoft.com/office/officeart/2005/8/layout/process1"/>
    <dgm:cxn modelId="{3D86EBFD-7337-4056-BF6F-2C48B4C8F117}" type="presOf" srcId="{E2F40C08-2BCC-4D97-BD86-A211C6FFAE4F}" destId="{1BC4F8C9-7666-4BB9-80A4-2ACAFED3E30A}" srcOrd="0" destOrd="0" presId="urn:microsoft.com/office/officeart/2005/8/layout/process1"/>
    <dgm:cxn modelId="{B69D8913-5686-4370-84EC-A8165C719FE9}" type="presParOf" srcId="{D286E24C-0508-4395-A6A1-8ACC3270147C}" destId="{1BC4F8C9-7666-4BB9-80A4-2ACAFED3E30A}" srcOrd="0" destOrd="0" presId="urn:microsoft.com/office/officeart/2005/8/layout/process1"/>
    <dgm:cxn modelId="{DE299589-9865-4053-A905-9A80CF7787D5}" type="presParOf" srcId="{D286E24C-0508-4395-A6A1-8ACC3270147C}" destId="{6A385B71-5793-4E27-82FA-04CA62806D58}" srcOrd="1" destOrd="0" presId="urn:microsoft.com/office/officeart/2005/8/layout/process1"/>
    <dgm:cxn modelId="{D1BE36AC-D1A3-4A6D-A22E-0B22E5E86974}" type="presParOf" srcId="{6A385B71-5793-4E27-82FA-04CA62806D58}" destId="{F9A12A86-F35D-4CE5-85E5-54BE653EC5AD}" srcOrd="0" destOrd="0" presId="urn:microsoft.com/office/officeart/2005/8/layout/process1"/>
    <dgm:cxn modelId="{9777FE62-D050-4934-9CDD-F30D60E3413D}" type="presParOf" srcId="{D286E24C-0508-4395-A6A1-8ACC3270147C}" destId="{4D224E70-E420-4A8C-9C64-436717EB6F91}" srcOrd="2" destOrd="0" presId="urn:microsoft.com/office/officeart/2005/8/layout/process1"/>
    <dgm:cxn modelId="{72B177A7-A344-4874-B092-ADEEA29C84BA}" type="presParOf" srcId="{D286E24C-0508-4395-A6A1-8ACC3270147C}" destId="{F0F9C748-9231-4B64-929E-2CF250C5CD2E}" srcOrd="3" destOrd="0" presId="urn:microsoft.com/office/officeart/2005/8/layout/process1"/>
    <dgm:cxn modelId="{B7F7F143-CEB1-4E49-B88B-313E630849E3}" type="presParOf" srcId="{F0F9C748-9231-4B64-929E-2CF250C5CD2E}" destId="{6026D0AF-EDB0-4797-B98A-89A1A0FCE035}" srcOrd="0" destOrd="0" presId="urn:microsoft.com/office/officeart/2005/8/layout/process1"/>
    <dgm:cxn modelId="{349210D7-1E9D-4B62-BA0F-F62CF4C9C578}" type="presParOf" srcId="{D286E24C-0508-4395-A6A1-8ACC3270147C}" destId="{F5EB6307-3037-45B7-81FD-57968A9BC6F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960737-B236-41D0-9A5C-072B49AC6064}"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8ACFF706-8C92-4F56-90D9-52A2762956E7}">
      <dgm:prSet/>
      <dgm:spPr/>
      <dgm:t>
        <a:bodyPr/>
        <a:lstStyle/>
        <a:p>
          <a:r>
            <a:rPr lang="en-GB"/>
            <a:t>‘‘one study found that adults who had been taken into care as children were 66 times more likely to have their children removed’ (Jackson, Smith, 2005 as cited in Hyde, Jones 2018). </a:t>
          </a:r>
          <a:endParaRPr lang="en-US"/>
        </a:p>
      </dgm:t>
    </dgm:pt>
    <dgm:pt modelId="{8FB6537B-E3CD-4788-B3F0-5F013B681A30}" type="parTrans" cxnId="{8DE3155E-96E2-4D16-BEBF-8029315BF1FA}">
      <dgm:prSet/>
      <dgm:spPr/>
      <dgm:t>
        <a:bodyPr/>
        <a:lstStyle/>
        <a:p>
          <a:endParaRPr lang="en-US"/>
        </a:p>
      </dgm:t>
    </dgm:pt>
    <dgm:pt modelId="{12E7E74D-654F-4A94-B364-76FDA7F109B4}" type="sibTrans" cxnId="{8DE3155E-96E2-4D16-BEBF-8029315BF1FA}">
      <dgm:prSet/>
      <dgm:spPr/>
      <dgm:t>
        <a:bodyPr/>
        <a:lstStyle/>
        <a:p>
          <a:endParaRPr lang="en-US"/>
        </a:p>
      </dgm:t>
    </dgm:pt>
    <dgm:pt modelId="{EACCBD04-F95F-4A5C-AD12-64F95211EC48}">
      <dgm:prSet/>
      <dgm:spPr/>
      <dgm:t>
        <a:bodyPr/>
        <a:lstStyle/>
        <a:p>
          <a:r>
            <a:rPr lang="en-GB"/>
            <a:t>Roberts (2017) also found that ‘27% of adopted children’s mothers had been in care themselves and 19% of birth fathers.’</a:t>
          </a:r>
          <a:endParaRPr lang="en-US"/>
        </a:p>
      </dgm:t>
    </dgm:pt>
    <dgm:pt modelId="{0BC29E98-7CB3-4A55-B14E-3643B5FAE1DF}" type="parTrans" cxnId="{597E8F01-75D2-47F2-B616-20FD77235945}">
      <dgm:prSet/>
      <dgm:spPr/>
      <dgm:t>
        <a:bodyPr/>
        <a:lstStyle/>
        <a:p>
          <a:endParaRPr lang="en-US"/>
        </a:p>
      </dgm:t>
    </dgm:pt>
    <dgm:pt modelId="{90A3BC5F-D186-442D-836B-E195E5DC9740}" type="sibTrans" cxnId="{597E8F01-75D2-47F2-B616-20FD77235945}">
      <dgm:prSet/>
      <dgm:spPr/>
      <dgm:t>
        <a:bodyPr/>
        <a:lstStyle/>
        <a:p>
          <a:endParaRPr lang="en-US"/>
        </a:p>
      </dgm:t>
    </dgm:pt>
    <dgm:pt modelId="{D89D271A-195D-4025-A2D8-AB8448FD52E4}" type="pres">
      <dgm:prSet presAssocID="{64960737-B236-41D0-9A5C-072B49AC6064}" presName="diagram" presStyleCnt="0">
        <dgm:presLayoutVars>
          <dgm:dir/>
          <dgm:resizeHandles val="exact"/>
        </dgm:presLayoutVars>
      </dgm:prSet>
      <dgm:spPr/>
    </dgm:pt>
    <dgm:pt modelId="{45AD0D8E-45DA-4B27-9E1D-320CFA02268B}" type="pres">
      <dgm:prSet presAssocID="{8ACFF706-8C92-4F56-90D9-52A2762956E7}" presName="node" presStyleLbl="node1" presStyleIdx="0" presStyleCnt="2">
        <dgm:presLayoutVars>
          <dgm:bulletEnabled val="1"/>
        </dgm:presLayoutVars>
      </dgm:prSet>
      <dgm:spPr/>
    </dgm:pt>
    <dgm:pt modelId="{239128DA-A60F-4F1E-B077-C721D6BF40A7}" type="pres">
      <dgm:prSet presAssocID="{12E7E74D-654F-4A94-B364-76FDA7F109B4}" presName="sibTrans" presStyleCnt="0"/>
      <dgm:spPr/>
    </dgm:pt>
    <dgm:pt modelId="{586EE5FC-521B-49F2-9AA0-735039A61928}" type="pres">
      <dgm:prSet presAssocID="{EACCBD04-F95F-4A5C-AD12-64F95211EC48}" presName="node" presStyleLbl="node1" presStyleIdx="1" presStyleCnt="2">
        <dgm:presLayoutVars>
          <dgm:bulletEnabled val="1"/>
        </dgm:presLayoutVars>
      </dgm:prSet>
      <dgm:spPr/>
    </dgm:pt>
  </dgm:ptLst>
  <dgm:cxnLst>
    <dgm:cxn modelId="{597E8F01-75D2-47F2-B616-20FD77235945}" srcId="{64960737-B236-41D0-9A5C-072B49AC6064}" destId="{EACCBD04-F95F-4A5C-AD12-64F95211EC48}" srcOrd="1" destOrd="0" parTransId="{0BC29E98-7CB3-4A55-B14E-3643B5FAE1DF}" sibTransId="{90A3BC5F-D186-442D-836B-E195E5DC9740}"/>
    <dgm:cxn modelId="{1D62670E-99C3-4B00-AA4C-87E7BDE1D3BA}" type="presOf" srcId="{64960737-B236-41D0-9A5C-072B49AC6064}" destId="{D89D271A-195D-4025-A2D8-AB8448FD52E4}" srcOrd="0" destOrd="0" presId="urn:microsoft.com/office/officeart/2005/8/layout/default"/>
    <dgm:cxn modelId="{D52BA25C-2245-496A-8FCA-264708D9C989}" type="presOf" srcId="{EACCBD04-F95F-4A5C-AD12-64F95211EC48}" destId="{586EE5FC-521B-49F2-9AA0-735039A61928}" srcOrd="0" destOrd="0" presId="urn:microsoft.com/office/officeart/2005/8/layout/default"/>
    <dgm:cxn modelId="{8DE3155E-96E2-4D16-BEBF-8029315BF1FA}" srcId="{64960737-B236-41D0-9A5C-072B49AC6064}" destId="{8ACFF706-8C92-4F56-90D9-52A2762956E7}" srcOrd="0" destOrd="0" parTransId="{8FB6537B-E3CD-4788-B3F0-5F013B681A30}" sibTransId="{12E7E74D-654F-4A94-B364-76FDA7F109B4}"/>
    <dgm:cxn modelId="{0396B8EB-7D6C-4A37-90B8-C4AD1A031CA4}" type="presOf" srcId="{8ACFF706-8C92-4F56-90D9-52A2762956E7}" destId="{45AD0D8E-45DA-4B27-9E1D-320CFA02268B}" srcOrd="0" destOrd="0" presId="urn:microsoft.com/office/officeart/2005/8/layout/default"/>
    <dgm:cxn modelId="{41079134-7043-4717-B4F3-AAB04E89AFC1}" type="presParOf" srcId="{D89D271A-195D-4025-A2D8-AB8448FD52E4}" destId="{45AD0D8E-45DA-4B27-9E1D-320CFA02268B}" srcOrd="0" destOrd="0" presId="urn:microsoft.com/office/officeart/2005/8/layout/default"/>
    <dgm:cxn modelId="{61687DE8-A0B3-4D9F-9093-8F0E4C59974A}" type="presParOf" srcId="{D89D271A-195D-4025-A2D8-AB8448FD52E4}" destId="{239128DA-A60F-4F1E-B077-C721D6BF40A7}" srcOrd="1" destOrd="0" presId="urn:microsoft.com/office/officeart/2005/8/layout/default"/>
    <dgm:cxn modelId="{B96C4B6C-1D27-4998-9578-FAAB6AA23A43}" type="presParOf" srcId="{D89D271A-195D-4025-A2D8-AB8448FD52E4}" destId="{586EE5FC-521B-49F2-9AA0-735039A61928}"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486FBB-C458-48DB-8428-C88323C48D9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70E54D4-AEB2-4522-977A-BE21367ADFA3}">
      <dgm:prSet/>
      <dgm:spPr/>
      <dgm:t>
        <a:bodyPr/>
        <a:lstStyle/>
        <a:p>
          <a:r>
            <a:rPr lang="en-GB"/>
            <a:t>‘what any good parent would do’ (Hounslow Borough Council, 2021)</a:t>
          </a:r>
          <a:endParaRPr lang="en-US"/>
        </a:p>
      </dgm:t>
    </dgm:pt>
    <dgm:pt modelId="{2BA5A114-4A74-4294-A613-278DB46C8CD5}" type="parTrans" cxnId="{3B14CD01-E5C5-4CEF-BD23-82C5F9A4113F}">
      <dgm:prSet/>
      <dgm:spPr/>
      <dgm:t>
        <a:bodyPr/>
        <a:lstStyle/>
        <a:p>
          <a:endParaRPr lang="en-US"/>
        </a:p>
      </dgm:t>
    </dgm:pt>
    <dgm:pt modelId="{A412C0D0-DE04-405B-A387-235FC8D795F3}" type="sibTrans" cxnId="{3B14CD01-E5C5-4CEF-BD23-82C5F9A4113F}">
      <dgm:prSet/>
      <dgm:spPr/>
      <dgm:t>
        <a:bodyPr/>
        <a:lstStyle/>
        <a:p>
          <a:endParaRPr lang="en-US"/>
        </a:p>
      </dgm:t>
    </dgm:pt>
    <dgm:pt modelId="{DA216DC3-7FFB-4550-9653-5BD7C23FDDFF}">
      <dgm:prSet/>
      <dgm:spPr/>
      <dgm:t>
        <a:bodyPr/>
        <a:lstStyle/>
        <a:p>
          <a:r>
            <a:rPr lang="en-GB"/>
            <a:t>The local authority has a legal obligation to safeguard their child under The Children’s Act 1989 which supersedes their responsibility as a corporate parent to the care experienced. </a:t>
          </a:r>
          <a:endParaRPr lang="en-US"/>
        </a:p>
      </dgm:t>
    </dgm:pt>
    <dgm:pt modelId="{C49B1C9E-4C50-4A46-86B3-E7EB7813E951}" type="parTrans" cxnId="{1CF9785D-5804-4127-B45D-046E83B43C59}">
      <dgm:prSet/>
      <dgm:spPr/>
      <dgm:t>
        <a:bodyPr/>
        <a:lstStyle/>
        <a:p>
          <a:endParaRPr lang="en-US"/>
        </a:p>
      </dgm:t>
    </dgm:pt>
    <dgm:pt modelId="{FB48B7B3-66CD-4466-88C9-C6F3E8D3F288}" type="sibTrans" cxnId="{1CF9785D-5804-4127-B45D-046E83B43C59}">
      <dgm:prSet/>
      <dgm:spPr/>
      <dgm:t>
        <a:bodyPr/>
        <a:lstStyle/>
        <a:p>
          <a:endParaRPr lang="en-US"/>
        </a:p>
      </dgm:t>
    </dgm:pt>
    <dgm:pt modelId="{F8C37282-E24C-49AA-A756-EA879FABF799}" type="pres">
      <dgm:prSet presAssocID="{CD486FBB-C458-48DB-8428-C88323C48D9D}" presName="linear" presStyleCnt="0">
        <dgm:presLayoutVars>
          <dgm:animLvl val="lvl"/>
          <dgm:resizeHandles val="exact"/>
        </dgm:presLayoutVars>
      </dgm:prSet>
      <dgm:spPr/>
    </dgm:pt>
    <dgm:pt modelId="{FF362CF7-66AA-40B8-A308-9536C88F3D4F}" type="pres">
      <dgm:prSet presAssocID="{770E54D4-AEB2-4522-977A-BE21367ADFA3}" presName="parentText" presStyleLbl="node1" presStyleIdx="0" presStyleCnt="2">
        <dgm:presLayoutVars>
          <dgm:chMax val="0"/>
          <dgm:bulletEnabled val="1"/>
        </dgm:presLayoutVars>
      </dgm:prSet>
      <dgm:spPr/>
    </dgm:pt>
    <dgm:pt modelId="{1D4A1D22-68C1-4680-B024-715BCBCF62B3}" type="pres">
      <dgm:prSet presAssocID="{A412C0D0-DE04-405B-A387-235FC8D795F3}" presName="spacer" presStyleCnt="0"/>
      <dgm:spPr/>
    </dgm:pt>
    <dgm:pt modelId="{2B533CAC-B1BD-4C30-828E-D831CCAAFFAE}" type="pres">
      <dgm:prSet presAssocID="{DA216DC3-7FFB-4550-9653-5BD7C23FDDFF}" presName="parentText" presStyleLbl="node1" presStyleIdx="1" presStyleCnt="2">
        <dgm:presLayoutVars>
          <dgm:chMax val="0"/>
          <dgm:bulletEnabled val="1"/>
        </dgm:presLayoutVars>
      </dgm:prSet>
      <dgm:spPr/>
    </dgm:pt>
  </dgm:ptLst>
  <dgm:cxnLst>
    <dgm:cxn modelId="{3B14CD01-E5C5-4CEF-BD23-82C5F9A4113F}" srcId="{CD486FBB-C458-48DB-8428-C88323C48D9D}" destId="{770E54D4-AEB2-4522-977A-BE21367ADFA3}" srcOrd="0" destOrd="0" parTransId="{2BA5A114-4A74-4294-A613-278DB46C8CD5}" sibTransId="{A412C0D0-DE04-405B-A387-235FC8D795F3}"/>
    <dgm:cxn modelId="{1CF9785D-5804-4127-B45D-046E83B43C59}" srcId="{CD486FBB-C458-48DB-8428-C88323C48D9D}" destId="{DA216DC3-7FFB-4550-9653-5BD7C23FDDFF}" srcOrd="1" destOrd="0" parTransId="{C49B1C9E-4C50-4A46-86B3-E7EB7813E951}" sibTransId="{FB48B7B3-66CD-4466-88C9-C6F3E8D3F288}"/>
    <dgm:cxn modelId="{4D86F94E-33CB-467E-96A4-536A5AD7FB73}" type="presOf" srcId="{DA216DC3-7FFB-4550-9653-5BD7C23FDDFF}" destId="{2B533CAC-B1BD-4C30-828E-D831CCAAFFAE}" srcOrd="0" destOrd="0" presId="urn:microsoft.com/office/officeart/2005/8/layout/vList2"/>
    <dgm:cxn modelId="{C2C42C53-F42A-4282-8D0F-476E23F516DD}" type="presOf" srcId="{CD486FBB-C458-48DB-8428-C88323C48D9D}" destId="{F8C37282-E24C-49AA-A756-EA879FABF799}" srcOrd="0" destOrd="0" presId="urn:microsoft.com/office/officeart/2005/8/layout/vList2"/>
    <dgm:cxn modelId="{2C5092BA-173A-48F9-90B6-DA8A5133AE94}" type="presOf" srcId="{770E54D4-AEB2-4522-977A-BE21367ADFA3}" destId="{FF362CF7-66AA-40B8-A308-9536C88F3D4F}" srcOrd="0" destOrd="0" presId="urn:microsoft.com/office/officeart/2005/8/layout/vList2"/>
    <dgm:cxn modelId="{792B14F2-2081-43BA-BD7D-FEAA6943EBE0}" type="presParOf" srcId="{F8C37282-E24C-49AA-A756-EA879FABF799}" destId="{FF362CF7-66AA-40B8-A308-9536C88F3D4F}" srcOrd="0" destOrd="0" presId="urn:microsoft.com/office/officeart/2005/8/layout/vList2"/>
    <dgm:cxn modelId="{519FB9C3-0EAB-4813-9D61-64444499B04C}" type="presParOf" srcId="{F8C37282-E24C-49AA-A756-EA879FABF799}" destId="{1D4A1D22-68C1-4680-B024-715BCBCF62B3}" srcOrd="1" destOrd="0" presId="urn:microsoft.com/office/officeart/2005/8/layout/vList2"/>
    <dgm:cxn modelId="{AB71C881-65FB-4CE1-9784-3A8B304EEF69}" type="presParOf" srcId="{F8C37282-E24C-49AA-A756-EA879FABF799}" destId="{2B533CAC-B1BD-4C30-828E-D831CCAAFFA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8E92E5-3DE4-4F71-8BA1-6BC1F3D7E73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CF525E52-696A-4CBE-BE5D-9644320FF77A}">
      <dgm:prSet/>
      <dgm:spPr/>
      <dgm:t>
        <a:bodyPr/>
        <a:lstStyle/>
        <a:p>
          <a:r>
            <a:rPr lang="en-GB" dirty="0"/>
            <a:t>Questionnaires distributed to 30 leaving care PA’s</a:t>
          </a:r>
          <a:endParaRPr lang="en-US" dirty="0"/>
        </a:p>
      </dgm:t>
    </dgm:pt>
    <dgm:pt modelId="{F1B7450D-4BE3-439E-9602-0E9C2B0BAB39}" type="parTrans" cxnId="{4C160C9D-BEC8-478D-B194-7A8950348338}">
      <dgm:prSet/>
      <dgm:spPr/>
      <dgm:t>
        <a:bodyPr/>
        <a:lstStyle/>
        <a:p>
          <a:endParaRPr lang="en-US"/>
        </a:p>
      </dgm:t>
    </dgm:pt>
    <dgm:pt modelId="{DF2F358F-6A80-4E09-8043-E3944764911C}" type="sibTrans" cxnId="{4C160C9D-BEC8-478D-B194-7A8950348338}">
      <dgm:prSet/>
      <dgm:spPr/>
      <dgm:t>
        <a:bodyPr/>
        <a:lstStyle/>
        <a:p>
          <a:endParaRPr lang="en-US"/>
        </a:p>
      </dgm:t>
    </dgm:pt>
    <dgm:pt modelId="{DC938D81-85DA-4C9A-B31C-C05A6306C57F}">
      <dgm:prSet/>
      <dgm:spPr/>
      <dgm:t>
        <a:bodyPr/>
        <a:lstStyle/>
        <a:p>
          <a:r>
            <a:rPr lang="en-GB"/>
            <a:t>Quantative</a:t>
          </a:r>
          <a:endParaRPr lang="en-US"/>
        </a:p>
      </dgm:t>
    </dgm:pt>
    <dgm:pt modelId="{05F6DA13-3C3C-4C13-ABF7-49027FE49E2F}" type="parTrans" cxnId="{C8F44E5F-F24B-4564-BD36-49C8E993A813}">
      <dgm:prSet/>
      <dgm:spPr/>
      <dgm:t>
        <a:bodyPr/>
        <a:lstStyle/>
        <a:p>
          <a:endParaRPr lang="en-US"/>
        </a:p>
      </dgm:t>
    </dgm:pt>
    <dgm:pt modelId="{093B9098-AB4E-4F82-AE7A-D1C3B7A32B9E}" type="sibTrans" cxnId="{C8F44E5F-F24B-4564-BD36-49C8E993A813}">
      <dgm:prSet/>
      <dgm:spPr/>
      <dgm:t>
        <a:bodyPr/>
        <a:lstStyle/>
        <a:p>
          <a:endParaRPr lang="en-US"/>
        </a:p>
      </dgm:t>
    </dgm:pt>
    <dgm:pt modelId="{1DB7E627-5FA3-49A3-8A63-BD1681F48392}">
      <dgm:prSet/>
      <dgm:spPr/>
      <dgm:t>
        <a:bodyPr/>
        <a:lstStyle/>
        <a:p>
          <a:r>
            <a:rPr lang="en-GB"/>
            <a:t>Qualititive </a:t>
          </a:r>
          <a:endParaRPr lang="en-US"/>
        </a:p>
      </dgm:t>
    </dgm:pt>
    <dgm:pt modelId="{CA38AF67-EED1-4DBB-A900-ACA004E2F605}" type="parTrans" cxnId="{B91C13AE-1AB2-45AD-97FA-09B709EC9D35}">
      <dgm:prSet/>
      <dgm:spPr/>
      <dgm:t>
        <a:bodyPr/>
        <a:lstStyle/>
        <a:p>
          <a:endParaRPr lang="en-US"/>
        </a:p>
      </dgm:t>
    </dgm:pt>
    <dgm:pt modelId="{81A103DE-EAA3-4D5F-B2E7-1450A4E78E83}" type="sibTrans" cxnId="{B91C13AE-1AB2-45AD-97FA-09B709EC9D35}">
      <dgm:prSet/>
      <dgm:spPr/>
      <dgm:t>
        <a:bodyPr/>
        <a:lstStyle/>
        <a:p>
          <a:endParaRPr lang="en-US"/>
        </a:p>
      </dgm:t>
    </dgm:pt>
    <dgm:pt modelId="{59EDB2F4-CAE8-4460-B70B-2808AFFAEFD1}">
      <dgm:prSet/>
      <dgm:spPr/>
      <dgm:t>
        <a:bodyPr/>
        <a:lstStyle/>
        <a:p>
          <a:r>
            <a:rPr lang="en-GB" dirty="0"/>
            <a:t>Ethical considerations have been approved via governance and all data has been anonymized for these results. (These results are not generalisable due to the small sample size)</a:t>
          </a:r>
          <a:endParaRPr lang="en-US" dirty="0"/>
        </a:p>
      </dgm:t>
    </dgm:pt>
    <dgm:pt modelId="{0D8F27F1-5FF2-4F49-8029-48766D9F1756}" type="parTrans" cxnId="{B183A3B0-444C-42E6-871C-FB91E24A60EC}">
      <dgm:prSet/>
      <dgm:spPr/>
      <dgm:t>
        <a:bodyPr/>
        <a:lstStyle/>
        <a:p>
          <a:endParaRPr lang="en-US"/>
        </a:p>
      </dgm:t>
    </dgm:pt>
    <dgm:pt modelId="{A151473A-1F03-418D-B0CB-A4119A81527B}" type="sibTrans" cxnId="{B183A3B0-444C-42E6-871C-FB91E24A60EC}">
      <dgm:prSet/>
      <dgm:spPr/>
      <dgm:t>
        <a:bodyPr/>
        <a:lstStyle/>
        <a:p>
          <a:endParaRPr lang="en-US"/>
        </a:p>
      </dgm:t>
    </dgm:pt>
    <dgm:pt modelId="{7AD775ED-1743-4E02-9605-98E31DF2CCBA}" type="pres">
      <dgm:prSet presAssocID="{BC8E92E5-3DE4-4F71-8BA1-6BC1F3D7E73C}" presName="linear" presStyleCnt="0">
        <dgm:presLayoutVars>
          <dgm:animLvl val="lvl"/>
          <dgm:resizeHandles val="exact"/>
        </dgm:presLayoutVars>
      </dgm:prSet>
      <dgm:spPr/>
    </dgm:pt>
    <dgm:pt modelId="{8C32BD8C-D583-469D-BA63-68D4834909D8}" type="pres">
      <dgm:prSet presAssocID="{CF525E52-696A-4CBE-BE5D-9644320FF77A}" presName="parentText" presStyleLbl="node1" presStyleIdx="0" presStyleCnt="4">
        <dgm:presLayoutVars>
          <dgm:chMax val="0"/>
          <dgm:bulletEnabled val="1"/>
        </dgm:presLayoutVars>
      </dgm:prSet>
      <dgm:spPr/>
    </dgm:pt>
    <dgm:pt modelId="{C2DD97DB-88E8-4E98-8147-E10232578598}" type="pres">
      <dgm:prSet presAssocID="{DF2F358F-6A80-4E09-8043-E3944764911C}" presName="spacer" presStyleCnt="0"/>
      <dgm:spPr/>
    </dgm:pt>
    <dgm:pt modelId="{7FAB9D66-1AAE-4ECA-AEA2-50960EF4A3F1}" type="pres">
      <dgm:prSet presAssocID="{DC938D81-85DA-4C9A-B31C-C05A6306C57F}" presName="parentText" presStyleLbl="node1" presStyleIdx="1" presStyleCnt="4">
        <dgm:presLayoutVars>
          <dgm:chMax val="0"/>
          <dgm:bulletEnabled val="1"/>
        </dgm:presLayoutVars>
      </dgm:prSet>
      <dgm:spPr/>
    </dgm:pt>
    <dgm:pt modelId="{5784D583-FE14-4C20-BA52-65C6B8E93614}" type="pres">
      <dgm:prSet presAssocID="{093B9098-AB4E-4F82-AE7A-D1C3B7A32B9E}" presName="spacer" presStyleCnt="0"/>
      <dgm:spPr/>
    </dgm:pt>
    <dgm:pt modelId="{4B8E4A1D-60AC-4790-805D-6C05535920AF}" type="pres">
      <dgm:prSet presAssocID="{1DB7E627-5FA3-49A3-8A63-BD1681F48392}" presName="parentText" presStyleLbl="node1" presStyleIdx="2" presStyleCnt="4">
        <dgm:presLayoutVars>
          <dgm:chMax val="0"/>
          <dgm:bulletEnabled val="1"/>
        </dgm:presLayoutVars>
      </dgm:prSet>
      <dgm:spPr/>
    </dgm:pt>
    <dgm:pt modelId="{F9A5B85F-7592-4F44-B8EE-BE3457CF48AA}" type="pres">
      <dgm:prSet presAssocID="{81A103DE-EAA3-4D5F-B2E7-1450A4E78E83}" presName="spacer" presStyleCnt="0"/>
      <dgm:spPr/>
    </dgm:pt>
    <dgm:pt modelId="{DDE68613-0A6E-40D7-945F-66C1C75BFBE1}" type="pres">
      <dgm:prSet presAssocID="{59EDB2F4-CAE8-4460-B70B-2808AFFAEFD1}" presName="parentText" presStyleLbl="node1" presStyleIdx="3" presStyleCnt="4">
        <dgm:presLayoutVars>
          <dgm:chMax val="0"/>
          <dgm:bulletEnabled val="1"/>
        </dgm:presLayoutVars>
      </dgm:prSet>
      <dgm:spPr/>
    </dgm:pt>
  </dgm:ptLst>
  <dgm:cxnLst>
    <dgm:cxn modelId="{668C780C-5BBE-42D6-84DE-7D72F9FDFC47}" type="presOf" srcId="{BC8E92E5-3DE4-4F71-8BA1-6BC1F3D7E73C}" destId="{7AD775ED-1743-4E02-9605-98E31DF2CCBA}" srcOrd="0" destOrd="0" presId="urn:microsoft.com/office/officeart/2005/8/layout/vList2"/>
    <dgm:cxn modelId="{C8F44E5F-F24B-4564-BD36-49C8E993A813}" srcId="{BC8E92E5-3DE4-4F71-8BA1-6BC1F3D7E73C}" destId="{DC938D81-85DA-4C9A-B31C-C05A6306C57F}" srcOrd="1" destOrd="0" parTransId="{05F6DA13-3C3C-4C13-ABF7-49027FE49E2F}" sibTransId="{093B9098-AB4E-4F82-AE7A-D1C3B7A32B9E}"/>
    <dgm:cxn modelId="{FB0A4B6D-364D-4FA0-8056-A021DEE7010D}" type="presOf" srcId="{CF525E52-696A-4CBE-BE5D-9644320FF77A}" destId="{8C32BD8C-D583-469D-BA63-68D4834909D8}" srcOrd="0" destOrd="0" presId="urn:microsoft.com/office/officeart/2005/8/layout/vList2"/>
    <dgm:cxn modelId="{CAD7D855-8AE6-4A6D-84BB-7A70C39C1C7E}" type="presOf" srcId="{59EDB2F4-CAE8-4460-B70B-2808AFFAEFD1}" destId="{DDE68613-0A6E-40D7-945F-66C1C75BFBE1}" srcOrd="0" destOrd="0" presId="urn:microsoft.com/office/officeart/2005/8/layout/vList2"/>
    <dgm:cxn modelId="{052A558C-D5E8-4AD7-B740-E01D425F85F2}" type="presOf" srcId="{1DB7E627-5FA3-49A3-8A63-BD1681F48392}" destId="{4B8E4A1D-60AC-4790-805D-6C05535920AF}" srcOrd="0" destOrd="0" presId="urn:microsoft.com/office/officeart/2005/8/layout/vList2"/>
    <dgm:cxn modelId="{4C160C9D-BEC8-478D-B194-7A8950348338}" srcId="{BC8E92E5-3DE4-4F71-8BA1-6BC1F3D7E73C}" destId="{CF525E52-696A-4CBE-BE5D-9644320FF77A}" srcOrd="0" destOrd="0" parTransId="{F1B7450D-4BE3-439E-9602-0E9C2B0BAB39}" sibTransId="{DF2F358F-6A80-4E09-8043-E3944764911C}"/>
    <dgm:cxn modelId="{B91C13AE-1AB2-45AD-97FA-09B709EC9D35}" srcId="{BC8E92E5-3DE4-4F71-8BA1-6BC1F3D7E73C}" destId="{1DB7E627-5FA3-49A3-8A63-BD1681F48392}" srcOrd="2" destOrd="0" parTransId="{CA38AF67-EED1-4DBB-A900-ACA004E2F605}" sibTransId="{81A103DE-EAA3-4D5F-B2E7-1450A4E78E83}"/>
    <dgm:cxn modelId="{B183A3B0-444C-42E6-871C-FB91E24A60EC}" srcId="{BC8E92E5-3DE4-4F71-8BA1-6BC1F3D7E73C}" destId="{59EDB2F4-CAE8-4460-B70B-2808AFFAEFD1}" srcOrd="3" destOrd="0" parTransId="{0D8F27F1-5FF2-4F49-8029-48766D9F1756}" sibTransId="{A151473A-1F03-418D-B0CB-A4119A81527B}"/>
    <dgm:cxn modelId="{4E717DC7-CB3F-475C-8E12-A68623228962}" type="presOf" srcId="{DC938D81-85DA-4C9A-B31C-C05A6306C57F}" destId="{7FAB9D66-1AAE-4ECA-AEA2-50960EF4A3F1}" srcOrd="0" destOrd="0" presId="urn:microsoft.com/office/officeart/2005/8/layout/vList2"/>
    <dgm:cxn modelId="{53D933C3-9FCC-491F-8636-D65ECFBCB557}" type="presParOf" srcId="{7AD775ED-1743-4E02-9605-98E31DF2CCBA}" destId="{8C32BD8C-D583-469D-BA63-68D4834909D8}" srcOrd="0" destOrd="0" presId="urn:microsoft.com/office/officeart/2005/8/layout/vList2"/>
    <dgm:cxn modelId="{EB27E03F-B3CA-42A1-956E-339A7037AEC2}" type="presParOf" srcId="{7AD775ED-1743-4E02-9605-98E31DF2CCBA}" destId="{C2DD97DB-88E8-4E98-8147-E10232578598}" srcOrd="1" destOrd="0" presId="urn:microsoft.com/office/officeart/2005/8/layout/vList2"/>
    <dgm:cxn modelId="{0C7466FC-6E01-4BA6-9BD7-EBC5EF2D15FB}" type="presParOf" srcId="{7AD775ED-1743-4E02-9605-98E31DF2CCBA}" destId="{7FAB9D66-1AAE-4ECA-AEA2-50960EF4A3F1}" srcOrd="2" destOrd="0" presId="urn:microsoft.com/office/officeart/2005/8/layout/vList2"/>
    <dgm:cxn modelId="{43331B27-AF2D-4F62-869D-B1E80EF1404E}" type="presParOf" srcId="{7AD775ED-1743-4E02-9605-98E31DF2CCBA}" destId="{5784D583-FE14-4C20-BA52-65C6B8E93614}" srcOrd="3" destOrd="0" presId="urn:microsoft.com/office/officeart/2005/8/layout/vList2"/>
    <dgm:cxn modelId="{7C48B49C-F5EF-40B4-9AEE-57296901F4F2}" type="presParOf" srcId="{7AD775ED-1743-4E02-9605-98E31DF2CCBA}" destId="{4B8E4A1D-60AC-4790-805D-6C05535920AF}" srcOrd="4" destOrd="0" presId="urn:microsoft.com/office/officeart/2005/8/layout/vList2"/>
    <dgm:cxn modelId="{C4C76B33-4572-4ADE-9BD3-2374232D174F}" type="presParOf" srcId="{7AD775ED-1743-4E02-9605-98E31DF2CCBA}" destId="{F9A5B85F-7592-4F44-B8EE-BE3457CF48AA}" srcOrd="5" destOrd="0" presId="urn:microsoft.com/office/officeart/2005/8/layout/vList2"/>
    <dgm:cxn modelId="{9305531E-FF61-4C6F-B3A4-CF96BB9F7EE9}" type="presParOf" srcId="{7AD775ED-1743-4E02-9605-98E31DF2CCBA}" destId="{DDE68613-0A6E-40D7-945F-66C1C75BFBE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4F0DCB-849E-4C86-BE3A-5C6C668456B3}"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DDEF2785-96B1-4D44-AB0E-BB072D8A8E4D}">
      <dgm:prSet/>
      <dgm:spPr/>
      <dgm:t>
        <a:bodyPr/>
        <a:lstStyle/>
        <a:p>
          <a:r>
            <a:rPr lang="en-US" dirty="0"/>
            <a:t>Barriers to engagement</a:t>
          </a:r>
        </a:p>
      </dgm:t>
    </dgm:pt>
    <dgm:pt modelId="{110F9030-6962-4E51-81B2-22E0ABBCE93D}" type="parTrans" cxnId="{54AEDDEA-4394-40E4-B4D9-7B1C030092AF}">
      <dgm:prSet/>
      <dgm:spPr/>
      <dgm:t>
        <a:bodyPr/>
        <a:lstStyle/>
        <a:p>
          <a:endParaRPr lang="en-US"/>
        </a:p>
      </dgm:t>
    </dgm:pt>
    <dgm:pt modelId="{D171D5AB-224D-4BC6-BCDA-16F373BCD245}" type="sibTrans" cxnId="{54AEDDEA-4394-40E4-B4D9-7B1C030092AF}">
      <dgm:prSet/>
      <dgm:spPr/>
      <dgm:t>
        <a:bodyPr/>
        <a:lstStyle/>
        <a:p>
          <a:endParaRPr lang="en-US"/>
        </a:p>
      </dgm:t>
    </dgm:pt>
    <dgm:pt modelId="{07DD3E67-2FE3-418C-829C-83827045FAC3}">
      <dgm:prSet/>
      <dgm:spPr/>
      <dgm:t>
        <a:bodyPr/>
        <a:lstStyle/>
        <a:p>
          <a:r>
            <a:rPr lang="en-US" dirty="0"/>
            <a:t>Support</a:t>
          </a:r>
          <a:r>
            <a:rPr lang="en-US" baseline="0" dirty="0"/>
            <a:t> Services</a:t>
          </a:r>
          <a:endParaRPr lang="en-US" dirty="0"/>
        </a:p>
      </dgm:t>
    </dgm:pt>
    <dgm:pt modelId="{5B6F484A-2FB7-43F2-858A-C7F094783B8F}" type="parTrans" cxnId="{5A4F1290-7C2D-4DBD-A844-B7D7D49FAE9E}">
      <dgm:prSet/>
      <dgm:spPr/>
      <dgm:t>
        <a:bodyPr/>
        <a:lstStyle/>
        <a:p>
          <a:endParaRPr lang="en-US"/>
        </a:p>
      </dgm:t>
    </dgm:pt>
    <dgm:pt modelId="{EF762CF4-89DE-4E0E-926A-91F9F1077A63}" type="sibTrans" cxnId="{5A4F1290-7C2D-4DBD-A844-B7D7D49FAE9E}">
      <dgm:prSet/>
      <dgm:spPr/>
      <dgm:t>
        <a:bodyPr/>
        <a:lstStyle/>
        <a:p>
          <a:endParaRPr lang="en-US"/>
        </a:p>
      </dgm:t>
    </dgm:pt>
    <dgm:pt modelId="{10BB7A74-555A-47DD-9E64-3F2A530F0A2B}">
      <dgm:prSet/>
      <dgm:spPr/>
      <dgm:t>
        <a:bodyPr/>
        <a:lstStyle/>
        <a:p>
          <a:r>
            <a:rPr lang="en-US" dirty="0"/>
            <a:t>Common Difficulties</a:t>
          </a:r>
        </a:p>
      </dgm:t>
    </dgm:pt>
    <dgm:pt modelId="{3B5C079D-4788-4B4A-9534-48A9EFCA4B1F}" type="sibTrans" cxnId="{E1502339-CBB1-4876-B5B2-80C94E8539E4}">
      <dgm:prSet/>
      <dgm:spPr/>
      <dgm:t>
        <a:bodyPr/>
        <a:lstStyle/>
        <a:p>
          <a:endParaRPr lang="en-US"/>
        </a:p>
      </dgm:t>
    </dgm:pt>
    <dgm:pt modelId="{4C0C70DA-DAEE-4ADC-B80A-116ABAA29F87}" type="parTrans" cxnId="{E1502339-CBB1-4876-B5B2-80C94E8539E4}">
      <dgm:prSet/>
      <dgm:spPr/>
      <dgm:t>
        <a:bodyPr/>
        <a:lstStyle/>
        <a:p>
          <a:endParaRPr lang="en-US"/>
        </a:p>
      </dgm:t>
    </dgm:pt>
    <dgm:pt modelId="{7263A1A7-689A-4AEC-8DCF-6B6E814817FA}">
      <dgm:prSet/>
      <dgm:spPr/>
      <dgm:t>
        <a:bodyPr/>
        <a:lstStyle/>
        <a:p>
          <a:r>
            <a:rPr lang="en-US" dirty="0"/>
            <a:t>Pre-birth protocol </a:t>
          </a:r>
        </a:p>
      </dgm:t>
    </dgm:pt>
    <dgm:pt modelId="{75453029-0220-47F1-9E47-66EA7CDC3960}" type="sibTrans" cxnId="{183EE5BF-5288-4069-82CD-C1CB797F5257}">
      <dgm:prSet/>
      <dgm:spPr/>
      <dgm:t>
        <a:bodyPr/>
        <a:lstStyle/>
        <a:p>
          <a:endParaRPr lang="en-US"/>
        </a:p>
      </dgm:t>
    </dgm:pt>
    <dgm:pt modelId="{08E452AE-320A-4376-98B5-48037C39A0C0}" type="parTrans" cxnId="{183EE5BF-5288-4069-82CD-C1CB797F5257}">
      <dgm:prSet/>
      <dgm:spPr/>
      <dgm:t>
        <a:bodyPr/>
        <a:lstStyle/>
        <a:p>
          <a:endParaRPr lang="en-US"/>
        </a:p>
      </dgm:t>
    </dgm:pt>
    <dgm:pt modelId="{02E32FBA-E077-4377-9331-F19FB5BE6D8D}" type="pres">
      <dgm:prSet presAssocID="{A74F0DCB-849E-4C86-BE3A-5C6C668456B3}" presName="Name0" presStyleCnt="0">
        <dgm:presLayoutVars>
          <dgm:dir/>
          <dgm:animLvl val="lvl"/>
          <dgm:resizeHandles val="exact"/>
        </dgm:presLayoutVars>
      </dgm:prSet>
      <dgm:spPr/>
    </dgm:pt>
    <dgm:pt modelId="{9E876BED-4615-4826-B0FA-AA1D7B11C45E}" type="pres">
      <dgm:prSet presAssocID="{7263A1A7-689A-4AEC-8DCF-6B6E814817FA}" presName="linNode" presStyleCnt="0"/>
      <dgm:spPr/>
    </dgm:pt>
    <dgm:pt modelId="{9901AB8F-6558-4959-A51F-365C9B723B3B}" type="pres">
      <dgm:prSet presAssocID="{7263A1A7-689A-4AEC-8DCF-6B6E814817FA}" presName="parentText" presStyleLbl="node1" presStyleIdx="0" presStyleCnt="4">
        <dgm:presLayoutVars>
          <dgm:chMax val="1"/>
          <dgm:bulletEnabled val="1"/>
        </dgm:presLayoutVars>
      </dgm:prSet>
      <dgm:spPr/>
    </dgm:pt>
    <dgm:pt modelId="{04AD58AB-1326-4C38-8487-57EF57DF4D7F}" type="pres">
      <dgm:prSet presAssocID="{75453029-0220-47F1-9E47-66EA7CDC3960}" presName="sp" presStyleCnt="0"/>
      <dgm:spPr/>
    </dgm:pt>
    <dgm:pt modelId="{A44F6DFE-E898-488F-82E4-AA897522CEAE}" type="pres">
      <dgm:prSet presAssocID="{10BB7A74-555A-47DD-9E64-3F2A530F0A2B}" presName="linNode" presStyleCnt="0"/>
      <dgm:spPr/>
    </dgm:pt>
    <dgm:pt modelId="{C32C8265-C0B8-491B-921A-00D9F12E0CD5}" type="pres">
      <dgm:prSet presAssocID="{10BB7A74-555A-47DD-9E64-3F2A530F0A2B}" presName="parentText" presStyleLbl="node1" presStyleIdx="1" presStyleCnt="4">
        <dgm:presLayoutVars>
          <dgm:chMax val="1"/>
          <dgm:bulletEnabled val="1"/>
        </dgm:presLayoutVars>
      </dgm:prSet>
      <dgm:spPr/>
    </dgm:pt>
    <dgm:pt modelId="{81BDD36C-02BE-413A-979E-C8CE113B4122}" type="pres">
      <dgm:prSet presAssocID="{3B5C079D-4788-4B4A-9534-48A9EFCA4B1F}" presName="sp" presStyleCnt="0"/>
      <dgm:spPr/>
    </dgm:pt>
    <dgm:pt modelId="{1F8F2F58-F1F8-496F-8547-B2F56E958D7F}" type="pres">
      <dgm:prSet presAssocID="{DDEF2785-96B1-4D44-AB0E-BB072D8A8E4D}" presName="linNode" presStyleCnt="0"/>
      <dgm:spPr/>
    </dgm:pt>
    <dgm:pt modelId="{44A808E3-CF73-4AA4-870F-FF7EB199202B}" type="pres">
      <dgm:prSet presAssocID="{DDEF2785-96B1-4D44-AB0E-BB072D8A8E4D}" presName="parentText" presStyleLbl="node1" presStyleIdx="2" presStyleCnt="4">
        <dgm:presLayoutVars>
          <dgm:chMax val="1"/>
          <dgm:bulletEnabled val="1"/>
        </dgm:presLayoutVars>
      </dgm:prSet>
      <dgm:spPr/>
    </dgm:pt>
    <dgm:pt modelId="{45CCCB57-A375-45AE-9755-F6F787473A0A}" type="pres">
      <dgm:prSet presAssocID="{D171D5AB-224D-4BC6-BCDA-16F373BCD245}" presName="sp" presStyleCnt="0"/>
      <dgm:spPr/>
    </dgm:pt>
    <dgm:pt modelId="{1CA51209-46FE-4C83-A630-62BE543B9970}" type="pres">
      <dgm:prSet presAssocID="{07DD3E67-2FE3-418C-829C-83827045FAC3}" presName="linNode" presStyleCnt="0"/>
      <dgm:spPr/>
    </dgm:pt>
    <dgm:pt modelId="{CDA1B480-AE11-4BB0-99FA-1D2706F6342B}" type="pres">
      <dgm:prSet presAssocID="{07DD3E67-2FE3-418C-829C-83827045FAC3}" presName="parentText" presStyleLbl="node1" presStyleIdx="3" presStyleCnt="4">
        <dgm:presLayoutVars>
          <dgm:chMax val="1"/>
          <dgm:bulletEnabled val="1"/>
        </dgm:presLayoutVars>
      </dgm:prSet>
      <dgm:spPr/>
    </dgm:pt>
  </dgm:ptLst>
  <dgm:cxnLst>
    <dgm:cxn modelId="{B148592C-0796-4CDD-A1B1-24444102B24B}" type="presOf" srcId="{DDEF2785-96B1-4D44-AB0E-BB072D8A8E4D}" destId="{44A808E3-CF73-4AA4-870F-FF7EB199202B}" srcOrd="0" destOrd="0" presId="urn:microsoft.com/office/officeart/2005/8/layout/vList5"/>
    <dgm:cxn modelId="{E1502339-CBB1-4876-B5B2-80C94E8539E4}" srcId="{A74F0DCB-849E-4C86-BE3A-5C6C668456B3}" destId="{10BB7A74-555A-47DD-9E64-3F2A530F0A2B}" srcOrd="1" destOrd="0" parTransId="{4C0C70DA-DAEE-4ADC-B80A-116ABAA29F87}" sibTransId="{3B5C079D-4788-4B4A-9534-48A9EFCA4B1F}"/>
    <dgm:cxn modelId="{BF2EF860-C274-42DD-B48D-7F91FE5DC35D}" type="presOf" srcId="{07DD3E67-2FE3-418C-829C-83827045FAC3}" destId="{CDA1B480-AE11-4BB0-99FA-1D2706F6342B}" srcOrd="0" destOrd="0" presId="urn:microsoft.com/office/officeart/2005/8/layout/vList5"/>
    <dgm:cxn modelId="{5633A58C-5AD8-4AB9-A603-3EA93DF0F9DE}" type="presOf" srcId="{10BB7A74-555A-47DD-9E64-3F2A530F0A2B}" destId="{C32C8265-C0B8-491B-921A-00D9F12E0CD5}" srcOrd="0" destOrd="0" presId="urn:microsoft.com/office/officeart/2005/8/layout/vList5"/>
    <dgm:cxn modelId="{5A4F1290-7C2D-4DBD-A844-B7D7D49FAE9E}" srcId="{A74F0DCB-849E-4C86-BE3A-5C6C668456B3}" destId="{07DD3E67-2FE3-418C-829C-83827045FAC3}" srcOrd="3" destOrd="0" parTransId="{5B6F484A-2FB7-43F2-858A-C7F094783B8F}" sibTransId="{EF762CF4-89DE-4E0E-926A-91F9F1077A63}"/>
    <dgm:cxn modelId="{2DE193A4-1C85-4B98-867C-19141E05D17E}" type="presOf" srcId="{A74F0DCB-849E-4C86-BE3A-5C6C668456B3}" destId="{02E32FBA-E077-4377-9331-F19FB5BE6D8D}" srcOrd="0" destOrd="0" presId="urn:microsoft.com/office/officeart/2005/8/layout/vList5"/>
    <dgm:cxn modelId="{183EE5BF-5288-4069-82CD-C1CB797F5257}" srcId="{A74F0DCB-849E-4C86-BE3A-5C6C668456B3}" destId="{7263A1A7-689A-4AEC-8DCF-6B6E814817FA}" srcOrd="0" destOrd="0" parTransId="{08E452AE-320A-4376-98B5-48037C39A0C0}" sibTransId="{75453029-0220-47F1-9E47-66EA7CDC3960}"/>
    <dgm:cxn modelId="{994ACDE2-3913-452A-9ECB-1F8B57842EA5}" type="presOf" srcId="{7263A1A7-689A-4AEC-8DCF-6B6E814817FA}" destId="{9901AB8F-6558-4959-A51F-365C9B723B3B}" srcOrd="0" destOrd="0" presId="urn:microsoft.com/office/officeart/2005/8/layout/vList5"/>
    <dgm:cxn modelId="{54AEDDEA-4394-40E4-B4D9-7B1C030092AF}" srcId="{A74F0DCB-849E-4C86-BE3A-5C6C668456B3}" destId="{DDEF2785-96B1-4D44-AB0E-BB072D8A8E4D}" srcOrd="2" destOrd="0" parTransId="{110F9030-6962-4E51-81B2-22E0ABBCE93D}" sibTransId="{D171D5AB-224D-4BC6-BCDA-16F373BCD245}"/>
    <dgm:cxn modelId="{7448BA71-E318-4FA1-859B-BEDDBF52E26B}" type="presParOf" srcId="{02E32FBA-E077-4377-9331-F19FB5BE6D8D}" destId="{9E876BED-4615-4826-B0FA-AA1D7B11C45E}" srcOrd="0" destOrd="0" presId="urn:microsoft.com/office/officeart/2005/8/layout/vList5"/>
    <dgm:cxn modelId="{851A93E8-6B01-489E-8A15-38D3C4EEB9C0}" type="presParOf" srcId="{9E876BED-4615-4826-B0FA-AA1D7B11C45E}" destId="{9901AB8F-6558-4959-A51F-365C9B723B3B}" srcOrd="0" destOrd="0" presId="urn:microsoft.com/office/officeart/2005/8/layout/vList5"/>
    <dgm:cxn modelId="{2ADB446E-8208-4604-BD43-A7447E5EC3DC}" type="presParOf" srcId="{02E32FBA-E077-4377-9331-F19FB5BE6D8D}" destId="{04AD58AB-1326-4C38-8487-57EF57DF4D7F}" srcOrd="1" destOrd="0" presId="urn:microsoft.com/office/officeart/2005/8/layout/vList5"/>
    <dgm:cxn modelId="{96404095-1049-4006-B9F9-24F8EF880D2D}" type="presParOf" srcId="{02E32FBA-E077-4377-9331-F19FB5BE6D8D}" destId="{A44F6DFE-E898-488F-82E4-AA897522CEAE}" srcOrd="2" destOrd="0" presId="urn:microsoft.com/office/officeart/2005/8/layout/vList5"/>
    <dgm:cxn modelId="{34C8A39F-8E42-47C4-8423-43C612B2BE52}" type="presParOf" srcId="{A44F6DFE-E898-488F-82E4-AA897522CEAE}" destId="{C32C8265-C0B8-491B-921A-00D9F12E0CD5}" srcOrd="0" destOrd="0" presId="urn:microsoft.com/office/officeart/2005/8/layout/vList5"/>
    <dgm:cxn modelId="{1A728390-92B6-415E-AF8D-D00887E86AAC}" type="presParOf" srcId="{02E32FBA-E077-4377-9331-F19FB5BE6D8D}" destId="{81BDD36C-02BE-413A-979E-C8CE113B4122}" srcOrd="3" destOrd="0" presId="urn:microsoft.com/office/officeart/2005/8/layout/vList5"/>
    <dgm:cxn modelId="{5725969B-A3F8-4A60-948F-D58AF0F481AF}" type="presParOf" srcId="{02E32FBA-E077-4377-9331-F19FB5BE6D8D}" destId="{1F8F2F58-F1F8-496F-8547-B2F56E958D7F}" srcOrd="4" destOrd="0" presId="urn:microsoft.com/office/officeart/2005/8/layout/vList5"/>
    <dgm:cxn modelId="{F3D176FC-7956-4621-A128-DF8A8D13CAF2}" type="presParOf" srcId="{1F8F2F58-F1F8-496F-8547-B2F56E958D7F}" destId="{44A808E3-CF73-4AA4-870F-FF7EB199202B}" srcOrd="0" destOrd="0" presId="urn:microsoft.com/office/officeart/2005/8/layout/vList5"/>
    <dgm:cxn modelId="{D80F26D5-3F4A-43B3-87F1-8644BF5808D3}" type="presParOf" srcId="{02E32FBA-E077-4377-9331-F19FB5BE6D8D}" destId="{45CCCB57-A375-45AE-9755-F6F787473A0A}" srcOrd="5" destOrd="0" presId="urn:microsoft.com/office/officeart/2005/8/layout/vList5"/>
    <dgm:cxn modelId="{CCD0CBD7-57AA-45FA-95A1-CC9DB6BF3191}" type="presParOf" srcId="{02E32FBA-E077-4377-9331-F19FB5BE6D8D}" destId="{1CA51209-46FE-4C83-A630-62BE543B9970}" srcOrd="6" destOrd="0" presId="urn:microsoft.com/office/officeart/2005/8/layout/vList5"/>
    <dgm:cxn modelId="{BC32276B-94DD-4C11-9C4A-86C299E172A4}" type="presParOf" srcId="{1CA51209-46FE-4C83-A630-62BE543B9970}" destId="{CDA1B480-AE11-4BB0-99FA-1D2706F6342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A0D067-94F8-453D-AEC4-4D469B606435}"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BB00D731-3E88-41D5-9D31-379E2F5B287A}">
      <dgm:prSet/>
      <dgm:spPr/>
      <dgm:t>
        <a:bodyPr/>
        <a:lstStyle/>
        <a:p>
          <a:r>
            <a:rPr lang="en-GB" dirty="0"/>
            <a:t>focusing on the barriers to accessing services.</a:t>
          </a:r>
          <a:endParaRPr lang="en-US" dirty="0"/>
        </a:p>
      </dgm:t>
    </dgm:pt>
    <dgm:pt modelId="{B28A8AC3-F0B2-4A90-85AB-CA3D000587DB}" type="parTrans" cxnId="{8EA43209-A172-4F6C-844B-5B79044295F3}">
      <dgm:prSet/>
      <dgm:spPr/>
      <dgm:t>
        <a:bodyPr/>
        <a:lstStyle/>
        <a:p>
          <a:endParaRPr lang="en-US"/>
        </a:p>
      </dgm:t>
    </dgm:pt>
    <dgm:pt modelId="{D47A6224-7EFC-4C7F-8010-66302AD14A5A}" type="sibTrans" cxnId="{8EA43209-A172-4F6C-844B-5B79044295F3}">
      <dgm:prSet/>
      <dgm:spPr/>
      <dgm:t>
        <a:bodyPr/>
        <a:lstStyle/>
        <a:p>
          <a:endParaRPr lang="en-US"/>
        </a:p>
      </dgm:t>
    </dgm:pt>
    <dgm:pt modelId="{69A4BE2B-0927-4781-8D07-565C404F6D38}">
      <dgm:prSet/>
      <dgm:spPr/>
      <dgm:t>
        <a:bodyPr/>
        <a:lstStyle/>
        <a:p>
          <a:r>
            <a:rPr lang="en-GB"/>
            <a:t>Did they agree with the results regarding care leavers barriers to engagement?</a:t>
          </a:r>
          <a:endParaRPr lang="en-US"/>
        </a:p>
      </dgm:t>
    </dgm:pt>
    <dgm:pt modelId="{455A005E-183F-4F54-B929-38EF6AE994B8}" type="parTrans" cxnId="{0A5B1F8B-1017-4B30-BCA8-5E2CB5B0524C}">
      <dgm:prSet/>
      <dgm:spPr/>
      <dgm:t>
        <a:bodyPr/>
        <a:lstStyle/>
        <a:p>
          <a:endParaRPr lang="en-US"/>
        </a:p>
      </dgm:t>
    </dgm:pt>
    <dgm:pt modelId="{98139F5B-450F-40A6-AAED-1D4598D0A43D}" type="sibTrans" cxnId="{0A5B1F8B-1017-4B30-BCA8-5E2CB5B0524C}">
      <dgm:prSet/>
      <dgm:spPr/>
      <dgm:t>
        <a:bodyPr/>
        <a:lstStyle/>
        <a:p>
          <a:endParaRPr lang="en-US"/>
        </a:p>
      </dgm:t>
    </dgm:pt>
    <dgm:pt modelId="{2330C377-2F09-4BD2-AECE-83EB2300D639}">
      <dgm:prSet/>
      <dgm:spPr/>
      <dgm:t>
        <a:bodyPr/>
        <a:lstStyle/>
        <a:p>
          <a:r>
            <a:rPr lang="en-GB"/>
            <a:t>What do they believe is the biggest barrier?</a:t>
          </a:r>
          <a:endParaRPr lang="en-US"/>
        </a:p>
      </dgm:t>
    </dgm:pt>
    <dgm:pt modelId="{398CB7C2-4576-4904-B67D-D6E816F0D861}" type="parTrans" cxnId="{AEBA3E72-3B6C-4BDD-9C55-7AD2DA114617}">
      <dgm:prSet/>
      <dgm:spPr/>
      <dgm:t>
        <a:bodyPr/>
        <a:lstStyle/>
        <a:p>
          <a:endParaRPr lang="en-US"/>
        </a:p>
      </dgm:t>
    </dgm:pt>
    <dgm:pt modelId="{3003265B-ECD3-465A-8FE2-8AA325B61916}" type="sibTrans" cxnId="{AEBA3E72-3B6C-4BDD-9C55-7AD2DA114617}">
      <dgm:prSet/>
      <dgm:spPr/>
      <dgm:t>
        <a:bodyPr/>
        <a:lstStyle/>
        <a:p>
          <a:endParaRPr lang="en-US"/>
        </a:p>
      </dgm:t>
    </dgm:pt>
    <dgm:pt modelId="{44252127-6DE1-4735-88D5-6DD8D7D5F271}">
      <dgm:prSet/>
      <dgm:spPr/>
      <dgm:t>
        <a:bodyPr/>
        <a:lstStyle/>
        <a:p>
          <a:r>
            <a:rPr lang="en-GB"/>
            <a:t>How can we overcome these barriers?</a:t>
          </a:r>
          <a:endParaRPr lang="en-US"/>
        </a:p>
      </dgm:t>
    </dgm:pt>
    <dgm:pt modelId="{6D24472A-8BC9-4521-88A1-7848A28AC6A2}" type="parTrans" cxnId="{2B87F815-0046-49A7-8993-325FDFBD635B}">
      <dgm:prSet/>
      <dgm:spPr/>
      <dgm:t>
        <a:bodyPr/>
        <a:lstStyle/>
        <a:p>
          <a:endParaRPr lang="en-US"/>
        </a:p>
      </dgm:t>
    </dgm:pt>
    <dgm:pt modelId="{E2CCF13F-365D-451C-8014-BD9A2A44CD8B}" type="sibTrans" cxnId="{2B87F815-0046-49A7-8993-325FDFBD635B}">
      <dgm:prSet/>
      <dgm:spPr/>
      <dgm:t>
        <a:bodyPr/>
        <a:lstStyle/>
        <a:p>
          <a:endParaRPr lang="en-US"/>
        </a:p>
      </dgm:t>
    </dgm:pt>
    <dgm:pt modelId="{BEAFB9F5-50B1-4514-BAA6-68AF4958C8B2}" type="pres">
      <dgm:prSet presAssocID="{52A0D067-94F8-453D-AEC4-4D469B606435}" presName="Name0" presStyleCnt="0">
        <dgm:presLayoutVars>
          <dgm:dir/>
          <dgm:animLvl val="lvl"/>
          <dgm:resizeHandles val="exact"/>
        </dgm:presLayoutVars>
      </dgm:prSet>
      <dgm:spPr/>
    </dgm:pt>
    <dgm:pt modelId="{40CC6FB4-1A93-4629-A88D-30CEC86B001C}" type="pres">
      <dgm:prSet presAssocID="{BB00D731-3E88-41D5-9D31-379E2F5B287A}" presName="linNode" presStyleCnt="0"/>
      <dgm:spPr/>
    </dgm:pt>
    <dgm:pt modelId="{AC1FB0B7-6649-4922-BE3E-619C29EA8428}" type="pres">
      <dgm:prSet presAssocID="{BB00D731-3E88-41D5-9D31-379E2F5B287A}" presName="parentText" presStyleLbl="node1" presStyleIdx="0" presStyleCnt="4">
        <dgm:presLayoutVars>
          <dgm:chMax val="1"/>
          <dgm:bulletEnabled val="1"/>
        </dgm:presLayoutVars>
      </dgm:prSet>
      <dgm:spPr/>
    </dgm:pt>
    <dgm:pt modelId="{12AD62DF-9EC5-4E22-9A0C-60578D376290}" type="pres">
      <dgm:prSet presAssocID="{D47A6224-7EFC-4C7F-8010-66302AD14A5A}" presName="sp" presStyleCnt="0"/>
      <dgm:spPr/>
    </dgm:pt>
    <dgm:pt modelId="{EBE3BFE3-2DFB-4B2F-8EC8-C68A54681863}" type="pres">
      <dgm:prSet presAssocID="{69A4BE2B-0927-4781-8D07-565C404F6D38}" presName="linNode" presStyleCnt="0"/>
      <dgm:spPr/>
    </dgm:pt>
    <dgm:pt modelId="{6DF1A81E-25E8-4D01-8747-321C34F7606D}" type="pres">
      <dgm:prSet presAssocID="{69A4BE2B-0927-4781-8D07-565C404F6D38}" presName="parentText" presStyleLbl="node1" presStyleIdx="1" presStyleCnt="4">
        <dgm:presLayoutVars>
          <dgm:chMax val="1"/>
          <dgm:bulletEnabled val="1"/>
        </dgm:presLayoutVars>
      </dgm:prSet>
      <dgm:spPr/>
    </dgm:pt>
    <dgm:pt modelId="{A677708C-6D3A-4A94-9604-2518989FA768}" type="pres">
      <dgm:prSet presAssocID="{98139F5B-450F-40A6-AAED-1D4598D0A43D}" presName="sp" presStyleCnt="0"/>
      <dgm:spPr/>
    </dgm:pt>
    <dgm:pt modelId="{DD4F334F-3DB3-49E0-A9B3-F30AB27BBB3E}" type="pres">
      <dgm:prSet presAssocID="{2330C377-2F09-4BD2-AECE-83EB2300D639}" presName="linNode" presStyleCnt="0"/>
      <dgm:spPr/>
    </dgm:pt>
    <dgm:pt modelId="{532579DA-F11E-4E62-BC13-5FC8B2359B0F}" type="pres">
      <dgm:prSet presAssocID="{2330C377-2F09-4BD2-AECE-83EB2300D639}" presName="parentText" presStyleLbl="node1" presStyleIdx="2" presStyleCnt="4">
        <dgm:presLayoutVars>
          <dgm:chMax val="1"/>
          <dgm:bulletEnabled val="1"/>
        </dgm:presLayoutVars>
      </dgm:prSet>
      <dgm:spPr/>
    </dgm:pt>
    <dgm:pt modelId="{98A1B46F-9CEE-4D1C-B66A-2A367BCD3F29}" type="pres">
      <dgm:prSet presAssocID="{3003265B-ECD3-465A-8FE2-8AA325B61916}" presName="sp" presStyleCnt="0"/>
      <dgm:spPr/>
    </dgm:pt>
    <dgm:pt modelId="{A5C243A0-FBD9-4279-9DFE-D9350CA01CD5}" type="pres">
      <dgm:prSet presAssocID="{44252127-6DE1-4735-88D5-6DD8D7D5F271}" presName="linNode" presStyleCnt="0"/>
      <dgm:spPr/>
    </dgm:pt>
    <dgm:pt modelId="{A59EAB8A-569F-470F-9736-ECF9E39C0847}" type="pres">
      <dgm:prSet presAssocID="{44252127-6DE1-4735-88D5-6DD8D7D5F271}" presName="parentText" presStyleLbl="node1" presStyleIdx="3" presStyleCnt="4">
        <dgm:presLayoutVars>
          <dgm:chMax val="1"/>
          <dgm:bulletEnabled val="1"/>
        </dgm:presLayoutVars>
      </dgm:prSet>
      <dgm:spPr/>
    </dgm:pt>
  </dgm:ptLst>
  <dgm:cxnLst>
    <dgm:cxn modelId="{A4D16D06-1189-46AE-A903-6013EADE2264}" type="presOf" srcId="{2330C377-2F09-4BD2-AECE-83EB2300D639}" destId="{532579DA-F11E-4E62-BC13-5FC8B2359B0F}" srcOrd="0" destOrd="0" presId="urn:microsoft.com/office/officeart/2005/8/layout/vList5"/>
    <dgm:cxn modelId="{8EA43209-A172-4F6C-844B-5B79044295F3}" srcId="{52A0D067-94F8-453D-AEC4-4D469B606435}" destId="{BB00D731-3E88-41D5-9D31-379E2F5B287A}" srcOrd="0" destOrd="0" parTransId="{B28A8AC3-F0B2-4A90-85AB-CA3D000587DB}" sibTransId="{D47A6224-7EFC-4C7F-8010-66302AD14A5A}"/>
    <dgm:cxn modelId="{2B87F815-0046-49A7-8993-325FDFBD635B}" srcId="{52A0D067-94F8-453D-AEC4-4D469B606435}" destId="{44252127-6DE1-4735-88D5-6DD8D7D5F271}" srcOrd="3" destOrd="0" parTransId="{6D24472A-8BC9-4521-88A1-7848A28AC6A2}" sibTransId="{E2CCF13F-365D-451C-8014-BD9A2A44CD8B}"/>
    <dgm:cxn modelId="{5E227233-FCD4-4FEB-B45B-81E3CAC8806E}" type="presOf" srcId="{69A4BE2B-0927-4781-8D07-565C404F6D38}" destId="{6DF1A81E-25E8-4D01-8747-321C34F7606D}" srcOrd="0" destOrd="0" presId="urn:microsoft.com/office/officeart/2005/8/layout/vList5"/>
    <dgm:cxn modelId="{C426165F-FC7B-43F3-935E-6F537EFCBCBF}" type="presOf" srcId="{BB00D731-3E88-41D5-9D31-379E2F5B287A}" destId="{AC1FB0B7-6649-4922-BE3E-619C29EA8428}" srcOrd="0" destOrd="0" presId="urn:microsoft.com/office/officeart/2005/8/layout/vList5"/>
    <dgm:cxn modelId="{AEBA3E72-3B6C-4BDD-9C55-7AD2DA114617}" srcId="{52A0D067-94F8-453D-AEC4-4D469B606435}" destId="{2330C377-2F09-4BD2-AECE-83EB2300D639}" srcOrd="2" destOrd="0" parTransId="{398CB7C2-4576-4904-B67D-D6E816F0D861}" sibTransId="{3003265B-ECD3-465A-8FE2-8AA325B61916}"/>
    <dgm:cxn modelId="{0A5B1F8B-1017-4B30-BCA8-5E2CB5B0524C}" srcId="{52A0D067-94F8-453D-AEC4-4D469B606435}" destId="{69A4BE2B-0927-4781-8D07-565C404F6D38}" srcOrd="1" destOrd="0" parTransId="{455A005E-183F-4F54-B929-38EF6AE994B8}" sibTransId="{98139F5B-450F-40A6-AAED-1D4598D0A43D}"/>
    <dgm:cxn modelId="{EE8ADECA-7305-4BA9-A904-FFE58BC301A2}" type="presOf" srcId="{44252127-6DE1-4735-88D5-6DD8D7D5F271}" destId="{A59EAB8A-569F-470F-9736-ECF9E39C0847}" srcOrd="0" destOrd="0" presId="urn:microsoft.com/office/officeart/2005/8/layout/vList5"/>
    <dgm:cxn modelId="{08A166E1-D4CA-4213-9BBF-F55F4378BAC6}" type="presOf" srcId="{52A0D067-94F8-453D-AEC4-4D469B606435}" destId="{BEAFB9F5-50B1-4514-BAA6-68AF4958C8B2}" srcOrd="0" destOrd="0" presId="urn:microsoft.com/office/officeart/2005/8/layout/vList5"/>
    <dgm:cxn modelId="{C53CF37A-4FA7-4C23-A04D-FF5838EDE676}" type="presParOf" srcId="{BEAFB9F5-50B1-4514-BAA6-68AF4958C8B2}" destId="{40CC6FB4-1A93-4629-A88D-30CEC86B001C}" srcOrd="0" destOrd="0" presId="urn:microsoft.com/office/officeart/2005/8/layout/vList5"/>
    <dgm:cxn modelId="{8CA3E569-FAC3-416F-9624-295E118D2886}" type="presParOf" srcId="{40CC6FB4-1A93-4629-A88D-30CEC86B001C}" destId="{AC1FB0B7-6649-4922-BE3E-619C29EA8428}" srcOrd="0" destOrd="0" presId="urn:microsoft.com/office/officeart/2005/8/layout/vList5"/>
    <dgm:cxn modelId="{6DEF866B-20F7-4F32-94D9-14446BD4D380}" type="presParOf" srcId="{BEAFB9F5-50B1-4514-BAA6-68AF4958C8B2}" destId="{12AD62DF-9EC5-4E22-9A0C-60578D376290}" srcOrd="1" destOrd="0" presId="urn:microsoft.com/office/officeart/2005/8/layout/vList5"/>
    <dgm:cxn modelId="{C1FFD96E-BD31-40BA-9BF8-A3D3550E79FF}" type="presParOf" srcId="{BEAFB9F5-50B1-4514-BAA6-68AF4958C8B2}" destId="{EBE3BFE3-2DFB-4B2F-8EC8-C68A54681863}" srcOrd="2" destOrd="0" presId="urn:microsoft.com/office/officeart/2005/8/layout/vList5"/>
    <dgm:cxn modelId="{7A74B100-AC66-4E68-B8C6-03365626F3EF}" type="presParOf" srcId="{EBE3BFE3-2DFB-4B2F-8EC8-C68A54681863}" destId="{6DF1A81E-25E8-4D01-8747-321C34F7606D}" srcOrd="0" destOrd="0" presId="urn:microsoft.com/office/officeart/2005/8/layout/vList5"/>
    <dgm:cxn modelId="{14022503-B15D-4815-81A9-87D230E13C69}" type="presParOf" srcId="{BEAFB9F5-50B1-4514-BAA6-68AF4958C8B2}" destId="{A677708C-6D3A-4A94-9604-2518989FA768}" srcOrd="3" destOrd="0" presId="urn:microsoft.com/office/officeart/2005/8/layout/vList5"/>
    <dgm:cxn modelId="{FB37F7CD-9102-4772-9D00-BF1C55453744}" type="presParOf" srcId="{BEAFB9F5-50B1-4514-BAA6-68AF4958C8B2}" destId="{DD4F334F-3DB3-49E0-A9B3-F30AB27BBB3E}" srcOrd="4" destOrd="0" presId="urn:microsoft.com/office/officeart/2005/8/layout/vList5"/>
    <dgm:cxn modelId="{5C66E20A-F527-4F05-A0E1-7F6A20C2059A}" type="presParOf" srcId="{DD4F334F-3DB3-49E0-A9B3-F30AB27BBB3E}" destId="{532579DA-F11E-4E62-BC13-5FC8B2359B0F}" srcOrd="0" destOrd="0" presId="urn:microsoft.com/office/officeart/2005/8/layout/vList5"/>
    <dgm:cxn modelId="{51A3D8DE-A766-494F-9DDF-28602E23B4B9}" type="presParOf" srcId="{BEAFB9F5-50B1-4514-BAA6-68AF4958C8B2}" destId="{98A1B46F-9CEE-4D1C-B66A-2A367BCD3F29}" srcOrd="5" destOrd="0" presId="urn:microsoft.com/office/officeart/2005/8/layout/vList5"/>
    <dgm:cxn modelId="{A170A922-6257-47C5-AD16-3841C46A9A7D}" type="presParOf" srcId="{BEAFB9F5-50B1-4514-BAA6-68AF4958C8B2}" destId="{A5C243A0-FBD9-4279-9DFE-D9350CA01CD5}" srcOrd="6" destOrd="0" presId="urn:microsoft.com/office/officeart/2005/8/layout/vList5"/>
    <dgm:cxn modelId="{1940A804-903C-415C-BB4F-EE80299E528B}" type="presParOf" srcId="{A5C243A0-FBD9-4279-9DFE-D9350CA01CD5}" destId="{A59EAB8A-569F-470F-9736-ECF9E39C084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28DE985-296E-48B8-9630-EEC1353EC51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669AF33C-08E3-4955-80A4-D1778E4BD506}">
      <dgm:prSet/>
      <dgm:spPr/>
      <dgm:t>
        <a:bodyPr/>
        <a:lstStyle/>
        <a:p>
          <a:r>
            <a:rPr lang="en-GB" dirty="0"/>
            <a:t>The stigma “care kid, troubled kid, were no different to anyone else”.</a:t>
          </a:r>
          <a:endParaRPr lang="en-US" dirty="0"/>
        </a:p>
      </dgm:t>
    </dgm:pt>
    <dgm:pt modelId="{3E015E9A-40CD-4E42-A1DF-D650473DE269}" type="parTrans" cxnId="{F93A688F-4BD5-45AD-9989-C9F163397CAF}">
      <dgm:prSet/>
      <dgm:spPr/>
      <dgm:t>
        <a:bodyPr/>
        <a:lstStyle/>
        <a:p>
          <a:endParaRPr lang="en-US"/>
        </a:p>
      </dgm:t>
    </dgm:pt>
    <dgm:pt modelId="{0E416A43-51F6-45A8-98D3-CE8CD7BAEFFE}" type="sibTrans" cxnId="{F93A688F-4BD5-45AD-9989-C9F163397CAF}">
      <dgm:prSet/>
      <dgm:spPr/>
      <dgm:t>
        <a:bodyPr/>
        <a:lstStyle/>
        <a:p>
          <a:endParaRPr lang="en-US"/>
        </a:p>
      </dgm:t>
    </dgm:pt>
    <dgm:pt modelId="{9C87C346-03BA-446C-8819-05639B1F0D0F}">
      <dgm:prSet/>
      <dgm:spPr/>
      <dgm:t>
        <a:bodyPr/>
        <a:lstStyle/>
        <a:p>
          <a:r>
            <a:rPr lang="en-GB" dirty="0"/>
            <a:t>average 21-year-old can ask for help no issues because their whole lives aren’t on file”.</a:t>
          </a:r>
          <a:endParaRPr lang="en-US" dirty="0"/>
        </a:p>
      </dgm:t>
    </dgm:pt>
    <dgm:pt modelId="{02B28424-04E4-4A7D-B1DA-6597DF81E240}" type="parTrans" cxnId="{A239D96A-2BDE-4B7B-AC1D-77792B1E3F5A}">
      <dgm:prSet/>
      <dgm:spPr/>
      <dgm:t>
        <a:bodyPr/>
        <a:lstStyle/>
        <a:p>
          <a:endParaRPr lang="en-US"/>
        </a:p>
      </dgm:t>
    </dgm:pt>
    <dgm:pt modelId="{FCB0B069-7C24-49F6-8197-0D10BFA0C916}" type="sibTrans" cxnId="{A239D96A-2BDE-4B7B-AC1D-77792B1E3F5A}">
      <dgm:prSet/>
      <dgm:spPr/>
      <dgm:t>
        <a:bodyPr/>
        <a:lstStyle/>
        <a:p>
          <a:endParaRPr lang="en-US"/>
        </a:p>
      </dgm:t>
    </dgm:pt>
    <dgm:pt modelId="{9D5B849B-DB09-4B22-A840-D710319784F3}">
      <dgm:prSet/>
      <dgm:spPr/>
      <dgm:t>
        <a:bodyPr/>
        <a:lstStyle/>
        <a:p>
          <a:r>
            <a:rPr lang="en-GB"/>
            <a:t>“ I didn’t seek help until I literally couldn’t do it anymore as I was so worried about them referring to children’s services”. </a:t>
          </a:r>
          <a:endParaRPr lang="en-US"/>
        </a:p>
      </dgm:t>
    </dgm:pt>
    <dgm:pt modelId="{0833C961-085C-40D9-AA4D-1B852F902969}" type="parTrans" cxnId="{B2CE1EAA-3AE3-4649-84CB-AAE163E8D853}">
      <dgm:prSet/>
      <dgm:spPr/>
      <dgm:t>
        <a:bodyPr/>
        <a:lstStyle/>
        <a:p>
          <a:endParaRPr lang="en-US"/>
        </a:p>
      </dgm:t>
    </dgm:pt>
    <dgm:pt modelId="{3A2BF6AA-E3B6-45DC-92E9-59D328E63B06}" type="sibTrans" cxnId="{B2CE1EAA-3AE3-4649-84CB-AAE163E8D853}">
      <dgm:prSet/>
      <dgm:spPr/>
      <dgm:t>
        <a:bodyPr/>
        <a:lstStyle/>
        <a:p>
          <a:endParaRPr lang="en-US"/>
        </a:p>
      </dgm:t>
    </dgm:pt>
    <dgm:pt modelId="{96A46638-58E8-4FDC-B2A3-68EC76ACEFC8}">
      <dgm:prSet/>
      <dgm:spPr/>
      <dgm:t>
        <a:bodyPr/>
        <a:lstStyle/>
        <a:p>
          <a:r>
            <a:rPr lang="en-GB" dirty="0"/>
            <a:t>“I’m not going to keep trying to call If I don’t hear back, I will just stop talking”.</a:t>
          </a:r>
          <a:endParaRPr lang="en-US" dirty="0"/>
        </a:p>
      </dgm:t>
    </dgm:pt>
    <dgm:pt modelId="{BB0AE9FE-DA6A-4248-832F-27347A8A18CB}" type="parTrans" cxnId="{6996D442-B1EA-4782-85E6-94C76271E9E1}">
      <dgm:prSet/>
      <dgm:spPr/>
      <dgm:t>
        <a:bodyPr/>
        <a:lstStyle/>
        <a:p>
          <a:endParaRPr lang="en-US"/>
        </a:p>
      </dgm:t>
    </dgm:pt>
    <dgm:pt modelId="{87264C1B-50C4-4517-9BD8-1C0892CC6D31}" type="sibTrans" cxnId="{6996D442-B1EA-4782-85E6-94C76271E9E1}">
      <dgm:prSet/>
      <dgm:spPr/>
      <dgm:t>
        <a:bodyPr/>
        <a:lstStyle/>
        <a:p>
          <a:endParaRPr lang="en-US"/>
        </a:p>
      </dgm:t>
    </dgm:pt>
    <dgm:pt modelId="{5056E55F-6440-4986-BAB7-19B95D5FB7F7}">
      <dgm:prSet/>
      <dgm:spPr/>
      <dgm:t>
        <a:bodyPr/>
        <a:lstStyle/>
        <a:p>
          <a:r>
            <a:rPr lang="en-GB"/>
            <a:t>“Social worker arrives at your door and your immediately brought back to the day you were removed and immediately defensive.”</a:t>
          </a:r>
          <a:endParaRPr lang="en-US"/>
        </a:p>
      </dgm:t>
    </dgm:pt>
    <dgm:pt modelId="{5DE026F0-30B4-44FA-97D7-6BF0354B0D4C}" type="parTrans" cxnId="{8C53B662-F9FC-49CD-9526-525467C75FF2}">
      <dgm:prSet/>
      <dgm:spPr/>
      <dgm:t>
        <a:bodyPr/>
        <a:lstStyle/>
        <a:p>
          <a:endParaRPr lang="en-US"/>
        </a:p>
      </dgm:t>
    </dgm:pt>
    <dgm:pt modelId="{7E492A7E-54F6-4151-AEEC-702170A952AA}" type="sibTrans" cxnId="{8C53B662-F9FC-49CD-9526-525467C75FF2}">
      <dgm:prSet/>
      <dgm:spPr/>
      <dgm:t>
        <a:bodyPr/>
        <a:lstStyle/>
        <a:p>
          <a:endParaRPr lang="en-US"/>
        </a:p>
      </dgm:t>
    </dgm:pt>
    <dgm:pt modelId="{F25296DE-2375-4311-9C49-38CAD49F87C9}" type="pres">
      <dgm:prSet presAssocID="{A28DE985-296E-48B8-9630-EEC1353EC51B}" presName="diagram" presStyleCnt="0">
        <dgm:presLayoutVars>
          <dgm:dir/>
          <dgm:resizeHandles val="exact"/>
        </dgm:presLayoutVars>
      </dgm:prSet>
      <dgm:spPr/>
    </dgm:pt>
    <dgm:pt modelId="{97D78048-30FF-4267-AD08-D92C6929DAB7}" type="pres">
      <dgm:prSet presAssocID="{669AF33C-08E3-4955-80A4-D1778E4BD506}" presName="node" presStyleLbl="node1" presStyleIdx="0" presStyleCnt="5">
        <dgm:presLayoutVars>
          <dgm:bulletEnabled val="1"/>
        </dgm:presLayoutVars>
      </dgm:prSet>
      <dgm:spPr/>
    </dgm:pt>
    <dgm:pt modelId="{E8E645E2-D4DB-4F04-9F1B-F57FF410EF21}" type="pres">
      <dgm:prSet presAssocID="{0E416A43-51F6-45A8-98D3-CE8CD7BAEFFE}" presName="sibTrans" presStyleCnt="0"/>
      <dgm:spPr/>
    </dgm:pt>
    <dgm:pt modelId="{87FB5F89-1F15-4B1C-893D-970668233ABA}" type="pres">
      <dgm:prSet presAssocID="{9C87C346-03BA-446C-8819-05639B1F0D0F}" presName="node" presStyleLbl="node1" presStyleIdx="1" presStyleCnt="5">
        <dgm:presLayoutVars>
          <dgm:bulletEnabled val="1"/>
        </dgm:presLayoutVars>
      </dgm:prSet>
      <dgm:spPr/>
    </dgm:pt>
    <dgm:pt modelId="{EBA72F55-4819-4CD6-8AD2-BD76CA6265C9}" type="pres">
      <dgm:prSet presAssocID="{FCB0B069-7C24-49F6-8197-0D10BFA0C916}" presName="sibTrans" presStyleCnt="0"/>
      <dgm:spPr/>
    </dgm:pt>
    <dgm:pt modelId="{31BC0094-3E44-4C88-B781-30F18910550E}" type="pres">
      <dgm:prSet presAssocID="{9D5B849B-DB09-4B22-A840-D710319784F3}" presName="node" presStyleLbl="node1" presStyleIdx="2" presStyleCnt="5">
        <dgm:presLayoutVars>
          <dgm:bulletEnabled val="1"/>
        </dgm:presLayoutVars>
      </dgm:prSet>
      <dgm:spPr/>
    </dgm:pt>
    <dgm:pt modelId="{DD823E5E-DD5A-40E6-BE4E-3D6EFD1A6873}" type="pres">
      <dgm:prSet presAssocID="{3A2BF6AA-E3B6-45DC-92E9-59D328E63B06}" presName="sibTrans" presStyleCnt="0"/>
      <dgm:spPr/>
    </dgm:pt>
    <dgm:pt modelId="{746FF04D-3989-4630-84A1-EB08BED93C25}" type="pres">
      <dgm:prSet presAssocID="{96A46638-58E8-4FDC-B2A3-68EC76ACEFC8}" presName="node" presStyleLbl="node1" presStyleIdx="3" presStyleCnt="5">
        <dgm:presLayoutVars>
          <dgm:bulletEnabled val="1"/>
        </dgm:presLayoutVars>
      </dgm:prSet>
      <dgm:spPr/>
    </dgm:pt>
    <dgm:pt modelId="{66D9D3E9-E99F-43A5-B662-1BA0C1EE518D}" type="pres">
      <dgm:prSet presAssocID="{87264C1B-50C4-4517-9BD8-1C0892CC6D31}" presName="sibTrans" presStyleCnt="0"/>
      <dgm:spPr/>
    </dgm:pt>
    <dgm:pt modelId="{E02DBEF8-86B9-4B12-BD5E-73B8AE86F19D}" type="pres">
      <dgm:prSet presAssocID="{5056E55F-6440-4986-BAB7-19B95D5FB7F7}" presName="node" presStyleLbl="node1" presStyleIdx="4" presStyleCnt="5">
        <dgm:presLayoutVars>
          <dgm:bulletEnabled val="1"/>
        </dgm:presLayoutVars>
      </dgm:prSet>
      <dgm:spPr/>
    </dgm:pt>
  </dgm:ptLst>
  <dgm:cxnLst>
    <dgm:cxn modelId="{2699C601-254A-452D-9D74-5F5FABEA864D}" type="presOf" srcId="{A28DE985-296E-48B8-9630-EEC1353EC51B}" destId="{F25296DE-2375-4311-9C49-38CAD49F87C9}" srcOrd="0" destOrd="0" presId="urn:microsoft.com/office/officeart/2005/8/layout/default"/>
    <dgm:cxn modelId="{5F4D665F-B409-45AC-A5EE-CAA1ABFC3FFC}" type="presOf" srcId="{9D5B849B-DB09-4B22-A840-D710319784F3}" destId="{31BC0094-3E44-4C88-B781-30F18910550E}" srcOrd="0" destOrd="0" presId="urn:microsoft.com/office/officeart/2005/8/layout/default"/>
    <dgm:cxn modelId="{54F88D60-95E0-40E4-AB2B-FD548837D1D5}" type="presOf" srcId="{96A46638-58E8-4FDC-B2A3-68EC76ACEFC8}" destId="{746FF04D-3989-4630-84A1-EB08BED93C25}" srcOrd="0" destOrd="0" presId="urn:microsoft.com/office/officeart/2005/8/layout/default"/>
    <dgm:cxn modelId="{8C53B662-F9FC-49CD-9526-525467C75FF2}" srcId="{A28DE985-296E-48B8-9630-EEC1353EC51B}" destId="{5056E55F-6440-4986-BAB7-19B95D5FB7F7}" srcOrd="4" destOrd="0" parTransId="{5DE026F0-30B4-44FA-97D7-6BF0354B0D4C}" sibTransId="{7E492A7E-54F6-4151-AEEC-702170A952AA}"/>
    <dgm:cxn modelId="{6996D442-B1EA-4782-85E6-94C76271E9E1}" srcId="{A28DE985-296E-48B8-9630-EEC1353EC51B}" destId="{96A46638-58E8-4FDC-B2A3-68EC76ACEFC8}" srcOrd="3" destOrd="0" parTransId="{BB0AE9FE-DA6A-4248-832F-27347A8A18CB}" sibTransId="{87264C1B-50C4-4517-9BD8-1C0892CC6D31}"/>
    <dgm:cxn modelId="{A239D96A-2BDE-4B7B-AC1D-77792B1E3F5A}" srcId="{A28DE985-296E-48B8-9630-EEC1353EC51B}" destId="{9C87C346-03BA-446C-8819-05639B1F0D0F}" srcOrd="1" destOrd="0" parTransId="{02B28424-04E4-4A7D-B1DA-6597DF81E240}" sibTransId="{FCB0B069-7C24-49F6-8197-0D10BFA0C916}"/>
    <dgm:cxn modelId="{F93A688F-4BD5-45AD-9989-C9F163397CAF}" srcId="{A28DE985-296E-48B8-9630-EEC1353EC51B}" destId="{669AF33C-08E3-4955-80A4-D1778E4BD506}" srcOrd="0" destOrd="0" parTransId="{3E015E9A-40CD-4E42-A1DF-D650473DE269}" sibTransId="{0E416A43-51F6-45A8-98D3-CE8CD7BAEFFE}"/>
    <dgm:cxn modelId="{819B9A90-09F3-4D2A-8E7C-01CB1FD987A9}" type="presOf" srcId="{5056E55F-6440-4986-BAB7-19B95D5FB7F7}" destId="{E02DBEF8-86B9-4B12-BD5E-73B8AE86F19D}" srcOrd="0" destOrd="0" presId="urn:microsoft.com/office/officeart/2005/8/layout/default"/>
    <dgm:cxn modelId="{C3F52AA8-B023-442A-BFE0-8E01B91E6095}" type="presOf" srcId="{9C87C346-03BA-446C-8819-05639B1F0D0F}" destId="{87FB5F89-1F15-4B1C-893D-970668233ABA}" srcOrd="0" destOrd="0" presId="urn:microsoft.com/office/officeart/2005/8/layout/default"/>
    <dgm:cxn modelId="{B2CE1EAA-3AE3-4649-84CB-AAE163E8D853}" srcId="{A28DE985-296E-48B8-9630-EEC1353EC51B}" destId="{9D5B849B-DB09-4B22-A840-D710319784F3}" srcOrd="2" destOrd="0" parTransId="{0833C961-085C-40D9-AA4D-1B852F902969}" sibTransId="{3A2BF6AA-E3B6-45DC-92E9-59D328E63B06}"/>
    <dgm:cxn modelId="{88CECCB1-0021-40C5-9AC7-B7A756E00E30}" type="presOf" srcId="{669AF33C-08E3-4955-80A4-D1778E4BD506}" destId="{97D78048-30FF-4267-AD08-D92C6929DAB7}" srcOrd="0" destOrd="0" presId="urn:microsoft.com/office/officeart/2005/8/layout/default"/>
    <dgm:cxn modelId="{140E8D3F-166C-40AE-B0CB-4FED5D51CD27}" type="presParOf" srcId="{F25296DE-2375-4311-9C49-38CAD49F87C9}" destId="{97D78048-30FF-4267-AD08-D92C6929DAB7}" srcOrd="0" destOrd="0" presId="urn:microsoft.com/office/officeart/2005/8/layout/default"/>
    <dgm:cxn modelId="{5E9D47A3-48AE-445C-8520-7C432367C2FA}" type="presParOf" srcId="{F25296DE-2375-4311-9C49-38CAD49F87C9}" destId="{E8E645E2-D4DB-4F04-9F1B-F57FF410EF21}" srcOrd="1" destOrd="0" presId="urn:microsoft.com/office/officeart/2005/8/layout/default"/>
    <dgm:cxn modelId="{5F203BC0-62D5-4AE5-9B50-64C562DB9B04}" type="presParOf" srcId="{F25296DE-2375-4311-9C49-38CAD49F87C9}" destId="{87FB5F89-1F15-4B1C-893D-970668233ABA}" srcOrd="2" destOrd="0" presId="urn:microsoft.com/office/officeart/2005/8/layout/default"/>
    <dgm:cxn modelId="{93C897BA-A421-46FB-A514-704C66699613}" type="presParOf" srcId="{F25296DE-2375-4311-9C49-38CAD49F87C9}" destId="{EBA72F55-4819-4CD6-8AD2-BD76CA6265C9}" srcOrd="3" destOrd="0" presId="urn:microsoft.com/office/officeart/2005/8/layout/default"/>
    <dgm:cxn modelId="{755FB022-6505-42D4-AAF2-1DCA30C806A0}" type="presParOf" srcId="{F25296DE-2375-4311-9C49-38CAD49F87C9}" destId="{31BC0094-3E44-4C88-B781-30F18910550E}" srcOrd="4" destOrd="0" presId="urn:microsoft.com/office/officeart/2005/8/layout/default"/>
    <dgm:cxn modelId="{52D8ACB0-941D-4268-9051-AC9152DF8885}" type="presParOf" srcId="{F25296DE-2375-4311-9C49-38CAD49F87C9}" destId="{DD823E5E-DD5A-40E6-BE4E-3D6EFD1A6873}" srcOrd="5" destOrd="0" presId="urn:microsoft.com/office/officeart/2005/8/layout/default"/>
    <dgm:cxn modelId="{ECA45630-1112-403E-B0AA-99EE0A54A5C1}" type="presParOf" srcId="{F25296DE-2375-4311-9C49-38CAD49F87C9}" destId="{746FF04D-3989-4630-84A1-EB08BED93C25}" srcOrd="6" destOrd="0" presId="urn:microsoft.com/office/officeart/2005/8/layout/default"/>
    <dgm:cxn modelId="{F87FD661-9787-4426-832A-1055E10F08AD}" type="presParOf" srcId="{F25296DE-2375-4311-9C49-38CAD49F87C9}" destId="{66D9D3E9-E99F-43A5-B662-1BA0C1EE518D}" srcOrd="7" destOrd="0" presId="urn:microsoft.com/office/officeart/2005/8/layout/default"/>
    <dgm:cxn modelId="{64EEB829-1D74-4992-AB52-82FDFE0845C9}" type="presParOf" srcId="{F25296DE-2375-4311-9C49-38CAD49F87C9}" destId="{E02DBEF8-86B9-4B12-BD5E-73B8AE86F19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FB8676C-BEF9-429D-902F-108E508C7CA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E9A60C7-DBEA-4C95-8736-06FB9FD041C6}">
      <dgm:prSet/>
      <dgm:spPr/>
      <dgm:t>
        <a:bodyPr/>
        <a:lstStyle/>
        <a:p>
          <a:pPr algn="just"/>
          <a:r>
            <a:rPr lang="en-GB" dirty="0"/>
            <a:t>“There is confidentiality but when seeing so many different social workers and they all know your life you lose that sense of security and don’t know who to trust. It also affects external relationships.”</a:t>
          </a:r>
          <a:endParaRPr lang="en-US" dirty="0"/>
        </a:p>
      </dgm:t>
    </dgm:pt>
    <dgm:pt modelId="{930D8047-337A-494B-9EC2-14CA080AC372}" type="parTrans" cxnId="{23B470BE-1B99-4FDA-BB94-7AF90E42DC3B}">
      <dgm:prSet/>
      <dgm:spPr/>
      <dgm:t>
        <a:bodyPr/>
        <a:lstStyle/>
        <a:p>
          <a:endParaRPr lang="en-US"/>
        </a:p>
      </dgm:t>
    </dgm:pt>
    <dgm:pt modelId="{41F53AFA-C635-465D-930C-25EB48B96CFE}" type="sibTrans" cxnId="{23B470BE-1B99-4FDA-BB94-7AF90E42DC3B}">
      <dgm:prSet/>
      <dgm:spPr/>
      <dgm:t>
        <a:bodyPr/>
        <a:lstStyle/>
        <a:p>
          <a:endParaRPr lang="en-US"/>
        </a:p>
      </dgm:t>
    </dgm:pt>
    <dgm:pt modelId="{F8A1CEC2-A869-486E-A18D-CF6988C1455C}">
      <dgm:prSet/>
      <dgm:spPr/>
      <dgm:t>
        <a:bodyPr/>
        <a:lstStyle/>
        <a:p>
          <a:pPr algn="just"/>
          <a:r>
            <a:rPr lang="en-GB" dirty="0"/>
            <a:t>Large meetings where the hardest part of their lives is shared.  They are reminded of it and paperwork is sent on it.</a:t>
          </a:r>
          <a:endParaRPr lang="en-US" dirty="0"/>
        </a:p>
      </dgm:t>
    </dgm:pt>
    <dgm:pt modelId="{0E5FC6F7-A986-40BE-9C21-20F27B4ED890}" type="parTrans" cxnId="{EAFD998E-0A84-4E7E-8CCC-0526C7E4C9F6}">
      <dgm:prSet/>
      <dgm:spPr/>
      <dgm:t>
        <a:bodyPr/>
        <a:lstStyle/>
        <a:p>
          <a:endParaRPr lang="en-US"/>
        </a:p>
      </dgm:t>
    </dgm:pt>
    <dgm:pt modelId="{C2359A46-EE17-4339-BDDA-1AA4E8B7B9C9}" type="sibTrans" cxnId="{EAFD998E-0A84-4E7E-8CCC-0526C7E4C9F6}">
      <dgm:prSet/>
      <dgm:spPr/>
      <dgm:t>
        <a:bodyPr/>
        <a:lstStyle/>
        <a:p>
          <a:endParaRPr lang="en-US"/>
        </a:p>
      </dgm:t>
    </dgm:pt>
    <dgm:pt modelId="{AF0E9598-6B4A-4DC0-BAA6-EBA47FCB68C5}">
      <dgm:prSet/>
      <dgm:spPr/>
      <dgm:t>
        <a:bodyPr/>
        <a:lstStyle/>
        <a:p>
          <a:r>
            <a:rPr lang="en-GB"/>
            <a:t>“our lives in bullet points”.</a:t>
          </a:r>
          <a:endParaRPr lang="en-US"/>
        </a:p>
      </dgm:t>
    </dgm:pt>
    <dgm:pt modelId="{7FDE3EBA-079D-48EC-93BB-C3FBDD7E2238}" type="parTrans" cxnId="{5D780877-B497-46D5-975D-935E19794B0C}">
      <dgm:prSet/>
      <dgm:spPr/>
      <dgm:t>
        <a:bodyPr/>
        <a:lstStyle/>
        <a:p>
          <a:endParaRPr lang="en-US"/>
        </a:p>
      </dgm:t>
    </dgm:pt>
    <dgm:pt modelId="{98DA9CD0-4925-4A84-856A-F81D06F289DC}" type="sibTrans" cxnId="{5D780877-B497-46D5-975D-935E19794B0C}">
      <dgm:prSet/>
      <dgm:spPr/>
      <dgm:t>
        <a:bodyPr/>
        <a:lstStyle/>
        <a:p>
          <a:endParaRPr lang="en-US"/>
        </a:p>
      </dgm:t>
    </dgm:pt>
    <dgm:pt modelId="{2FCDBCB6-C02F-43ED-91F6-4868EE70591F}">
      <dgm:prSet/>
      <dgm:spPr/>
      <dgm:t>
        <a:bodyPr/>
        <a:lstStyle/>
        <a:p>
          <a:pPr algn="just"/>
          <a:r>
            <a:rPr lang="en-GB" dirty="0"/>
            <a:t>The social worker knows everything about us, but we know nothing about them. </a:t>
          </a:r>
          <a:endParaRPr lang="en-US" dirty="0"/>
        </a:p>
      </dgm:t>
    </dgm:pt>
    <dgm:pt modelId="{9EFF59AA-860D-446E-8A6F-D591BD028842}" type="parTrans" cxnId="{68743D01-707F-4CD7-B5BB-E5BCDA4238FF}">
      <dgm:prSet/>
      <dgm:spPr/>
      <dgm:t>
        <a:bodyPr/>
        <a:lstStyle/>
        <a:p>
          <a:endParaRPr lang="en-US"/>
        </a:p>
      </dgm:t>
    </dgm:pt>
    <dgm:pt modelId="{D3837C5C-640D-4D2A-BB30-5F2077B10389}" type="sibTrans" cxnId="{68743D01-707F-4CD7-B5BB-E5BCDA4238FF}">
      <dgm:prSet/>
      <dgm:spPr/>
      <dgm:t>
        <a:bodyPr/>
        <a:lstStyle/>
        <a:p>
          <a:endParaRPr lang="en-US"/>
        </a:p>
      </dgm:t>
    </dgm:pt>
    <dgm:pt modelId="{0C28669F-DF11-4917-AA80-EC3FC6FB096E}" type="pres">
      <dgm:prSet presAssocID="{2FB8676C-BEF9-429D-902F-108E508C7CAB}" presName="diagram" presStyleCnt="0">
        <dgm:presLayoutVars>
          <dgm:dir/>
          <dgm:resizeHandles val="exact"/>
        </dgm:presLayoutVars>
      </dgm:prSet>
      <dgm:spPr/>
    </dgm:pt>
    <dgm:pt modelId="{903C3A75-13CC-4200-A675-AFDB4A0B919C}" type="pres">
      <dgm:prSet presAssocID="{2E9A60C7-DBEA-4C95-8736-06FB9FD041C6}" presName="node" presStyleLbl="node1" presStyleIdx="0" presStyleCnt="4">
        <dgm:presLayoutVars>
          <dgm:bulletEnabled val="1"/>
        </dgm:presLayoutVars>
      </dgm:prSet>
      <dgm:spPr/>
    </dgm:pt>
    <dgm:pt modelId="{D9BDA363-269B-4112-8633-14B07F271140}" type="pres">
      <dgm:prSet presAssocID="{41F53AFA-C635-465D-930C-25EB48B96CFE}" presName="sibTrans" presStyleCnt="0"/>
      <dgm:spPr/>
    </dgm:pt>
    <dgm:pt modelId="{B4F6EE20-44B0-4267-89B4-A0D6E3812412}" type="pres">
      <dgm:prSet presAssocID="{F8A1CEC2-A869-486E-A18D-CF6988C1455C}" presName="node" presStyleLbl="node1" presStyleIdx="1" presStyleCnt="4">
        <dgm:presLayoutVars>
          <dgm:bulletEnabled val="1"/>
        </dgm:presLayoutVars>
      </dgm:prSet>
      <dgm:spPr/>
    </dgm:pt>
    <dgm:pt modelId="{159E44D3-FBE6-4DB3-97AD-FCB62636F0AA}" type="pres">
      <dgm:prSet presAssocID="{C2359A46-EE17-4339-BDDA-1AA4E8B7B9C9}" presName="sibTrans" presStyleCnt="0"/>
      <dgm:spPr/>
    </dgm:pt>
    <dgm:pt modelId="{A502AF29-9B72-4335-AD23-9E0709E48014}" type="pres">
      <dgm:prSet presAssocID="{AF0E9598-6B4A-4DC0-BAA6-EBA47FCB68C5}" presName="node" presStyleLbl="node1" presStyleIdx="2" presStyleCnt="4">
        <dgm:presLayoutVars>
          <dgm:bulletEnabled val="1"/>
        </dgm:presLayoutVars>
      </dgm:prSet>
      <dgm:spPr/>
    </dgm:pt>
    <dgm:pt modelId="{6D37E71E-CA80-425C-9320-1458328D7748}" type="pres">
      <dgm:prSet presAssocID="{98DA9CD0-4925-4A84-856A-F81D06F289DC}" presName="sibTrans" presStyleCnt="0"/>
      <dgm:spPr/>
    </dgm:pt>
    <dgm:pt modelId="{D5617EFF-2094-46FD-9A7C-4A2C8AE4F9B8}" type="pres">
      <dgm:prSet presAssocID="{2FCDBCB6-C02F-43ED-91F6-4868EE70591F}" presName="node" presStyleLbl="node1" presStyleIdx="3" presStyleCnt="4" custLinFactNeighborX="-325" custLinFactNeighborY="-1624">
        <dgm:presLayoutVars>
          <dgm:bulletEnabled val="1"/>
        </dgm:presLayoutVars>
      </dgm:prSet>
      <dgm:spPr/>
    </dgm:pt>
  </dgm:ptLst>
  <dgm:cxnLst>
    <dgm:cxn modelId="{68743D01-707F-4CD7-B5BB-E5BCDA4238FF}" srcId="{2FB8676C-BEF9-429D-902F-108E508C7CAB}" destId="{2FCDBCB6-C02F-43ED-91F6-4868EE70591F}" srcOrd="3" destOrd="0" parTransId="{9EFF59AA-860D-446E-8A6F-D591BD028842}" sibTransId="{D3837C5C-640D-4D2A-BB30-5F2077B10389}"/>
    <dgm:cxn modelId="{5D780877-B497-46D5-975D-935E19794B0C}" srcId="{2FB8676C-BEF9-429D-902F-108E508C7CAB}" destId="{AF0E9598-6B4A-4DC0-BAA6-EBA47FCB68C5}" srcOrd="2" destOrd="0" parTransId="{7FDE3EBA-079D-48EC-93BB-C3FBDD7E2238}" sibTransId="{98DA9CD0-4925-4A84-856A-F81D06F289DC}"/>
    <dgm:cxn modelId="{EAFD998E-0A84-4E7E-8CCC-0526C7E4C9F6}" srcId="{2FB8676C-BEF9-429D-902F-108E508C7CAB}" destId="{F8A1CEC2-A869-486E-A18D-CF6988C1455C}" srcOrd="1" destOrd="0" parTransId="{0E5FC6F7-A986-40BE-9C21-20F27B4ED890}" sibTransId="{C2359A46-EE17-4339-BDDA-1AA4E8B7B9C9}"/>
    <dgm:cxn modelId="{025367A8-F144-420B-892A-B8EED8E23FA7}" type="presOf" srcId="{2FB8676C-BEF9-429D-902F-108E508C7CAB}" destId="{0C28669F-DF11-4917-AA80-EC3FC6FB096E}" srcOrd="0" destOrd="0" presId="urn:microsoft.com/office/officeart/2005/8/layout/default"/>
    <dgm:cxn modelId="{1A8030B0-DC9B-4D5E-91BB-08672AC62C5C}" type="presOf" srcId="{2FCDBCB6-C02F-43ED-91F6-4868EE70591F}" destId="{D5617EFF-2094-46FD-9A7C-4A2C8AE4F9B8}" srcOrd="0" destOrd="0" presId="urn:microsoft.com/office/officeart/2005/8/layout/default"/>
    <dgm:cxn modelId="{626747B8-4A95-490B-96AE-C47871323A35}" type="presOf" srcId="{2E9A60C7-DBEA-4C95-8736-06FB9FD041C6}" destId="{903C3A75-13CC-4200-A675-AFDB4A0B919C}" srcOrd="0" destOrd="0" presId="urn:microsoft.com/office/officeart/2005/8/layout/default"/>
    <dgm:cxn modelId="{23B470BE-1B99-4FDA-BB94-7AF90E42DC3B}" srcId="{2FB8676C-BEF9-429D-902F-108E508C7CAB}" destId="{2E9A60C7-DBEA-4C95-8736-06FB9FD041C6}" srcOrd="0" destOrd="0" parTransId="{930D8047-337A-494B-9EC2-14CA080AC372}" sibTransId="{41F53AFA-C635-465D-930C-25EB48B96CFE}"/>
    <dgm:cxn modelId="{AB21F3DC-43F4-4695-8FC1-5E2578B77DEC}" type="presOf" srcId="{F8A1CEC2-A869-486E-A18D-CF6988C1455C}" destId="{B4F6EE20-44B0-4267-89B4-A0D6E3812412}" srcOrd="0" destOrd="0" presId="urn:microsoft.com/office/officeart/2005/8/layout/default"/>
    <dgm:cxn modelId="{F8FF2FF8-950E-42BB-B76D-5B46FFF05E3D}" type="presOf" srcId="{AF0E9598-6B4A-4DC0-BAA6-EBA47FCB68C5}" destId="{A502AF29-9B72-4335-AD23-9E0709E48014}" srcOrd="0" destOrd="0" presId="urn:microsoft.com/office/officeart/2005/8/layout/default"/>
    <dgm:cxn modelId="{686C3353-93FF-4F8D-82F1-7C8BEC524406}" type="presParOf" srcId="{0C28669F-DF11-4917-AA80-EC3FC6FB096E}" destId="{903C3A75-13CC-4200-A675-AFDB4A0B919C}" srcOrd="0" destOrd="0" presId="urn:microsoft.com/office/officeart/2005/8/layout/default"/>
    <dgm:cxn modelId="{8853AAB1-BC0F-472E-BEC9-983B6B84DB1B}" type="presParOf" srcId="{0C28669F-DF11-4917-AA80-EC3FC6FB096E}" destId="{D9BDA363-269B-4112-8633-14B07F271140}" srcOrd="1" destOrd="0" presId="urn:microsoft.com/office/officeart/2005/8/layout/default"/>
    <dgm:cxn modelId="{7AE6FF53-16C1-439F-81D8-7ED42C017481}" type="presParOf" srcId="{0C28669F-DF11-4917-AA80-EC3FC6FB096E}" destId="{B4F6EE20-44B0-4267-89B4-A0D6E3812412}" srcOrd="2" destOrd="0" presId="urn:microsoft.com/office/officeart/2005/8/layout/default"/>
    <dgm:cxn modelId="{86EFA9D7-EDC6-434B-9A7E-8A4335FA3ADD}" type="presParOf" srcId="{0C28669F-DF11-4917-AA80-EC3FC6FB096E}" destId="{159E44D3-FBE6-4DB3-97AD-FCB62636F0AA}" srcOrd="3" destOrd="0" presId="urn:microsoft.com/office/officeart/2005/8/layout/default"/>
    <dgm:cxn modelId="{A17EC42B-BE5F-47C5-A822-BB8ED1859D4A}" type="presParOf" srcId="{0C28669F-DF11-4917-AA80-EC3FC6FB096E}" destId="{A502AF29-9B72-4335-AD23-9E0709E48014}" srcOrd="4" destOrd="0" presId="urn:microsoft.com/office/officeart/2005/8/layout/default"/>
    <dgm:cxn modelId="{4778CFC5-471B-40B6-80F0-B7F83C997EDC}" type="presParOf" srcId="{0C28669F-DF11-4917-AA80-EC3FC6FB096E}" destId="{6D37E71E-CA80-425C-9320-1458328D7748}" srcOrd="5" destOrd="0" presId="urn:microsoft.com/office/officeart/2005/8/layout/default"/>
    <dgm:cxn modelId="{60755EED-B5C2-4599-832B-0A363E7A77B1}" type="presParOf" srcId="{0C28669F-DF11-4917-AA80-EC3FC6FB096E}" destId="{D5617EFF-2094-46FD-9A7C-4A2C8AE4F9B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E4654-B992-4C4F-B3A9-7A5B470F0841}">
      <dsp:nvSpPr>
        <dsp:cNvPr id="0" name=""/>
        <dsp:cNvSpPr/>
      </dsp:nvSpPr>
      <dsp:spPr>
        <a:xfrm>
          <a:off x="430148" y="1688"/>
          <a:ext cx="908208" cy="908208"/>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627A13-E1FB-4976-ACA2-E05ABB459BFC}">
      <dsp:nvSpPr>
        <dsp:cNvPr id="0" name=""/>
        <dsp:cNvSpPr/>
      </dsp:nvSpPr>
      <dsp:spPr>
        <a:xfrm>
          <a:off x="623700" y="195241"/>
          <a:ext cx="521103" cy="5211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C0AADE-56AB-4CBA-919C-4F52C08A2E34}">
      <dsp:nvSpPr>
        <dsp:cNvPr id="0" name=""/>
        <dsp:cNvSpPr/>
      </dsp:nvSpPr>
      <dsp:spPr>
        <a:xfrm>
          <a:off x="139819" y="1192782"/>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dirty="0"/>
            <a:t>Why I chose to do this research</a:t>
          </a:r>
          <a:endParaRPr lang="en-US" sz="1500" kern="1200" dirty="0"/>
        </a:p>
      </dsp:txBody>
      <dsp:txXfrm>
        <a:off x="139819" y="1192782"/>
        <a:ext cx="1488867" cy="595546"/>
      </dsp:txXfrm>
    </dsp:sp>
    <dsp:sp modelId="{EF0573CC-342F-43AA-A02F-5C452C752188}">
      <dsp:nvSpPr>
        <dsp:cNvPr id="0" name=""/>
        <dsp:cNvSpPr/>
      </dsp:nvSpPr>
      <dsp:spPr>
        <a:xfrm>
          <a:off x="2179567" y="1688"/>
          <a:ext cx="908208" cy="908208"/>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C0942E-718C-48EC-BE20-AD467B84F946}">
      <dsp:nvSpPr>
        <dsp:cNvPr id="0" name=""/>
        <dsp:cNvSpPr/>
      </dsp:nvSpPr>
      <dsp:spPr>
        <a:xfrm>
          <a:off x="2373119" y="195241"/>
          <a:ext cx="521103" cy="5211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8B8869A-42F8-415C-B736-007B28E78349}">
      <dsp:nvSpPr>
        <dsp:cNvPr id="0" name=""/>
        <dsp:cNvSpPr/>
      </dsp:nvSpPr>
      <dsp:spPr>
        <a:xfrm>
          <a:off x="1889237" y="1192782"/>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dirty="0"/>
            <a:t>Background research </a:t>
          </a:r>
          <a:endParaRPr lang="en-US" sz="1500" kern="1200" dirty="0"/>
        </a:p>
      </dsp:txBody>
      <dsp:txXfrm>
        <a:off x="1889237" y="1192782"/>
        <a:ext cx="1488867" cy="595546"/>
      </dsp:txXfrm>
    </dsp:sp>
    <dsp:sp modelId="{9B7F68DE-779A-46F4-B8F2-C5590E9366B8}">
      <dsp:nvSpPr>
        <dsp:cNvPr id="0" name=""/>
        <dsp:cNvSpPr/>
      </dsp:nvSpPr>
      <dsp:spPr>
        <a:xfrm>
          <a:off x="3928986" y="1688"/>
          <a:ext cx="908208" cy="908208"/>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E93604-6CF3-49BC-A7C9-D714BFE606A1}">
      <dsp:nvSpPr>
        <dsp:cNvPr id="0" name=""/>
        <dsp:cNvSpPr/>
      </dsp:nvSpPr>
      <dsp:spPr>
        <a:xfrm>
          <a:off x="4122538" y="195241"/>
          <a:ext cx="521103" cy="5211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A9C8AA-70B0-4606-B7B6-5A454765697A}">
      <dsp:nvSpPr>
        <dsp:cNvPr id="0" name=""/>
        <dsp:cNvSpPr/>
      </dsp:nvSpPr>
      <dsp:spPr>
        <a:xfrm>
          <a:off x="3638656" y="1192782"/>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a:t>Method</a:t>
          </a:r>
          <a:endParaRPr lang="en-US" sz="1500" kern="1200"/>
        </a:p>
      </dsp:txBody>
      <dsp:txXfrm>
        <a:off x="3638656" y="1192782"/>
        <a:ext cx="1488867" cy="595546"/>
      </dsp:txXfrm>
    </dsp:sp>
    <dsp:sp modelId="{E905F85B-87CD-437B-8BC5-01521FBADB15}">
      <dsp:nvSpPr>
        <dsp:cNvPr id="0" name=""/>
        <dsp:cNvSpPr/>
      </dsp:nvSpPr>
      <dsp:spPr>
        <a:xfrm>
          <a:off x="5678404" y="1688"/>
          <a:ext cx="908208" cy="908208"/>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C3AA9F-E001-45C4-820D-54CD7E47D9E5}">
      <dsp:nvSpPr>
        <dsp:cNvPr id="0" name=""/>
        <dsp:cNvSpPr/>
      </dsp:nvSpPr>
      <dsp:spPr>
        <a:xfrm>
          <a:off x="5871957" y="195241"/>
          <a:ext cx="521103" cy="52110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80D8D1-B4FF-4B7C-BA86-1D21B0EF104C}">
      <dsp:nvSpPr>
        <dsp:cNvPr id="0" name=""/>
        <dsp:cNvSpPr/>
      </dsp:nvSpPr>
      <dsp:spPr>
        <a:xfrm>
          <a:off x="5388075" y="1192782"/>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a:t>Question themes</a:t>
          </a:r>
          <a:endParaRPr lang="en-US" sz="1500" kern="1200"/>
        </a:p>
      </dsp:txBody>
      <dsp:txXfrm>
        <a:off x="5388075" y="1192782"/>
        <a:ext cx="1488867" cy="595546"/>
      </dsp:txXfrm>
    </dsp:sp>
    <dsp:sp modelId="{4C5140C5-2FBE-420A-ACA6-837EBFD61A7C}">
      <dsp:nvSpPr>
        <dsp:cNvPr id="0" name=""/>
        <dsp:cNvSpPr/>
      </dsp:nvSpPr>
      <dsp:spPr>
        <a:xfrm>
          <a:off x="7427823" y="1688"/>
          <a:ext cx="908208" cy="908208"/>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591333-F52A-4B12-8819-E5AE1B41C573}">
      <dsp:nvSpPr>
        <dsp:cNvPr id="0" name=""/>
        <dsp:cNvSpPr/>
      </dsp:nvSpPr>
      <dsp:spPr>
        <a:xfrm>
          <a:off x="7621376" y="195241"/>
          <a:ext cx="521103" cy="52110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8A63C3-55FD-4938-BAAE-376E24A10D85}">
      <dsp:nvSpPr>
        <dsp:cNvPr id="0" name=""/>
        <dsp:cNvSpPr/>
      </dsp:nvSpPr>
      <dsp:spPr>
        <a:xfrm>
          <a:off x="7137494" y="1192782"/>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a:t>Results</a:t>
          </a:r>
          <a:endParaRPr lang="en-US" sz="1500" kern="1200"/>
        </a:p>
      </dsp:txBody>
      <dsp:txXfrm>
        <a:off x="7137494" y="1192782"/>
        <a:ext cx="1488867" cy="595546"/>
      </dsp:txXfrm>
    </dsp:sp>
    <dsp:sp modelId="{1C886FA2-044F-4554-A867-77686C1912F4}">
      <dsp:nvSpPr>
        <dsp:cNvPr id="0" name=""/>
        <dsp:cNvSpPr/>
      </dsp:nvSpPr>
      <dsp:spPr>
        <a:xfrm>
          <a:off x="9177242" y="1688"/>
          <a:ext cx="908208" cy="908208"/>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06D75A-8FF2-4A15-BCAF-F86DF5683A1F}">
      <dsp:nvSpPr>
        <dsp:cNvPr id="0" name=""/>
        <dsp:cNvSpPr/>
      </dsp:nvSpPr>
      <dsp:spPr>
        <a:xfrm>
          <a:off x="9370795" y="195241"/>
          <a:ext cx="521103" cy="52110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7C1388-D58F-4ED2-9735-B52AEC832F36}">
      <dsp:nvSpPr>
        <dsp:cNvPr id="0" name=""/>
        <dsp:cNvSpPr/>
      </dsp:nvSpPr>
      <dsp:spPr>
        <a:xfrm>
          <a:off x="8886913" y="1192782"/>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a:t>Focus group</a:t>
          </a:r>
          <a:endParaRPr lang="en-US" sz="1500" kern="1200"/>
        </a:p>
      </dsp:txBody>
      <dsp:txXfrm>
        <a:off x="8886913" y="1192782"/>
        <a:ext cx="1488867" cy="595546"/>
      </dsp:txXfrm>
    </dsp:sp>
    <dsp:sp modelId="{B7AB8C63-961F-488B-8654-AC805273F203}">
      <dsp:nvSpPr>
        <dsp:cNvPr id="0" name=""/>
        <dsp:cNvSpPr/>
      </dsp:nvSpPr>
      <dsp:spPr>
        <a:xfrm>
          <a:off x="3928986" y="2160546"/>
          <a:ext cx="908208" cy="908208"/>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C1BA37-0E9E-47AD-9479-A547234949F2}">
      <dsp:nvSpPr>
        <dsp:cNvPr id="0" name=""/>
        <dsp:cNvSpPr/>
      </dsp:nvSpPr>
      <dsp:spPr>
        <a:xfrm>
          <a:off x="4122538" y="2354099"/>
          <a:ext cx="521103" cy="521103"/>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BF569C-BE56-4BAD-A4F8-A79A05AFE959}">
      <dsp:nvSpPr>
        <dsp:cNvPr id="0" name=""/>
        <dsp:cNvSpPr/>
      </dsp:nvSpPr>
      <dsp:spPr>
        <a:xfrm>
          <a:off x="3638656" y="3351640"/>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a:t>Steps forward</a:t>
          </a:r>
          <a:endParaRPr lang="en-US" sz="1500" kern="1200"/>
        </a:p>
      </dsp:txBody>
      <dsp:txXfrm>
        <a:off x="3638656" y="3351640"/>
        <a:ext cx="1488867" cy="595546"/>
      </dsp:txXfrm>
    </dsp:sp>
    <dsp:sp modelId="{A1AAF0AA-B88C-45BC-B905-1ADE582FECDE}">
      <dsp:nvSpPr>
        <dsp:cNvPr id="0" name=""/>
        <dsp:cNvSpPr/>
      </dsp:nvSpPr>
      <dsp:spPr>
        <a:xfrm>
          <a:off x="5678404" y="2160546"/>
          <a:ext cx="908208" cy="908208"/>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A6B102-012C-489A-B3FC-CDD226A516B5}">
      <dsp:nvSpPr>
        <dsp:cNvPr id="0" name=""/>
        <dsp:cNvSpPr/>
      </dsp:nvSpPr>
      <dsp:spPr>
        <a:xfrm>
          <a:off x="5871957" y="2354099"/>
          <a:ext cx="521103" cy="521103"/>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9BB3CD-AD03-4B63-8CD8-6338C0C31326}">
      <dsp:nvSpPr>
        <dsp:cNvPr id="0" name=""/>
        <dsp:cNvSpPr/>
      </dsp:nvSpPr>
      <dsp:spPr>
        <a:xfrm>
          <a:off x="5388075" y="3351640"/>
          <a:ext cx="1488867" cy="59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en-GB" sz="1500" kern="1200"/>
            <a:t>Any questions? </a:t>
          </a:r>
          <a:endParaRPr lang="en-US" sz="1500" kern="1200"/>
        </a:p>
      </dsp:txBody>
      <dsp:txXfrm>
        <a:off x="5388075" y="3351640"/>
        <a:ext cx="1488867" cy="59554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B65C8-73DB-43E6-8008-FE62BCD62521}">
      <dsp:nvSpPr>
        <dsp:cNvPr id="0" name=""/>
        <dsp:cNvSpPr/>
      </dsp:nvSpPr>
      <dsp:spPr>
        <a:xfrm>
          <a:off x="0" y="675"/>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3D1D53-2EAE-44EE-998C-9D1584194B96}">
      <dsp:nvSpPr>
        <dsp:cNvPr id="0" name=""/>
        <dsp:cNvSpPr/>
      </dsp:nvSpPr>
      <dsp:spPr>
        <a:xfrm>
          <a:off x="0" y="675"/>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Communication/ transparency of support services</a:t>
          </a:r>
          <a:endParaRPr lang="en-US" sz="3100" kern="1200"/>
        </a:p>
      </dsp:txBody>
      <dsp:txXfrm>
        <a:off x="0" y="675"/>
        <a:ext cx="6291714" cy="1105876"/>
      </dsp:txXfrm>
    </dsp:sp>
    <dsp:sp modelId="{0E9F1382-5A6F-4558-B9FE-7B00ED7269D7}">
      <dsp:nvSpPr>
        <dsp:cNvPr id="0" name=""/>
        <dsp:cNvSpPr/>
      </dsp:nvSpPr>
      <dsp:spPr>
        <a:xfrm>
          <a:off x="0" y="1106552"/>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AA2995-D684-47A5-AAA9-2C9BDB6077FE}">
      <dsp:nvSpPr>
        <dsp:cNvPr id="0" name=""/>
        <dsp:cNvSpPr/>
      </dsp:nvSpPr>
      <dsp:spPr>
        <a:xfrm>
          <a:off x="0" y="1106552"/>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Protocol/ stigma leading to possible disadvantage and distrust</a:t>
          </a:r>
          <a:endParaRPr lang="en-US" sz="3100" kern="1200"/>
        </a:p>
      </dsp:txBody>
      <dsp:txXfrm>
        <a:off x="0" y="1106552"/>
        <a:ext cx="6291714" cy="1105876"/>
      </dsp:txXfrm>
    </dsp:sp>
    <dsp:sp modelId="{6E273816-6EDA-4A86-ADFA-B4A766F8DA2C}">
      <dsp:nvSpPr>
        <dsp:cNvPr id="0" name=""/>
        <dsp:cNvSpPr/>
      </dsp:nvSpPr>
      <dsp:spPr>
        <a:xfrm>
          <a:off x="0" y="2212429"/>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2E6D6D-8B74-47E4-8560-7C1A6E84F32A}">
      <dsp:nvSpPr>
        <dsp:cNvPr id="0" name=""/>
        <dsp:cNvSpPr/>
      </dsp:nvSpPr>
      <dsp:spPr>
        <a:xfrm>
          <a:off x="0" y="2212429"/>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Trauma associated with children's services</a:t>
          </a:r>
          <a:endParaRPr lang="en-US" sz="3100" kern="1200"/>
        </a:p>
      </dsp:txBody>
      <dsp:txXfrm>
        <a:off x="0" y="2212429"/>
        <a:ext cx="6291714" cy="1105876"/>
      </dsp:txXfrm>
    </dsp:sp>
    <dsp:sp modelId="{37484C43-599D-4D02-904C-D77E630D9065}">
      <dsp:nvSpPr>
        <dsp:cNvPr id="0" name=""/>
        <dsp:cNvSpPr/>
      </dsp:nvSpPr>
      <dsp:spPr>
        <a:xfrm>
          <a:off x="0" y="3318305"/>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504A83-E95C-4A12-AAA0-DE241B5D10C8}">
      <dsp:nvSpPr>
        <dsp:cNvPr id="0" name=""/>
        <dsp:cNvSpPr/>
      </dsp:nvSpPr>
      <dsp:spPr>
        <a:xfrm>
          <a:off x="0" y="3318305"/>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Early support for trauma</a:t>
          </a:r>
          <a:endParaRPr lang="en-US" sz="3100" kern="1200"/>
        </a:p>
      </dsp:txBody>
      <dsp:txXfrm>
        <a:off x="0" y="3318305"/>
        <a:ext cx="6291714" cy="1105876"/>
      </dsp:txXfrm>
    </dsp:sp>
    <dsp:sp modelId="{CC490987-AC44-4D8C-BB49-1C30D6E2ADD4}">
      <dsp:nvSpPr>
        <dsp:cNvPr id="0" name=""/>
        <dsp:cNvSpPr/>
      </dsp:nvSpPr>
      <dsp:spPr>
        <a:xfrm>
          <a:off x="0" y="4424182"/>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CD754C-334C-4CF9-9610-2CAD9F8A0DA3}">
      <dsp:nvSpPr>
        <dsp:cNvPr id="0" name=""/>
        <dsp:cNvSpPr/>
      </dsp:nvSpPr>
      <dsp:spPr>
        <a:xfrm>
          <a:off x="0" y="4424182"/>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Knowledge of support services</a:t>
          </a:r>
          <a:endParaRPr lang="en-US" sz="3100" kern="1200"/>
        </a:p>
      </dsp:txBody>
      <dsp:txXfrm>
        <a:off x="0" y="4424182"/>
        <a:ext cx="6291714" cy="11058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4F8C9-7666-4BB9-80A4-2ACAFED3E30A}">
      <dsp:nvSpPr>
        <dsp:cNvPr id="0" name=""/>
        <dsp:cNvSpPr/>
      </dsp:nvSpPr>
      <dsp:spPr>
        <a:xfrm>
          <a:off x="9242" y="174562"/>
          <a:ext cx="2762398" cy="359975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This research was conducted as a part of my access course research project.</a:t>
          </a:r>
          <a:endParaRPr lang="en-US" sz="1800" kern="1200" dirty="0"/>
        </a:p>
      </dsp:txBody>
      <dsp:txXfrm>
        <a:off x="90150" y="255470"/>
        <a:ext cx="2600582" cy="3437934"/>
      </dsp:txXfrm>
    </dsp:sp>
    <dsp:sp modelId="{6A385B71-5793-4E27-82FA-04CA62806D58}">
      <dsp:nvSpPr>
        <dsp:cNvPr id="0" name=""/>
        <dsp:cNvSpPr/>
      </dsp:nvSpPr>
      <dsp:spPr>
        <a:xfrm>
          <a:off x="3047880" y="1631900"/>
          <a:ext cx="585628" cy="68507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047880" y="1768915"/>
        <a:ext cx="409940" cy="411044"/>
      </dsp:txXfrm>
    </dsp:sp>
    <dsp:sp modelId="{4D224E70-E420-4A8C-9C64-436717EB6F91}">
      <dsp:nvSpPr>
        <dsp:cNvPr id="0" name=""/>
        <dsp:cNvSpPr/>
      </dsp:nvSpPr>
      <dsp:spPr>
        <a:xfrm>
          <a:off x="3876600" y="174562"/>
          <a:ext cx="2762398" cy="359975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My Care experienced background and the views of professionals around me made me keen to research further. </a:t>
          </a:r>
          <a:endParaRPr lang="en-US" sz="1800" kern="1200"/>
        </a:p>
      </dsp:txBody>
      <dsp:txXfrm>
        <a:off x="3957508" y="255470"/>
        <a:ext cx="2600582" cy="3437934"/>
      </dsp:txXfrm>
    </dsp:sp>
    <dsp:sp modelId="{F0F9C748-9231-4B64-929E-2CF250C5CD2E}">
      <dsp:nvSpPr>
        <dsp:cNvPr id="0" name=""/>
        <dsp:cNvSpPr/>
      </dsp:nvSpPr>
      <dsp:spPr>
        <a:xfrm>
          <a:off x="6915239" y="1631900"/>
          <a:ext cx="585628" cy="68507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915239" y="1768915"/>
        <a:ext cx="409940" cy="411044"/>
      </dsp:txXfrm>
    </dsp:sp>
    <dsp:sp modelId="{F5EB6307-3037-45B7-81FD-57968A9BC6FB}">
      <dsp:nvSpPr>
        <dsp:cNvPr id="0" name=""/>
        <dsp:cNvSpPr/>
      </dsp:nvSpPr>
      <dsp:spPr>
        <a:xfrm>
          <a:off x="7743958" y="174562"/>
          <a:ext cx="2762398" cy="359975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This study was in response to various statistics suggesting children of care experienced parents are highly represented within children’s services. This research explores the barriers these parents may face and looks at the responses of those who work with these parents to gain their views of the situation. </a:t>
          </a:r>
          <a:endParaRPr lang="en-US" sz="1800" kern="1200" dirty="0"/>
        </a:p>
      </dsp:txBody>
      <dsp:txXfrm>
        <a:off x="7824866" y="255470"/>
        <a:ext cx="2600582" cy="34379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D0D8E-45DA-4B27-9E1D-320CFA02268B}">
      <dsp:nvSpPr>
        <dsp:cNvPr id="0" name=""/>
        <dsp:cNvSpPr/>
      </dsp:nvSpPr>
      <dsp:spPr>
        <a:xfrm>
          <a:off x="1283" y="472576"/>
          <a:ext cx="5006206" cy="30037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‘‘one study found that adults who had been taken into care as children were 66 times more likely to have their children removed’ (Jackson, Smith, 2005 as cited in Hyde, Jones 2018). </a:t>
          </a:r>
          <a:endParaRPr lang="en-US" sz="2900" kern="1200"/>
        </a:p>
      </dsp:txBody>
      <dsp:txXfrm>
        <a:off x="1283" y="472576"/>
        <a:ext cx="5006206" cy="3003723"/>
      </dsp:txXfrm>
    </dsp:sp>
    <dsp:sp modelId="{586EE5FC-521B-49F2-9AA0-735039A61928}">
      <dsp:nvSpPr>
        <dsp:cNvPr id="0" name=""/>
        <dsp:cNvSpPr/>
      </dsp:nvSpPr>
      <dsp:spPr>
        <a:xfrm>
          <a:off x="5508110" y="472576"/>
          <a:ext cx="5006206" cy="300372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Roberts (2017) also found that ‘27% of adopted children’s mothers had been in care themselves and 19% of birth fathers.’</a:t>
          </a:r>
          <a:endParaRPr lang="en-US" sz="2900" kern="1200"/>
        </a:p>
      </dsp:txBody>
      <dsp:txXfrm>
        <a:off x="5508110" y="472576"/>
        <a:ext cx="5006206" cy="30037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62CF7-66AA-40B8-A308-9536C88F3D4F}">
      <dsp:nvSpPr>
        <dsp:cNvPr id="0" name=""/>
        <dsp:cNvSpPr/>
      </dsp:nvSpPr>
      <dsp:spPr>
        <a:xfrm>
          <a:off x="0" y="318237"/>
          <a:ext cx="6263640" cy="234950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‘what any good parent would do’ (Hounslow Borough Council, 2021)</a:t>
          </a:r>
          <a:endParaRPr lang="en-US" sz="2700" kern="1200"/>
        </a:p>
      </dsp:txBody>
      <dsp:txXfrm>
        <a:off x="114693" y="432930"/>
        <a:ext cx="6034254" cy="2120120"/>
      </dsp:txXfrm>
    </dsp:sp>
    <dsp:sp modelId="{2B533CAC-B1BD-4C30-828E-D831CCAAFFAE}">
      <dsp:nvSpPr>
        <dsp:cNvPr id="0" name=""/>
        <dsp:cNvSpPr/>
      </dsp:nvSpPr>
      <dsp:spPr>
        <a:xfrm>
          <a:off x="0" y="2745504"/>
          <a:ext cx="6263640" cy="234950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The local authority has a legal obligation to safeguard their child under The Children’s Act 1989 which supersedes their responsibility as a corporate parent to the care experienced. </a:t>
          </a:r>
          <a:endParaRPr lang="en-US" sz="2700" kern="1200"/>
        </a:p>
      </dsp:txBody>
      <dsp:txXfrm>
        <a:off x="114693" y="2860197"/>
        <a:ext cx="6034254" cy="212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32BD8C-D583-469D-BA63-68D4834909D8}">
      <dsp:nvSpPr>
        <dsp:cNvPr id="0" name=""/>
        <dsp:cNvSpPr/>
      </dsp:nvSpPr>
      <dsp:spPr>
        <a:xfrm>
          <a:off x="0" y="416492"/>
          <a:ext cx="10515600" cy="8342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Questionnaires distributed to 30 leaving care PA’s</a:t>
          </a:r>
          <a:endParaRPr lang="en-US" sz="2100" kern="1200" dirty="0"/>
        </a:p>
      </dsp:txBody>
      <dsp:txXfrm>
        <a:off x="40724" y="457216"/>
        <a:ext cx="10434152" cy="752780"/>
      </dsp:txXfrm>
    </dsp:sp>
    <dsp:sp modelId="{7FAB9D66-1AAE-4ECA-AEA2-50960EF4A3F1}">
      <dsp:nvSpPr>
        <dsp:cNvPr id="0" name=""/>
        <dsp:cNvSpPr/>
      </dsp:nvSpPr>
      <dsp:spPr>
        <a:xfrm>
          <a:off x="0" y="1311200"/>
          <a:ext cx="10515600" cy="8342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Quantative</a:t>
          </a:r>
          <a:endParaRPr lang="en-US" sz="2100" kern="1200"/>
        </a:p>
      </dsp:txBody>
      <dsp:txXfrm>
        <a:off x="40724" y="1351924"/>
        <a:ext cx="10434152" cy="752780"/>
      </dsp:txXfrm>
    </dsp:sp>
    <dsp:sp modelId="{4B8E4A1D-60AC-4790-805D-6C05535920AF}">
      <dsp:nvSpPr>
        <dsp:cNvPr id="0" name=""/>
        <dsp:cNvSpPr/>
      </dsp:nvSpPr>
      <dsp:spPr>
        <a:xfrm>
          <a:off x="0" y="2205909"/>
          <a:ext cx="10515600" cy="8342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Qualititive </a:t>
          </a:r>
          <a:endParaRPr lang="en-US" sz="2100" kern="1200"/>
        </a:p>
      </dsp:txBody>
      <dsp:txXfrm>
        <a:off x="40724" y="2246633"/>
        <a:ext cx="10434152" cy="752780"/>
      </dsp:txXfrm>
    </dsp:sp>
    <dsp:sp modelId="{DDE68613-0A6E-40D7-945F-66C1C75BFBE1}">
      <dsp:nvSpPr>
        <dsp:cNvPr id="0" name=""/>
        <dsp:cNvSpPr/>
      </dsp:nvSpPr>
      <dsp:spPr>
        <a:xfrm>
          <a:off x="0" y="3100617"/>
          <a:ext cx="10515600" cy="8342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Ethical considerations have been approved via governance and all data has been anonymized for these results. (These results are not generalisable due to the small sample size)</a:t>
          </a:r>
          <a:endParaRPr lang="en-US" sz="2100" kern="1200" dirty="0"/>
        </a:p>
      </dsp:txBody>
      <dsp:txXfrm>
        <a:off x="40724" y="3141341"/>
        <a:ext cx="10434152" cy="7527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01AB8F-6558-4959-A51F-365C9B723B3B}">
      <dsp:nvSpPr>
        <dsp:cNvPr id="0" name=""/>
        <dsp:cNvSpPr/>
      </dsp:nvSpPr>
      <dsp:spPr>
        <a:xfrm>
          <a:off x="2017193" y="2783"/>
          <a:ext cx="2269342" cy="13386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Pre-birth protocol </a:t>
          </a:r>
        </a:p>
      </dsp:txBody>
      <dsp:txXfrm>
        <a:off x="2082539" y="68129"/>
        <a:ext cx="2138650" cy="1207927"/>
      </dsp:txXfrm>
    </dsp:sp>
    <dsp:sp modelId="{C32C8265-C0B8-491B-921A-00D9F12E0CD5}">
      <dsp:nvSpPr>
        <dsp:cNvPr id="0" name=""/>
        <dsp:cNvSpPr/>
      </dsp:nvSpPr>
      <dsp:spPr>
        <a:xfrm>
          <a:off x="2017193" y="1408334"/>
          <a:ext cx="2269342" cy="133861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Common Difficulties</a:t>
          </a:r>
        </a:p>
      </dsp:txBody>
      <dsp:txXfrm>
        <a:off x="2082539" y="1473680"/>
        <a:ext cx="2138650" cy="1207927"/>
      </dsp:txXfrm>
    </dsp:sp>
    <dsp:sp modelId="{44A808E3-CF73-4AA4-870F-FF7EB199202B}">
      <dsp:nvSpPr>
        <dsp:cNvPr id="0" name=""/>
        <dsp:cNvSpPr/>
      </dsp:nvSpPr>
      <dsp:spPr>
        <a:xfrm>
          <a:off x="2017193" y="2813884"/>
          <a:ext cx="2269342" cy="133861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Barriers to engagement</a:t>
          </a:r>
        </a:p>
      </dsp:txBody>
      <dsp:txXfrm>
        <a:off x="2082539" y="2879230"/>
        <a:ext cx="2138650" cy="1207927"/>
      </dsp:txXfrm>
    </dsp:sp>
    <dsp:sp modelId="{CDA1B480-AE11-4BB0-99FA-1D2706F6342B}">
      <dsp:nvSpPr>
        <dsp:cNvPr id="0" name=""/>
        <dsp:cNvSpPr/>
      </dsp:nvSpPr>
      <dsp:spPr>
        <a:xfrm>
          <a:off x="2017193" y="4219435"/>
          <a:ext cx="2269342" cy="133861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Support</a:t>
          </a:r>
          <a:r>
            <a:rPr lang="en-US" sz="2800" kern="1200" baseline="0" dirty="0"/>
            <a:t> Services</a:t>
          </a:r>
          <a:endParaRPr lang="en-US" sz="2800" kern="1200" dirty="0"/>
        </a:p>
      </dsp:txBody>
      <dsp:txXfrm>
        <a:off x="2082539" y="4284781"/>
        <a:ext cx="2138650" cy="12079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FB0B7-6649-4922-BE3E-619C29EA8428}">
      <dsp:nvSpPr>
        <dsp:cNvPr id="0" name=""/>
        <dsp:cNvSpPr/>
      </dsp:nvSpPr>
      <dsp:spPr>
        <a:xfrm>
          <a:off x="2017193" y="2783"/>
          <a:ext cx="2269342" cy="13386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kern="1200" dirty="0"/>
            <a:t>focusing on the barriers to accessing services.</a:t>
          </a:r>
          <a:endParaRPr lang="en-US" sz="1800" kern="1200" dirty="0"/>
        </a:p>
      </dsp:txBody>
      <dsp:txXfrm>
        <a:off x="2082539" y="68129"/>
        <a:ext cx="2138650" cy="1207927"/>
      </dsp:txXfrm>
    </dsp:sp>
    <dsp:sp modelId="{6DF1A81E-25E8-4D01-8747-321C34F7606D}">
      <dsp:nvSpPr>
        <dsp:cNvPr id="0" name=""/>
        <dsp:cNvSpPr/>
      </dsp:nvSpPr>
      <dsp:spPr>
        <a:xfrm>
          <a:off x="2017193" y="1408334"/>
          <a:ext cx="2269342" cy="133861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kern="1200"/>
            <a:t>Did they agree with the results regarding care leavers barriers to engagement?</a:t>
          </a:r>
          <a:endParaRPr lang="en-US" sz="1800" kern="1200"/>
        </a:p>
      </dsp:txBody>
      <dsp:txXfrm>
        <a:off x="2082539" y="1473680"/>
        <a:ext cx="2138650" cy="1207927"/>
      </dsp:txXfrm>
    </dsp:sp>
    <dsp:sp modelId="{532579DA-F11E-4E62-BC13-5FC8B2359B0F}">
      <dsp:nvSpPr>
        <dsp:cNvPr id="0" name=""/>
        <dsp:cNvSpPr/>
      </dsp:nvSpPr>
      <dsp:spPr>
        <a:xfrm>
          <a:off x="2017193" y="2813884"/>
          <a:ext cx="2269342" cy="133861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kern="1200"/>
            <a:t>What do they believe is the biggest barrier?</a:t>
          </a:r>
          <a:endParaRPr lang="en-US" sz="1800" kern="1200"/>
        </a:p>
      </dsp:txBody>
      <dsp:txXfrm>
        <a:off x="2082539" y="2879230"/>
        <a:ext cx="2138650" cy="1207927"/>
      </dsp:txXfrm>
    </dsp:sp>
    <dsp:sp modelId="{A59EAB8A-569F-470F-9736-ECF9E39C0847}">
      <dsp:nvSpPr>
        <dsp:cNvPr id="0" name=""/>
        <dsp:cNvSpPr/>
      </dsp:nvSpPr>
      <dsp:spPr>
        <a:xfrm>
          <a:off x="2017193" y="4219435"/>
          <a:ext cx="2269342" cy="133861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kern="1200"/>
            <a:t>How can we overcome these barriers?</a:t>
          </a:r>
          <a:endParaRPr lang="en-US" sz="1800" kern="1200"/>
        </a:p>
      </dsp:txBody>
      <dsp:txXfrm>
        <a:off x="2082539" y="4284781"/>
        <a:ext cx="2138650" cy="120792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D78048-30FF-4267-AD08-D92C6929DAB7}">
      <dsp:nvSpPr>
        <dsp:cNvPr id="0" name=""/>
        <dsp:cNvSpPr/>
      </dsp:nvSpPr>
      <dsp:spPr>
        <a:xfrm>
          <a:off x="242697" y="454"/>
          <a:ext cx="2764913" cy="165894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The stigma “care kid, troubled kid, were no different to anyone else”.</a:t>
          </a:r>
          <a:endParaRPr lang="en-US" sz="1800" kern="1200" dirty="0"/>
        </a:p>
      </dsp:txBody>
      <dsp:txXfrm>
        <a:off x="242697" y="454"/>
        <a:ext cx="2764913" cy="1658948"/>
      </dsp:txXfrm>
    </dsp:sp>
    <dsp:sp modelId="{87FB5F89-1F15-4B1C-893D-970668233ABA}">
      <dsp:nvSpPr>
        <dsp:cNvPr id="0" name=""/>
        <dsp:cNvSpPr/>
      </dsp:nvSpPr>
      <dsp:spPr>
        <a:xfrm>
          <a:off x="3284102" y="454"/>
          <a:ext cx="2764913" cy="1658948"/>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average 21-year-old can ask for help no issues because their whole lives aren’t on file”.</a:t>
          </a:r>
          <a:endParaRPr lang="en-US" sz="1800" kern="1200" dirty="0"/>
        </a:p>
      </dsp:txBody>
      <dsp:txXfrm>
        <a:off x="3284102" y="454"/>
        <a:ext cx="2764913" cy="1658948"/>
      </dsp:txXfrm>
    </dsp:sp>
    <dsp:sp modelId="{31BC0094-3E44-4C88-B781-30F18910550E}">
      <dsp:nvSpPr>
        <dsp:cNvPr id="0" name=""/>
        <dsp:cNvSpPr/>
      </dsp:nvSpPr>
      <dsp:spPr>
        <a:xfrm>
          <a:off x="242697" y="1935893"/>
          <a:ext cx="2764913" cy="1658948"/>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 I didn’t seek help until I literally couldn’t do it anymore as I was so worried about them referring to children’s services”. </a:t>
          </a:r>
          <a:endParaRPr lang="en-US" sz="1800" kern="1200"/>
        </a:p>
      </dsp:txBody>
      <dsp:txXfrm>
        <a:off x="242697" y="1935893"/>
        <a:ext cx="2764913" cy="1658948"/>
      </dsp:txXfrm>
    </dsp:sp>
    <dsp:sp modelId="{746FF04D-3989-4630-84A1-EB08BED93C25}">
      <dsp:nvSpPr>
        <dsp:cNvPr id="0" name=""/>
        <dsp:cNvSpPr/>
      </dsp:nvSpPr>
      <dsp:spPr>
        <a:xfrm>
          <a:off x="3284102" y="1935893"/>
          <a:ext cx="2764913" cy="1658948"/>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“I’m not going to keep trying to call If I don’t hear back, I will just stop talking”.</a:t>
          </a:r>
          <a:endParaRPr lang="en-US" sz="1800" kern="1200" dirty="0"/>
        </a:p>
      </dsp:txBody>
      <dsp:txXfrm>
        <a:off x="3284102" y="1935893"/>
        <a:ext cx="2764913" cy="1658948"/>
      </dsp:txXfrm>
    </dsp:sp>
    <dsp:sp modelId="{E02DBEF8-86B9-4B12-BD5E-73B8AE86F19D}">
      <dsp:nvSpPr>
        <dsp:cNvPr id="0" name=""/>
        <dsp:cNvSpPr/>
      </dsp:nvSpPr>
      <dsp:spPr>
        <a:xfrm>
          <a:off x="1763400" y="3871332"/>
          <a:ext cx="2764913" cy="165894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“Social worker arrives at your door and your immediately brought back to the day you were removed and immediately defensive.”</a:t>
          </a:r>
          <a:endParaRPr lang="en-US" sz="1800" kern="1200"/>
        </a:p>
      </dsp:txBody>
      <dsp:txXfrm>
        <a:off x="1763400" y="3871332"/>
        <a:ext cx="2764913" cy="16589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C3A75-13CC-4200-A675-AFDB4A0B919C}">
      <dsp:nvSpPr>
        <dsp:cNvPr id="0" name=""/>
        <dsp:cNvSpPr/>
      </dsp:nvSpPr>
      <dsp:spPr>
        <a:xfrm>
          <a:off x="768" y="818407"/>
          <a:ext cx="2995322" cy="179719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GB" sz="1700" kern="1200" dirty="0"/>
            <a:t>“There is confidentiality but when seeing so many different social workers and they all know your life you lose that sense of security and don’t know who to trust. It also affects external relationships.”</a:t>
          </a:r>
          <a:endParaRPr lang="en-US" sz="1700" kern="1200" dirty="0"/>
        </a:p>
      </dsp:txBody>
      <dsp:txXfrm>
        <a:off x="768" y="818407"/>
        <a:ext cx="2995322" cy="1797193"/>
      </dsp:txXfrm>
    </dsp:sp>
    <dsp:sp modelId="{B4F6EE20-44B0-4267-89B4-A0D6E3812412}">
      <dsp:nvSpPr>
        <dsp:cNvPr id="0" name=""/>
        <dsp:cNvSpPr/>
      </dsp:nvSpPr>
      <dsp:spPr>
        <a:xfrm>
          <a:off x="3295623" y="818407"/>
          <a:ext cx="2995322" cy="179719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GB" sz="1700" kern="1200" dirty="0"/>
            <a:t>Large meetings where the hardest part of their lives is shared.  They are reminded of it and paperwork is sent on it.</a:t>
          </a:r>
          <a:endParaRPr lang="en-US" sz="1700" kern="1200" dirty="0"/>
        </a:p>
      </dsp:txBody>
      <dsp:txXfrm>
        <a:off x="3295623" y="818407"/>
        <a:ext cx="2995322" cy="1797193"/>
      </dsp:txXfrm>
    </dsp:sp>
    <dsp:sp modelId="{A502AF29-9B72-4335-AD23-9E0709E48014}">
      <dsp:nvSpPr>
        <dsp:cNvPr id="0" name=""/>
        <dsp:cNvSpPr/>
      </dsp:nvSpPr>
      <dsp:spPr>
        <a:xfrm>
          <a:off x="768" y="2915133"/>
          <a:ext cx="2995322" cy="179719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“our lives in bullet points”.</a:t>
          </a:r>
          <a:endParaRPr lang="en-US" sz="1700" kern="1200"/>
        </a:p>
      </dsp:txBody>
      <dsp:txXfrm>
        <a:off x="768" y="2915133"/>
        <a:ext cx="2995322" cy="1797193"/>
      </dsp:txXfrm>
    </dsp:sp>
    <dsp:sp modelId="{D5617EFF-2094-46FD-9A7C-4A2C8AE4F9B8}">
      <dsp:nvSpPr>
        <dsp:cNvPr id="0" name=""/>
        <dsp:cNvSpPr/>
      </dsp:nvSpPr>
      <dsp:spPr>
        <a:xfrm>
          <a:off x="3285888" y="2885947"/>
          <a:ext cx="2995322" cy="179719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GB" sz="1700" kern="1200" dirty="0"/>
            <a:t>The social worker knows everything about us, but we know nothing about them. </a:t>
          </a:r>
          <a:endParaRPr lang="en-US" sz="1700" kern="1200" dirty="0"/>
        </a:p>
      </dsp:txBody>
      <dsp:txXfrm>
        <a:off x="3285888" y="2885947"/>
        <a:ext cx="2995322" cy="1797193"/>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687B00-F6A8-4740-84B5-26B0B9A96165}" type="datetimeFigureOut">
              <a:rPr lang="en-GB" smtClean="0"/>
              <a:t>10/06/2022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44BC32-19D6-4D14-87C1-A3FF4BF74DDD}" type="slidenum">
              <a:rPr lang="en-GB" smtClean="0"/>
              <a:t>‹#›</a:t>
            </a:fld>
            <a:endParaRPr lang="en-GB"/>
          </a:p>
        </p:txBody>
      </p:sp>
    </p:spTree>
    <p:extLst>
      <p:ext uri="{BB962C8B-B14F-4D97-AF65-F5344CB8AC3E}">
        <p14:creationId xmlns:p14="http://schemas.microsoft.com/office/powerpoint/2010/main" val="2493618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B44BC32-19D6-4D14-87C1-A3FF4BF74DDD}" type="slidenum">
              <a:rPr lang="en-GB" smtClean="0"/>
              <a:t>20</a:t>
            </a:fld>
            <a:endParaRPr lang="en-GB"/>
          </a:p>
        </p:txBody>
      </p:sp>
    </p:spTree>
    <p:extLst>
      <p:ext uri="{BB962C8B-B14F-4D97-AF65-F5344CB8AC3E}">
        <p14:creationId xmlns:p14="http://schemas.microsoft.com/office/powerpoint/2010/main" val="1151249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4FBCE-B309-7ADF-A4DE-2EB6670F17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CFE7F8-FA37-636E-C92B-EA0895F4C1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14DF9C-233A-F6F9-7772-03FA64575624}"/>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5" name="Footer Placeholder 4">
            <a:extLst>
              <a:ext uri="{FF2B5EF4-FFF2-40B4-BE49-F238E27FC236}">
                <a16:creationId xmlns:a16="http://schemas.microsoft.com/office/drawing/2014/main" id="{8C420799-B29E-C5E1-2000-2594B6D376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4A6746-B09C-1C15-2B12-34C3974C48E9}"/>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1629521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E6BA2-47EA-ABD6-04E5-2CF4F969E9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C2F125-0AA9-C5BB-8FFC-6BF77CFBEB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E1EE72-1EFF-4005-660C-AA6E31078A14}"/>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5" name="Footer Placeholder 4">
            <a:extLst>
              <a:ext uri="{FF2B5EF4-FFF2-40B4-BE49-F238E27FC236}">
                <a16:creationId xmlns:a16="http://schemas.microsoft.com/office/drawing/2014/main" id="{1DFD716D-0332-3845-BF43-54D6FCDF95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932890-2991-384C-6179-D30A3E368BF4}"/>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10007620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689962-448E-B511-6094-4617B8C93F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ACFC54-ECE9-039F-9802-848317A4BB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BA6C56-F7EB-CC9F-AE35-09BD604E65E9}"/>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5" name="Footer Placeholder 4">
            <a:extLst>
              <a:ext uri="{FF2B5EF4-FFF2-40B4-BE49-F238E27FC236}">
                <a16:creationId xmlns:a16="http://schemas.microsoft.com/office/drawing/2014/main" id="{04324190-6933-3EB4-6CD7-4F76D53F86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CB7367-43FE-BB8D-A32C-4297155FF95A}"/>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1888717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4C8E-D184-468B-40A5-FEFFBB4959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224A9B-06C5-E297-6B56-D6A3EADEB5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2C122C-2376-2F7F-F01F-E3388A40E49A}"/>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5" name="Footer Placeholder 4">
            <a:extLst>
              <a:ext uri="{FF2B5EF4-FFF2-40B4-BE49-F238E27FC236}">
                <a16:creationId xmlns:a16="http://schemas.microsoft.com/office/drawing/2014/main" id="{258764AE-FCA4-45AB-AEC4-57B6E65B3C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D3341C-C9BF-CA9F-8E7D-EB1255126382}"/>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33673656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70DBB-1ABE-4457-A5F5-89FB2296BE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C94F290-ECEF-C346-2A09-56386E644A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147E88-DAB5-3AAD-240C-F73A10EB1E5D}"/>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5" name="Footer Placeholder 4">
            <a:extLst>
              <a:ext uri="{FF2B5EF4-FFF2-40B4-BE49-F238E27FC236}">
                <a16:creationId xmlns:a16="http://schemas.microsoft.com/office/drawing/2014/main" id="{D7E8DBAD-BFC6-32A9-FE71-DA9D7D27BC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3E98EB-88E6-C795-FE66-10120A8CA327}"/>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16808818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7F0C-90F5-4293-82B0-B5283D587D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EA8888-E1E2-E806-D827-2018E6FC7F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EBEC8E1-C832-46A8-4D9B-C59A07B145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221CC7-13F2-093F-B079-B3221ADA757F}"/>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6" name="Footer Placeholder 5">
            <a:extLst>
              <a:ext uri="{FF2B5EF4-FFF2-40B4-BE49-F238E27FC236}">
                <a16:creationId xmlns:a16="http://schemas.microsoft.com/office/drawing/2014/main" id="{B6A5F916-8B0B-33DD-BE6F-F4057F5575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A7101C-CC74-568E-7B95-C4B97CC8FD7B}"/>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12325443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FABFB-9634-DE54-0E5B-C831C05CF39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47B07F-CDF6-A12F-23A0-23E00CECF4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63DEC8-9529-78CB-B1E4-7BC8CDA13E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103E92-04CA-CE28-1C9E-0DF0DC6DBE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A3EB75-5B86-9A06-CF18-B5E63620EF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A45DAB8-313E-7C56-76D7-6190AF3192E0}"/>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8" name="Footer Placeholder 7">
            <a:extLst>
              <a:ext uri="{FF2B5EF4-FFF2-40B4-BE49-F238E27FC236}">
                <a16:creationId xmlns:a16="http://schemas.microsoft.com/office/drawing/2014/main" id="{6EF7E608-87AE-5340-B0FF-B01E3B4F96A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658C9C-F047-A520-1EC0-98B9154CD08F}"/>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13835024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FC130-58C1-1029-A55F-BCB4747BD02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C0E330-E256-16D4-1290-BC7969D61FB2}"/>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4" name="Footer Placeholder 3">
            <a:extLst>
              <a:ext uri="{FF2B5EF4-FFF2-40B4-BE49-F238E27FC236}">
                <a16:creationId xmlns:a16="http://schemas.microsoft.com/office/drawing/2014/main" id="{B560BECE-CB9F-777A-6FF3-43DCA4768B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09E7C5-75B0-C22A-BFCA-349CCA6870E1}"/>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40900105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04F99D-29EB-6A1F-C865-CAE5F27841EF}"/>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3" name="Footer Placeholder 2">
            <a:extLst>
              <a:ext uri="{FF2B5EF4-FFF2-40B4-BE49-F238E27FC236}">
                <a16:creationId xmlns:a16="http://schemas.microsoft.com/office/drawing/2014/main" id="{8E2E9947-9D21-DBA5-6663-783D11E2946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55048E-E0B0-1997-629E-A881B6EAB83B}"/>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24691273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903C9-02EA-008F-D9D0-94C27783B8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FE149E6-F1EE-BA9B-3406-DB64B7F86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F6BF719-642E-000E-E280-9E4105EB29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41B0D5-F563-BFA4-CAF6-A57E3C6D600C}"/>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6" name="Footer Placeholder 5">
            <a:extLst>
              <a:ext uri="{FF2B5EF4-FFF2-40B4-BE49-F238E27FC236}">
                <a16:creationId xmlns:a16="http://schemas.microsoft.com/office/drawing/2014/main" id="{5617DC70-DE01-BE65-6A5A-2C0CAF9949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72EEC7-97BB-1836-F161-518697840C77}"/>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36173139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07136-31C2-CAFA-E636-ADD502C029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173354C-21FA-49A9-1C8A-679AA6EB88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A3B7BAC-81E2-51A3-DA22-63939D2BD6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5D8ADB-EBAB-53FB-A741-8D607AB8106F}"/>
              </a:ext>
            </a:extLst>
          </p:cNvPr>
          <p:cNvSpPr>
            <a:spLocks noGrp="1"/>
          </p:cNvSpPr>
          <p:nvPr>
            <p:ph type="dt" sz="half" idx="10"/>
          </p:nvPr>
        </p:nvSpPr>
        <p:spPr/>
        <p:txBody>
          <a:bodyPr/>
          <a:lstStyle/>
          <a:p>
            <a:fld id="{59EDDFA9-116F-400F-8C57-9523A92F3DF5}" type="datetimeFigureOut">
              <a:rPr lang="en-GB" smtClean="0"/>
              <a:t>10/06/2022</a:t>
            </a:fld>
            <a:endParaRPr lang="en-GB"/>
          </a:p>
        </p:txBody>
      </p:sp>
      <p:sp>
        <p:nvSpPr>
          <p:cNvPr id="6" name="Footer Placeholder 5">
            <a:extLst>
              <a:ext uri="{FF2B5EF4-FFF2-40B4-BE49-F238E27FC236}">
                <a16:creationId xmlns:a16="http://schemas.microsoft.com/office/drawing/2014/main" id="{0BB11233-EA2F-2F39-DC5C-34C5CE2595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FAEB9F-99B5-5E09-2BEE-020430B06C37}"/>
              </a:ext>
            </a:extLst>
          </p:cNvPr>
          <p:cNvSpPr>
            <a:spLocks noGrp="1"/>
          </p:cNvSpPr>
          <p:nvPr>
            <p:ph type="sldNum" sz="quarter" idx="12"/>
          </p:nvPr>
        </p:nvSpPr>
        <p:spPr/>
        <p:txBody>
          <a:bodyPr/>
          <a:lstStyle/>
          <a:p>
            <a:fld id="{5EB87786-2A18-4ADD-9B72-E5E71C5ADAE1}" type="slidenum">
              <a:rPr lang="en-GB" smtClean="0"/>
              <a:t>‹#›</a:t>
            </a:fld>
            <a:endParaRPr lang="en-GB"/>
          </a:p>
        </p:txBody>
      </p:sp>
    </p:spTree>
    <p:extLst>
      <p:ext uri="{BB962C8B-B14F-4D97-AF65-F5344CB8AC3E}">
        <p14:creationId xmlns:p14="http://schemas.microsoft.com/office/powerpoint/2010/main" val="6961339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5BB87-7F9B-DB57-8B13-D19E9F6E3B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7A7B96-7F40-6CE1-2D67-091BE7056B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C994D6-F6B2-B3E5-0879-1E8E940D2B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DDFA9-116F-400F-8C57-9523A92F3DF5}" type="datetimeFigureOut">
              <a:rPr lang="en-GB" smtClean="0"/>
              <a:t>10/06/2022</a:t>
            </a:fld>
            <a:endParaRPr lang="en-GB"/>
          </a:p>
        </p:txBody>
      </p:sp>
      <p:sp>
        <p:nvSpPr>
          <p:cNvPr id="5" name="Footer Placeholder 4">
            <a:extLst>
              <a:ext uri="{FF2B5EF4-FFF2-40B4-BE49-F238E27FC236}">
                <a16:creationId xmlns:a16="http://schemas.microsoft.com/office/drawing/2014/main" id="{AFB11F4E-D6D6-E481-D222-3C8C3DB212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C5C7D47-3350-CF10-21BF-5519803459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87786-2A18-4ADD-9B72-E5E71C5ADAE1}" type="slidenum">
              <a:rPr lang="en-GB" smtClean="0"/>
              <a:t>‹#›</a:t>
            </a:fld>
            <a:endParaRPr lang="en-GB"/>
          </a:p>
        </p:txBody>
      </p:sp>
    </p:spTree>
    <p:extLst>
      <p:ext uri="{BB962C8B-B14F-4D97-AF65-F5344CB8AC3E}">
        <p14:creationId xmlns:p14="http://schemas.microsoft.com/office/powerpoint/2010/main" val="2271585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video" Target="https://www.youtube.com/embed/Ko2ZFW0_k44?list=PLgtazLRY5Zd9fszWr0QD-AoXNI_SofQkd"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3"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2068D-44CD-066E-7346-029F2C338A43}"/>
              </a:ext>
            </a:extLst>
          </p:cNvPr>
          <p:cNvSpPr>
            <a:spLocks noGrp="1"/>
          </p:cNvSpPr>
          <p:nvPr>
            <p:ph type="ctrTitle"/>
          </p:nvPr>
        </p:nvSpPr>
        <p:spPr>
          <a:xfrm>
            <a:off x="4038600" y="1939159"/>
            <a:ext cx="7644627" cy="2751086"/>
          </a:xfrm>
        </p:spPr>
        <p:txBody>
          <a:bodyPr>
            <a:normAutofit/>
          </a:bodyPr>
          <a:lstStyle/>
          <a:p>
            <a:pPr algn="r"/>
            <a:r>
              <a:rPr lang="en-GB" sz="4200" dirty="0">
                <a:latin typeface="Arial" panose="020B0604020202020204" pitchFamily="34" charset="0"/>
                <a:cs typeface="Arial" panose="020B0604020202020204" pitchFamily="34" charset="0"/>
              </a:rPr>
              <a:t>To explore the reasons why children of care experienced parents are highly represented within children’s services.</a:t>
            </a:r>
          </a:p>
        </p:txBody>
      </p:sp>
      <p:sp>
        <p:nvSpPr>
          <p:cNvPr id="3" name="Subtitle 2">
            <a:extLst>
              <a:ext uri="{FF2B5EF4-FFF2-40B4-BE49-F238E27FC236}">
                <a16:creationId xmlns:a16="http://schemas.microsoft.com/office/drawing/2014/main" id="{2E04AB63-A2A7-D120-38F4-85C3AFE564BB}"/>
              </a:ext>
            </a:extLst>
          </p:cNvPr>
          <p:cNvSpPr>
            <a:spLocks noGrp="1"/>
          </p:cNvSpPr>
          <p:nvPr>
            <p:ph type="subTitle" idx="1"/>
          </p:nvPr>
        </p:nvSpPr>
        <p:spPr>
          <a:xfrm>
            <a:off x="4038600" y="4782320"/>
            <a:ext cx="7644627" cy="1329443"/>
          </a:xfrm>
        </p:spPr>
        <p:txBody>
          <a:bodyPr>
            <a:normAutofit fontScale="77500" lnSpcReduction="20000"/>
          </a:bodyPr>
          <a:lstStyle/>
          <a:p>
            <a:pPr algn="r"/>
            <a:endParaRPr lang="en-GB"/>
          </a:p>
          <a:p>
            <a:pPr algn="r"/>
            <a:r>
              <a:rPr lang="en-GB">
                <a:latin typeface="Arial" panose="020B0604020202020204" pitchFamily="34" charset="0"/>
                <a:cs typeface="Arial" panose="020B0604020202020204" pitchFamily="34" charset="0"/>
              </a:rPr>
              <a:t>Kelli Ray </a:t>
            </a:r>
          </a:p>
          <a:p>
            <a:pPr algn="r"/>
            <a:endParaRPr lang="en-GB">
              <a:latin typeface="Arial" panose="020B0604020202020204" pitchFamily="34" charset="0"/>
              <a:cs typeface="Arial" panose="020B0604020202020204" pitchFamily="34" charset="0"/>
            </a:endParaRPr>
          </a:p>
          <a:p>
            <a:pPr algn="r"/>
            <a:r>
              <a:rPr lang="en-GB">
                <a:latin typeface="Arial" panose="020B0604020202020204" pitchFamily="34" charset="0"/>
                <a:cs typeface="Arial" panose="020B0604020202020204" pitchFamily="34" charset="0"/>
              </a:rPr>
              <a:t>Research completed June 2021 (updates May 2022)</a:t>
            </a:r>
          </a:p>
        </p:txBody>
      </p:sp>
    </p:spTree>
    <p:extLst>
      <p:ext uri="{BB962C8B-B14F-4D97-AF65-F5344CB8AC3E}">
        <p14:creationId xmlns:p14="http://schemas.microsoft.com/office/powerpoint/2010/main" val="36351527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type="wd">
                                    <p:tmPct val="15000"/>
                                  </p:iterate>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par>
                                <p:cTn id="13" presetID="10" presetClass="entr" presetSubtype="0" fill="hold" grpId="0" nodeType="withEffect">
                                  <p:stCondLst>
                                    <p:cond delay="500"/>
                                  </p:stCondLst>
                                  <p:iterate type="wd">
                                    <p:tmPct val="15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F182A48-88E3-859E-35EF-892E9134190C}"/>
              </a:ext>
            </a:extLst>
          </p:cNvPr>
          <p:cNvSpPr>
            <a:spLocks noGrp="1"/>
          </p:cNvSpPr>
          <p:nvPr>
            <p:ph type="title"/>
          </p:nvPr>
        </p:nvSpPr>
        <p:spPr>
          <a:xfrm>
            <a:off x="838200" y="673770"/>
            <a:ext cx="3220329" cy="2027227"/>
          </a:xfrm>
        </p:spPr>
        <p:txBody>
          <a:bodyPr anchor="t">
            <a:normAutofit/>
          </a:bodyPr>
          <a:lstStyle/>
          <a:p>
            <a:r>
              <a:rPr lang="en-GB" sz="5400">
                <a:solidFill>
                  <a:srgbClr val="FFFFFF"/>
                </a:solidFill>
                <a:latin typeface="Arial" panose="020B0604020202020204" pitchFamily="34" charset="0"/>
                <a:cs typeface="Arial" panose="020B0604020202020204" pitchFamily="34" charset="0"/>
              </a:rPr>
              <a:t>Results</a:t>
            </a:r>
          </a:p>
        </p:txBody>
      </p:sp>
      <p:graphicFrame>
        <p:nvGraphicFramePr>
          <p:cNvPr id="7" name="Table 7">
            <a:extLst>
              <a:ext uri="{FF2B5EF4-FFF2-40B4-BE49-F238E27FC236}">
                <a16:creationId xmlns:a16="http://schemas.microsoft.com/office/drawing/2014/main" id="{5A805D1C-4923-3F58-C18B-97C1CD7C6962}"/>
              </a:ext>
            </a:extLst>
          </p:cNvPr>
          <p:cNvGraphicFramePr>
            <a:graphicFrameLocks noGrp="1"/>
          </p:cNvGraphicFramePr>
          <p:nvPr>
            <p:ph idx="1"/>
            <p:extLst>
              <p:ext uri="{D42A27DB-BD31-4B8C-83A1-F6EECF244321}">
                <p14:modId xmlns:p14="http://schemas.microsoft.com/office/powerpoint/2010/main" val="130484407"/>
              </p:ext>
            </p:extLst>
          </p:nvPr>
        </p:nvGraphicFramePr>
        <p:xfrm>
          <a:off x="5542884" y="541606"/>
          <a:ext cx="5810704" cy="5678220"/>
        </p:xfrm>
        <a:graphic>
          <a:graphicData uri="http://schemas.openxmlformats.org/drawingml/2006/table">
            <a:tbl>
              <a:tblPr firstRow="1" bandRow="1">
                <a:tableStyleId>{5C22544A-7EE6-4342-B048-85BDC9FD1C3A}</a:tableStyleId>
              </a:tblPr>
              <a:tblGrid>
                <a:gridCol w="2142318">
                  <a:extLst>
                    <a:ext uri="{9D8B030D-6E8A-4147-A177-3AD203B41FA5}">
                      <a16:colId xmlns:a16="http://schemas.microsoft.com/office/drawing/2014/main" val="897903137"/>
                    </a:ext>
                  </a:extLst>
                </a:gridCol>
                <a:gridCol w="3668386">
                  <a:extLst>
                    <a:ext uri="{9D8B030D-6E8A-4147-A177-3AD203B41FA5}">
                      <a16:colId xmlns:a16="http://schemas.microsoft.com/office/drawing/2014/main" val="4060069759"/>
                    </a:ext>
                  </a:extLst>
                </a:gridCol>
              </a:tblGrid>
              <a:tr h="402433">
                <a:tc>
                  <a:txBody>
                    <a:bodyPr/>
                    <a:lstStyle/>
                    <a:p>
                      <a:r>
                        <a:rPr lang="en-GB" sz="1800" dirty="0"/>
                        <a:t>Identified themes </a:t>
                      </a:r>
                    </a:p>
                  </a:txBody>
                  <a:tcPr marL="91065" marR="91065" marT="45532" marB="45532">
                    <a:solidFill>
                      <a:schemeClr val="accent3"/>
                    </a:solidFill>
                  </a:tcPr>
                </a:tc>
                <a:tc>
                  <a:txBody>
                    <a:bodyPr/>
                    <a:lstStyle/>
                    <a:p>
                      <a:r>
                        <a:rPr lang="en-GB" sz="1800" dirty="0"/>
                        <a:t>Results </a:t>
                      </a:r>
                    </a:p>
                  </a:txBody>
                  <a:tcPr marL="91065" marR="91065" marT="45532" marB="45532">
                    <a:solidFill>
                      <a:schemeClr val="accent3"/>
                    </a:solidFill>
                  </a:tcPr>
                </a:tc>
                <a:extLst>
                  <a:ext uri="{0D108BD9-81ED-4DB2-BD59-A6C34878D82A}">
                    <a16:rowId xmlns:a16="http://schemas.microsoft.com/office/drawing/2014/main" val="785892637"/>
                  </a:ext>
                </a:extLst>
              </a:tr>
              <a:tr h="2358461">
                <a:tc>
                  <a:txBody>
                    <a:bodyPr/>
                    <a:lstStyle/>
                    <a:p>
                      <a:r>
                        <a:rPr lang="en-GB" sz="1800" dirty="0"/>
                        <a:t>Protocol </a:t>
                      </a:r>
                    </a:p>
                  </a:txBody>
                  <a:tcPr marL="91065" marR="91065" marT="45532" marB="45532">
                    <a:solidFill>
                      <a:schemeClr val="accent2"/>
                    </a:solidFill>
                  </a:tcPr>
                </a:tc>
                <a:tc>
                  <a:txBody>
                    <a:bodyPr/>
                    <a:lstStyle/>
                    <a:p>
                      <a:pPr marL="285750" indent="-285750">
                        <a:buFont typeface="Arial" panose="020B0604020202020204" pitchFamily="34" charset="0"/>
                        <a:buChar char="•"/>
                      </a:pPr>
                      <a:r>
                        <a:rPr lang="en-GB" sz="1800" dirty="0"/>
                        <a:t>13/14 responses stated they would </a:t>
                      </a:r>
                      <a:r>
                        <a:rPr lang="en-GB" sz="1800" u="sng" dirty="0"/>
                        <a:t>Not</a:t>
                      </a:r>
                      <a:r>
                        <a:rPr lang="en-GB" sz="1800" dirty="0"/>
                        <a:t> make an automatic referral. </a:t>
                      </a:r>
                    </a:p>
                    <a:p>
                      <a:pPr marL="285750" indent="-285750">
                        <a:buFont typeface="Arial" panose="020B0604020202020204" pitchFamily="34" charset="0"/>
                        <a:buChar char="•"/>
                      </a:pPr>
                      <a:r>
                        <a:rPr lang="en-GB" sz="1800" dirty="0"/>
                        <a:t>“Automatic referral at 28 weeks”</a:t>
                      </a:r>
                    </a:p>
                    <a:p>
                      <a:pPr marL="285750" indent="-285750">
                        <a:buFont typeface="Arial" panose="020B0604020202020204" pitchFamily="34" charset="0"/>
                        <a:buChar char="•"/>
                      </a:pPr>
                      <a:r>
                        <a:rPr lang="en-GB" sz="1800" dirty="0"/>
                        <a:t>“Midwife required to make an automatic referral”. </a:t>
                      </a:r>
                    </a:p>
                    <a:p>
                      <a:pPr marL="285750" indent="-285750">
                        <a:buFont typeface="Arial" panose="020B0604020202020204" pitchFamily="34" charset="0"/>
                        <a:buChar char="•"/>
                      </a:pPr>
                      <a:r>
                        <a:rPr lang="en-GB" sz="1800" dirty="0"/>
                        <a:t>Assessed Individual basis </a:t>
                      </a:r>
                    </a:p>
                  </a:txBody>
                  <a:tcPr marL="91065" marR="91065" marT="45532" marB="45532">
                    <a:solidFill>
                      <a:schemeClr val="bg1">
                        <a:lumMod val="85000"/>
                      </a:schemeClr>
                    </a:solidFill>
                  </a:tcPr>
                </a:tc>
                <a:extLst>
                  <a:ext uri="{0D108BD9-81ED-4DB2-BD59-A6C34878D82A}">
                    <a16:rowId xmlns:a16="http://schemas.microsoft.com/office/drawing/2014/main" val="3928442562"/>
                  </a:ext>
                </a:extLst>
              </a:tr>
              <a:tr h="2917326">
                <a:tc>
                  <a:txBody>
                    <a:bodyPr/>
                    <a:lstStyle/>
                    <a:p>
                      <a:r>
                        <a:rPr lang="en-GB" sz="1800" dirty="0"/>
                        <a:t>Evidence of Risk</a:t>
                      </a:r>
                    </a:p>
                  </a:txBody>
                  <a:tcPr marL="91065" marR="91065" marT="45532" marB="45532">
                    <a:solidFill>
                      <a:schemeClr val="bg1">
                        <a:lumMod val="85000"/>
                      </a:schemeClr>
                    </a:solidFill>
                  </a:tcPr>
                </a:tc>
                <a:tc>
                  <a:txBody>
                    <a:bodyPr/>
                    <a:lstStyle/>
                    <a:p>
                      <a:pPr marL="285750" indent="-285750">
                        <a:buFont typeface="Arial" panose="020B0604020202020204" pitchFamily="34" charset="0"/>
                        <a:buChar char="•"/>
                      </a:pPr>
                      <a:r>
                        <a:rPr lang="en-GB" sz="1800" dirty="0"/>
                        <a:t>8/14 stated that domestic abuse and mental health were common difficulties care leavers faced.</a:t>
                      </a:r>
                    </a:p>
                    <a:p>
                      <a:pPr marL="285750" indent="-285750">
                        <a:buFont typeface="Arial" panose="020B0604020202020204" pitchFamily="34" charset="0"/>
                        <a:buChar char="•"/>
                      </a:pPr>
                      <a:r>
                        <a:rPr lang="en-GB" sz="1800" dirty="0"/>
                        <a:t>7/14 substance misuse </a:t>
                      </a:r>
                    </a:p>
                    <a:p>
                      <a:pPr marL="285750" indent="-285750">
                        <a:buFont typeface="Arial" panose="020B0604020202020204" pitchFamily="34" charset="0"/>
                        <a:buChar char="•"/>
                      </a:pPr>
                      <a:r>
                        <a:rPr lang="en-GB" sz="1800" dirty="0"/>
                        <a:t>8/14 mental health difficulties</a:t>
                      </a:r>
                    </a:p>
                    <a:p>
                      <a:pPr marL="285750" indent="-285750">
                        <a:buFont typeface="Arial" panose="020B0604020202020204" pitchFamily="34" charset="0"/>
                        <a:buChar char="•"/>
                      </a:pPr>
                      <a:r>
                        <a:rPr lang="en-GB" sz="1800" dirty="0"/>
                        <a:t>Safeguarding concerns under pre birth protocol</a:t>
                      </a:r>
                    </a:p>
                    <a:p>
                      <a:pPr marL="0" indent="0">
                        <a:buFont typeface="Arial" panose="020B0604020202020204" pitchFamily="34" charset="0"/>
                        <a:buNone/>
                      </a:pPr>
                      <a:r>
                        <a:rPr lang="en-GB" sz="1800" dirty="0"/>
                        <a:t> “ The importance of addressing past trauma”</a:t>
                      </a:r>
                    </a:p>
                  </a:txBody>
                  <a:tcPr marL="91065" marR="91065" marT="45532" marB="45532">
                    <a:solidFill>
                      <a:schemeClr val="accent2"/>
                    </a:solidFill>
                  </a:tcPr>
                </a:tc>
                <a:extLst>
                  <a:ext uri="{0D108BD9-81ED-4DB2-BD59-A6C34878D82A}">
                    <a16:rowId xmlns:a16="http://schemas.microsoft.com/office/drawing/2014/main" val="2659910802"/>
                  </a:ext>
                </a:extLst>
              </a:tr>
            </a:tbl>
          </a:graphicData>
        </a:graphic>
      </p:graphicFrame>
    </p:spTree>
    <p:extLst>
      <p:ext uri="{BB962C8B-B14F-4D97-AF65-F5344CB8AC3E}">
        <p14:creationId xmlns:p14="http://schemas.microsoft.com/office/powerpoint/2010/main" val="1200920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69C5626-F852-CE73-7512-105AA59E3DB0}"/>
              </a:ext>
            </a:extLst>
          </p:cNvPr>
          <p:cNvSpPr>
            <a:spLocks noGrp="1"/>
          </p:cNvSpPr>
          <p:nvPr>
            <p:ph type="title"/>
          </p:nvPr>
        </p:nvSpPr>
        <p:spPr>
          <a:xfrm>
            <a:off x="838200" y="673770"/>
            <a:ext cx="3220329" cy="2027227"/>
          </a:xfrm>
        </p:spPr>
        <p:txBody>
          <a:bodyPr anchor="t">
            <a:normAutofit/>
          </a:bodyPr>
          <a:lstStyle/>
          <a:p>
            <a:r>
              <a:rPr lang="en-GB" sz="5400">
                <a:solidFill>
                  <a:srgbClr val="FFFFFF"/>
                </a:solidFill>
                <a:latin typeface="Arial" panose="020B0604020202020204" pitchFamily="34" charset="0"/>
                <a:cs typeface="Arial" panose="020B0604020202020204" pitchFamily="34" charset="0"/>
              </a:rPr>
              <a:t>Results</a:t>
            </a:r>
          </a:p>
        </p:txBody>
      </p:sp>
      <p:graphicFrame>
        <p:nvGraphicFramePr>
          <p:cNvPr id="4" name="Table 4">
            <a:extLst>
              <a:ext uri="{FF2B5EF4-FFF2-40B4-BE49-F238E27FC236}">
                <a16:creationId xmlns:a16="http://schemas.microsoft.com/office/drawing/2014/main" id="{385E3BCA-12A6-9036-4E90-B71C489CA54A}"/>
              </a:ext>
            </a:extLst>
          </p:cNvPr>
          <p:cNvGraphicFramePr>
            <a:graphicFrameLocks noGrp="1"/>
          </p:cNvGraphicFramePr>
          <p:nvPr>
            <p:ph idx="1"/>
            <p:extLst>
              <p:ext uri="{D42A27DB-BD31-4B8C-83A1-F6EECF244321}">
                <p14:modId xmlns:p14="http://schemas.microsoft.com/office/powerpoint/2010/main" val="1546448246"/>
              </p:ext>
            </p:extLst>
          </p:nvPr>
        </p:nvGraphicFramePr>
        <p:xfrm>
          <a:off x="5542672" y="1003177"/>
          <a:ext cx="5811128" cy="5028172"/>
        </p:xfrm>
        <a:graphic>
          <a:graphicData uri="http://schemas.openxmlformats.org/drawingml/2006/table">
            <a:tbl>
              <a:tblPr firstRow="1" bandRow="1">
                <a:tableStyleId>{5C22544A-7EE6-4342-B048-85BDC9FD1C3A}</a:tableStyleId>
              </a:tblPr>
              <a:tblGrid>
                <a:gridCol w="2826700">
                  <a:extLst>
                    <a:ext uri="{9D8B030D-6E8A-4147-A177-3AD203B41FA5}">
                      <a16:colId xmlns:a16="http://schemas.microsoft.com/office/drawing/2014/main" val="4026755052"/>
                    </a:ext>
                  </a:extLst>
                </a:gridCol>
                <a:gridCol w="2984428">
                  <a:extLst>
                    <a:ext uri="{9D8B030D-6E8A-4147-A177-3AD203B41FA5}">
                      <a16:colId xmlns:a16="http://schemas.microsoft.com/office/drawing/2014/main" val="3422424001"/>
                    </a:ext>
                  </a:extLst>
                </a:gridCol>
              </a:tblGrid>
              <a:tr h="163090">
                <a:tc>
                  <a:txBody>
                    <a:bodyPr/>
                    <a:lstStyle/>
                    <a:p>
                      <a:r>
                        <a:rPr lang="en-GB" sz="1400" dirty="0"/>
                        <a:t>Identified Themes</a:t>
                      </a:r>
                    </a:p>
                  </a:txBody>
                  <a:tcPr marL="70559" marR="70559" marT="35280" marB="35280">
                    <a:solidFill>
                      <a:schemeClr val="accent3"/>
                    </a:solidFill>
                  </a:tcPr>
                </a:tc>
                <a:tc>
                  <a:txBody>
                    <a:bodyPr/>
                    <a:lstStyle/>
                    <a:p>
                      <a:r>
                        <a:rPr lang="en-GB" sz="1400" dirty="0"/>
                        <a:t>Results</a:t>
                      </a:r>
                    </a:p>
                  </a:txBody>
                  <a:tcPr marL="70559" marR="70559" marT="35280" marB="35280">
                    <a:solidFill>
                      <a:schemeClr val="accent3"/>
                    </a:solidFill>
                  </a:tcPr>
                </a:tc>
                <a:extLst>
                  <a:ext uri="{0D108BD9-81ED-4DB2-BD59-A6C34878D82A}">
                    <a16:rowId xmlns:a16="http://schemas.microsoft.com/office/drawing/2014/main" val="1833092922"/>
                  </a:ext>
                </a:extLst>
              </a:tr>
              <a:tr h="3053511">
                <a:tc>
                  <a:txBody>
                    <a:bodyPr/>
                    <a:lstStyle/>
                    <a:p>
                      <a:r>
                        <a:rPr lang="en-GB" sz="1500" dirty="0">
                          <a:latin typeface="Arial" panose="020B0604020202020204" pitchFamily="34" charset="0"/>
                          <a:cs typeface="Arial" panose="020B0604020202020204" pitchFamily="34" charset="0"/>
                        </a:rPr>
                        <a:t>Concerns associated with care leavers status </a:t>
                      </a:r>
                    </a:p>
                    <a:p>
                      <a:endParaRPr lang="en-GB" sz="1500" dirty="0">
                        <a:latin typeface="Arial" panose="020B0604020202020204" pitchFamily="34" charset="0"/>
                        <a:cs typeface="Arial" panose="020B0604020202020204" pitchFamily="34" charset="0"/>
                      </a:endParaRPr>
                    </a:p>
                  </a:txBody>
                  <a:tcPr marL="70559" marR="70559" marT="35280" marB="35280">
                    <a:solidFill>
                      <a:schemeClr val="accent2"/>
                    </a:solidFill>
                  </a:tcPr>
                </a:tc>
                <a:tc>
                  <a:txBody>
                    <a:bodyPr/>
                    <a:lstStyle/>
                    <a:p>
                      <a:pPr marL="285750" indent="-285750">
                        <a:buFont typeface="Arial" panose="020B0604020202020204" pitchFamily="34" charset="0"/>
                        <a:buChar char="•"/>
                      </a:pPr>
                      <a:r>
                        <a:rPr lang="en-GB" sz="1500" dirty="0">
                          <a:latin typeface="Arial" panose="020B0604020202020204" pitchFamily="34" charset="0"/>
                          <a:cs typeface="Arial" panose="020B0604020202020204" pitchFamily="34" charset="0"/>
                        </a:rPr>
                        <a:t>4/14 automatic safeguarding concerns.</a:t>
                      </a:r>
                    </a:p>
                    <a:p>
                      <a:pPr marL="285750" indent="-285750">
                        <a:buFont typeface="Arial" panose="020B0604020202020204" pitchFamily="34" charset="0"/>
                        <a:buChar char="•"/>
                      </a:pPr>
                      <a:r>
                        <a:rPr lang="en-GB" sz="1500" dirty="0">
                          <a:latin typeface="Arial" panose="020B0604020202020204" pitchFamily="34" charset="0"/>
                          <a:cs typeface="Arial" panose="020B0604020202020204" pitchFamily="34" charset="0"/>
                        </a:rPr>
                        <a:t>Vulnerability,</a:t>
                      </a:r>
                    </a:p>
                    <a:p>
                      <a:pPr marL="285750" indent="-285750">
                        <a:buFont typeface="Arial" panose="020B0604020202020204" pitchFamily="34" charset="0"/>
                        <a:buChar char="•"/>
                      </a:pPr>
                      <a:r>
                        <a:rPr lang="en-GB" sz="1500" dirty="0">
                          <a:latin typeface="Arial" panose="020B0604020202020204" pitchFamily="34" charset="0"/>
                          <a:cs typeface="Arial" panose="020B0604020202020204" pitchFamily="34" charset="0"/>
                        </a:rPr>
                        <a:t>Negative experiences of parenting.</a:t>
                      </a:r>
                    </a:p>
                    <a:p>
                      <a:pPr marL="285750" indent="-285750">
                        <a:buFont typeface="Arial" panose="020B0604020202020204" pitchFamily="34" charset="0"/>
                        <a:buChar char="•"/>
                      </a:pPr>
                      <a:r>
                        <a:rPr lang="en-GB" sz="1500" dirty="0">
                          <a:latin typeface="Arial" panose="020B0604020202020204" pitchFamily="34" charset="0"/>
                          <a:cs typeface="Arial" panose="020B0604020202020204" pitchFamily="34" charset="0"/>
                        </a:rPr>
                        <a:t>9/12 care leavers don’t feel able to engage with services</a:t>
                      </a:r>
                    </a:p>
                    <a:p>
                      <a:pPr marL="285750" indent="-285750">
                        <a:buFont typeface="Arial" panose="020B0604020202020204" pitchFamily="34" charset="0"/>
                        <a:buChar char="•"/>
                      </a:pPr>
                      <a:r>
                        <a:rPr lang="en-GB" sz="1500">
                          <a:latin typeface="Arial" panose="020B0604020202020204" pitchFamily="34" charset="0"/>
                          <a:cs typeface="Arial" panose="020B0604020202020204" pitchFamily="34" charset="0"/>
                        </a:rPr>
                        <a:t>8/12 </a:t>
                      </a:r>
                      <a:r>
                        <a:rPr lang="en-GB" sz="1500" dirty="0">
                          <a:latin typeface="Arial" panose="020B0604020202020204" pitchFamily="34" charset="0"/>
                          <a:cs typeface="Arial" panose="020B0604020202020204" pitchFamily="34" charset="0"/>
                        </a:rPr>
                        <a:t>responses suggested concerns around stigma of CL and their experiences of children's services leads to lack of engagement. </a:t>
                      </a:r>
                    </a:p>
                    <a:p>
                      <a:endParaRPr lang="en-GB" sz="1500" dirty="0">
                        <a:latin typeface="Arial" panose="020B0604020202020204" pitchFamily="34" charset="0"/>
                        <a:cs typeface="Arial" panose="020B0604020202020204" pitchFamily="34" charset="0"/>
                      </a:endParaRPr>
                    </a:p>
                  </a:txBody>
                  <a:tcPr marL="70559" marR="70559" marT="35280" marB="35280">
                    <a:solidFill>
                      <a:schemeClr val="accent3"/>
                    </a:solidFill>
                  </a:tcPr>
                </a:tc>
                <a:extLst>
                  <a:ext uri="{0D108BD9-81ED-4DB2-BD59-A6C34878D82A}">
                    <a16:rowId xmlns:a16="http://schemas.microsoft.com/office/drawing/2014/main" val="993474017"/>
                  </a:ext>
                </a:extLst>
              </a:tr>
              <a:tr h="1690741">
                <a:tc>
                  <a:txBody>
                    <a:bodyPr/>
                    <a:lstStyle/>
                    <a:p>
                      <a:r>
                        <a:rPr lang="en-GB" sz="1500" dirty="0">
                          <a:latin typeface="Arial" panose="020B0604020202020204" pitchFamily="34" charset="0"/>
                          <a:cs typeface="Arial" panose="020B0604020202020204" pitchFamily="34" charset="0"/>
                        </a:rPr>
                        <a:t>Lack of support </a:t>
                      </a:r>
                    </a:p>
                  </a:txBody>
                  <a:tcPr marL="70559" marR="70559" marT="35280" marB="35280">
                    <a:solidFill>
                      <a:schemeClr val="accent3"/>
                    </a:solidFill>
                  </a:tcPr>
                </a:tc>
                <a:tc>
                  <a:txBody>
                    <a:bodyPr/>
                    <a:lstStyle/>
                    <a:p>
                      <a:r>
                        <a:rPr lang="en-GB" sz="1500">
                          <a:latin typeface="Arial" panose="020B0604020202020204" pitchFamily="34" charset="0"/>
                          <a:cs typeface="Arial" panose="020B0604020202020204" pitchFamily="34" charset="0"/>
                        </a:rPr>
                        <a:t>11/12 lack </a:t>
                      </a:r>
                      <a:r>
                        <a:rPr lang="en-GB" sz="1500" dirty="0">
                          <a:latin typeface="Arial" panose="020B0604020202020204" pitchFamily="34" charset="0"/>
                          <a:cs typeface="Arial" panose="020B0604020202020204" pitchFamily="34" charset="0"/>
                        </a:rPr>
                        <a:t>of support most common difficulty.</a:t>
                      </a:r>
                    </a:p>
                    <a:p>
                      <a:r>
                        <a:rPr lang="en-GB" sz="1500" dirty="0">
                          <a:latin typeface="Arial" panose="020B0604020202020204" pitchFamily="34" charset="0"/>
                          <a:cs typeface="Arial" panose="020B0604020202020204" pitchFamily="34" charset="0"/>
                        </a:rPr>
                        <a:t>6/12 did not know of any support specifically for care leavers.</a:t>
                      </a:r>
                    </a:p>
                    <a:p>
                      <a:r>
                        <a:rPr lang="en-GB" sz="1500" dirty="0">
                          <a:latin typeface="Arial" panose="020B0604020202020204" pitchFamily="34" charset="0"/>
                          <a:cs typeface="Arial" panose="020B0604020202020204" pitchFamily="34" charset="0"/>
                        </a:rPr>
                        <a:t>8/12 believed more support was needed for care leavers as parents. </a:t>
                      </a:r>
                    </a:p>
                  </a:txBody>
                  <a:tcPr marL="70559" marR="70559" marT="35280" marB="35280">
                    <a:solidFill>
                      <a:schemeClr val="accent2"/>
                    </a:solidFill>
                  </a:tcPr>
                </a:tc>
                <a:extLst>
                  <a:ext uri="{0D108BD9-81ED-4DB2-BD59-A6C34878D82A}">
                    <a16:rowId xmlns:a16="http://schemas.microsoft.com/office/drawing/2014/main" val="1356894358"/>
                  </a:ext>
                </a:extLst>
              </a:tr>
            </a:tbl>
          </a:graphicData>
        </a:graphic>
      </p:graphicFrame>
    </p:spTree>
    <p:extLst>
      <p:ext uri="{BB962C8B-B14F-4D97-AF65-F5344CB8AC3E}">
        <p14:creationId xmlns:p14="http://schemas.microsoft.com/office/powerpoint/2010/main" val="31148657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c 39">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940AEC3-5F7B-25E8-5E05-95314AF58159}"/>
              </a:ext>
            </a:extLst>
          </p:cNvPr>
          <p:cNvSpPr>
            <a:spLocks noGrp="1"/>
          </p:cNvSpPr>
          <p:nvPr>
            <p:ph type="title"/>
          </p:nvPr>
        </p:nvSpPr>
        <p:spPr>
          <a:xfrm>
            <a:off x="838200" y="643467"/>
            <a:ext cx="2951205" cy="5571066"/>
          </a:xfrm>
        </p:spPr>
        <p:txBody>
          <a:bodyPr>
            <a:normAutofit/>
          </a:bodyPr>
          <a:lstStyle/>
          <a:p>
            <a:r>
              <a:rPr lang="en-GB" sz="3700" i="1">
                <a:solidFill>
                  <a:srgbClr val="FFFFFF"/>
                </a:solidFill>
                <a:latin typeface="Arial" panose="020B0604020202020204" pitchFamily="34" charset="0"/>
                <a:cs typeface="Arial" panose="020B0604020202020204" pitchFamily="34" charset="0"/>
              </a:rPr>
              <a:t>Focus group with care experienced parents</a:t>
            </a:r>
            <a:br>
              <a:rPr lang="en-GB" sz="3700" i="1">
                <a:solidFill>
                  <a:srgbClr val="FFFFFF"/>
                </a:solidFill>
                <a:latin typeface="Arial" panose="020B0604020202020204" pitchFamily="34" charset="0"/>
                <a:cs typeface="Arial" panose="020B0604020202020204" pitchFamily="34" charset="0"/>
              </a:rPr>
            </a:br>
            <a:endParaRPr lang="en-GB" sz="3700" i="1">
              <a:solidFill>
                <a:srgbClr val="FFFFFF"/>
              </a:solidFill>
              <a:latin typeface="Arial" panose="020B0604020202020204" pitchFamily="34" charset="0"/>
              <a:cs typeface="Arial" panose="020B0604020202020204" pitchFamily="34" charset="0"/>
            </a:endParaRPr>
          </a:p>
        </p:txBody>
      </p:sp>
      <p:graphicFrame>
        <p:nvGraphicFramePr>
          <p:cNvPr id="26" name="Content Placeholder 2">
            <a:extLst>
              <a:ext uri="{FF2B5EF4-FFF2-40B4-BE49-F238E27FC236}">
                <a16:creationId xmlns:a16="http://schemas.microsoft.com/office/drawing/2014/main" id="{5CB39AA3-D198-6ECB-4E13-D8C81B62E6BF}"/>
              </a:ext>
            </a:extLst>
          </p:cNvPr>
          <p:cNvGraphicFramePr>
            <a:graphicFrameLocks noGrp="1"/>
          </p:cNvGraphicFramePr>
          <p:nvPr>
            <p:ph idx="1"/>
            <p:extLst>
              <p:ext uri="{D42A27DB-BD31-4B8C-83A1-F6EECF244321}">
                <p14:modId xmlns:p14="http://schemas.microsoft.com/office/powerpoint/2010/main" val="2326088767"/>
              </p:ext>
            </p:extLst>
          </p:nvPr>
        </p:nvGraphicFramePr>
        <p:xfrm>
          <a:off x="5237018" y="653693"/>
          <a:ext cx="6303729" cy="5560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07389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65EEEF-359C-C492-6B1D-96C605D8A300}"/>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Quotes from care leavers</a:t>
            </a:r>
          </a:p>
        </p:txBody>
      </p:sp>
      <p:cxnSp>
        <p:nvCxnSpPr>
          <p:cNvPr id="32" name="Straight Connector 31">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11" name="Content Placeholder 2">
            <a:extLst>
              <a:ext uri="{FF2B5EF4-FFF2-40B4-BE49-F238E27FC236}">
                <a16:creationId xmlns:a16="http://schemas.microsoft.com/office/drawing/2014/main" id="{3DB6DB90-F088-B169-2EBB-68123E9F8BB3}"/>
              </a:ext>
            </a:extLst>
          </p:cNvPr>
          <p:cNvGraphicFramePr>
            <a:graphicFrameLocks noGrp="1"/>
          </p:cNvGraphicFramePr>
          <p:nvPr>
            <p:ph idx="1"/>
            <p:extLst>
              <p:ext uri="{D42A27DB-BD31-4B8C-83A1-F6EECF244321}">
                <p14:modId xmlns:p14="http://schemas.microsoft.com/office/powerpoint/2010/main" val="1320585740"/>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14544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6E3C08EF-184A-D8CD-2221-7ECD1DDBF936}"/>
              </a:ext>
            </a:extLst>
          </p:cNvPr>
          <p:cNvSpPr>
            <a:spLocks noGrp="1"/>
          </p:cNvSpPr>
          <p:nvPr>
            <p:ph type="title"/>
          </p:nvPr>
        </p:nvSpPr>
        <p:spPr>
          <a:xfrm>
            <a:off x="838200" y="643467"/>
            <a:ext cx="2951205" cy="5571066"/>
          </a:xfrm>
        </p:spPr>
        <p:txBody>
          <a:bodyPr>
            <a:normAutofit/>
          </a:bodyPr>
          <a:lstStyle/>
          <a:p>
            <a:r>
              <a:rPr lang="en-GB">
                <a:solidFill>
                  <a:srgbClr val="FFFFFF"/>
                </a:solidFill>
              </a:rPr>
              <a:t>Quotes from care leavers</a:t>
            </a:r>
          </a:p>
        </p:txBody>
      </p:sp>
      <p:graphicFrame>
        <p:nvGraphicFramePr>
          <p:cNvPr id="5" name="Content Placeholder 2">
            <a:extLst>
              <a:ext uri="{FF2B5EF4-FFF2-40B4-BE49-F238E27FC236}">
                <a16:creationId xmlns:a16="http://schemas.microsoft.com/office/drawing/2014/main" id="{927A7DFA-37E8-CCD9-4902-1D3AC5689DB0}"/>
              </a:ext>
            </a:extLst>
          </p:cNvPr>
          <p:cNvGraphicFramePr>
            <a:graphicFrameLocks noGrp="1"/>
          </p:cNvGraphicFramePr>
          <p:nvPr>
            <p:ph idx="1"/>
            <p:extLst>
              <p:ext uri="{D42A27DB-BD31-4B8C-83A1-F6EECF244321}">
                <p14:modId xmlns:p14="http://schemas.microsoft.com/office/powerpoint/2010/main" val="3043454571"/>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22137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043E23BE-EB9D-ABE1-F3E0-8EAF299B928B}"/>
              </a:ext>
            </a:extLst>
          </p:cNvPr>
          <p:cNvSpPr>
            <a:spLocks noGrp="1"/>
          </p:cNvSpPr>
          <p:nvPr>
            <p:ph type="title"/>
          </p:nvPr>
        </p:nvSpPr>
        <p:spPr>
          <a:xfrm>
            <a:off x="838200" y="643467"/>
            <a:ext cx="2951205" cy="5571066"/>
          </a:xfrm>
        </p:spPr>
        <p:txBody>
          <a:bodyPr>
            <a:normAutofit/>
          </a:bodyPr>
          <a:lstStyle/>
          <a:p>
            <a:r>
              <a:rPr lang="en-GB">
                <a:solidFill>
                  <a:srgbClr val="FFFFFF"/>
                </a:solidFill>
              </a:rPr>
              <a:t>Barriers to accessing/ engaging with services</a:t>
            </a:r>
          </a:p>
        </p:txBody>
      </p:sp>
      <p:graphicFrame>
        <p:nvGraphicFramePr>
          <p:cNvPr id="5" name="Content Placeholder 2">
            <a:extLst>
              <a:ext uri="{FF2B5EF4-FFF2-40B4-BE49-F238E27FC236}">
                <a16:creationId xmlns:a16="http://schemas.microsoft.com/office/drawing/2014/main" id="{F2F1DC11-92B6-8D9F-E75A-7FB5C6CB31CC}"/>
              </a:ext>
            </a:extLst>
          </p:cNvPr>
          <p:cNvGraphicFramePr>
            <a:graphicFrameLocks noGrp="1"/>
          </p:cNvGraphicFramePr>
          <p:nvPr>
            <p:ph idx="1"/>
            <p:extLst>
              <p:ext uri="{D42A27DB-BD31-4B8C-83A1-F6EECF244321}">
                <p14:modId xmlns:p14="http://schemas.microsoft.com/office/powerpoint/2010/main" val="609615652"/>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26132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C62EC57-8D4C-765B-F88F-740E0B4E416F}"/>
              </a:ext>
            </a:extLst>
          </p:cNvPr>
          <p:cNvSpPr>
            <a:spLocks noGrp="1"/>
          </p:cNvSpPr>
          <p:nvPr>
            <p:ph type="title"/>
          </p:nvPr>
        </p:nvSpPr>
        <p:spPr>
          <a:xfrm>
            <a:off x="838200" y="673770"/>
            <a:ext cx="3220329" cy="2027227"/>
          </a:xfrm>
        </p:spPr>
        <p:txBody>
          <a:bodyPr anchor="t">
            <a:normAutofit/>
          </a:bodyPr>
          <a:lstStyle/>
          <a:p>
            <a:r>
              <a:rPr lang="en-GB" sz="5400">
                <a:solidFill>
                  <a:srgbClr val="FFFFFF"/>
                </a:solidFill>
                <a:latin typeface="Arial" panose="020B0604020202020204" pitchFamily="34" charset="0"/>
                <a:cs typeface="Arial" panose="020B0604020202020204" pitchFamily="34" charset="0"/>
              </a:rPr>
              <a:t>Steps Forward</a:t>
            </a:r>
          </a:p>
        </p:txBody>
      </p:sp>
      <p:graphicFrame>
        <p:nvGraphicFramePr>
          <p:cNvPr id="4" name="Table 4">
            <a:extLst>
              <a:ext uri="{FF2B5EF4-FFF2-40B4-BE49-F238E27FC236}">
                <a16:creationId xmlns:a16="http://schemas.microsoft.com/office/drawing/2014/main" id="{369358DD-33A6-4D99-F23B-191FFDF6C6D4}"/>
              </a:ext>
            </a:extLst>
          </p:cNvPr>
          <p:cNvGraphicFramePr>
            <a:graphicFrameLocks noGrp="1"/>
          </p:cNvGraphicFramePr>
          <p:nvPr>
            <p:ph idx="1"/>
            <p:extLst>
              <p:ext uri="{D42A27DB-BD31-4B8C-83A1-F6EECF244321}">
                <p14:modId xmlns:p14="http://schemas.microsoft.com/office/powerpoint/2010/main" val="381889229"/>
              </p:ext>
            </p:extLst>
          </p:nvPr>
        </p:nvGraphicFramePr>
        <p:xfrm>
          <a:off x="5674641" y="541606"/>
          <a:ext cx="5547190" cy="5678221"/>
        </p:xfrm>
        <a:graphic>
          <a:graphicData uri="http://schemas.openxmlformats.org/drawingml/2006/table">
            <a:tbl>
              <a:tblPr firstRow="1" bandRow="1">
                <a:tableStyleId>{93296810-A885-4BE3-A3E7-6D5BEEA58F35}</a:tableStyleId>
              </a:tblPr>
              <a:tblGrid>
                <a:gridCol w="2454693">
                  <a:extLst>
                    <a:ext uri="{9D8B030D-6E8A-4147-A177-3AD203B41FA5}">
                      <a16:colId xmlns:a16="http://schemas.microsoft.com/office/drawing/2014/main" val="938183865"/>
                    </a:ext>
                  </a:extLst>
                </a:gridCol>
                <a:gridCol w="3092497">
                  <a:extLst>
                    <a:ext uri="{9D8B030D-6E8A-4147-A177-3AD203B41FA5}">
                      <a16:colId xmlns:a16="http://schemas.microsoft.com/office/drawing/2014/main" val="536687060"/>
                    </a:ext>
                  </a:extLst>
                </a:gridCol>
              </a:tblGrid>
              <a:tr h="880650">
                <a:tc rowSpan="6">
                  <a:txBody>
                    <a:bodyPr/>
                    <a:lstStyle/>
                    <a:p>
                      <a:r>
                        <a:rPr lang="en-GB" sz="2900" dirty="0"/>
                        <a:t>Services awareness of care leavers trauma</a:t>
                      </a:r>
                    </a:p>
                  </a:txBody>
                  <a:tcPr marL="65720" marR="65720" marT="32860" marB="32860">
                    <a:solidFill>
                      <a:schemeClr val="bg2">
                        <a:lumMod val="75000"/>
                      </a:schemeClr>
                    </a:solidFill>
                  </a:tcPr>
                </a:tc>
                <a:tc>
                  <a:txBody>
                    <a:bodyPr/>
                    <a:lstStyle/>
                    <a:p>
                      <a:r>
                        <a:rPr lang="en-GB" sz="1300" dirty="0"/>
                        <a:t>Ensuring trauma informed practice is trained and promoted for those working with care leavers.</a:t>
                      </a:r>
                    </a:p>
                    <a:p>
                      <a:endParaRPr lang="en-GB" sz="1300" dirty="0"/>
                    </a:p>
                  </a:txBody>
                  <a:tcPr marL="65720" marR="65720" marT="32860" marB="32860">
                    <a:solidFill>
                      <a:schemeClr val="bg2">
                        <a:lumMod val="75000"/>
                      </a:schemeClr>
                    </a:solidFill>
                  </a:tcPr>
                </a:tc>
                <a:extLst>
                  <a:ext uri="{0D108BD9-81ED-4DB2-BD59-A6C34878D82A}">
                    <a16:rowId xmlns:a16="http://schemas.microsoft.com/office/drawing/2014/main" val="2785773088"/>
                  </a:ext>
                </a:extLst>
              </a:tr>
              <a:tr h="880650">
                <a:tc vMerge="1">
                  <a:txBody>
                    <a:bodyPr/>
                    <a:lstStyle/>
                    <a:p>
                      <a:endParaRPr lang="en-GB"/>
                    </a:p>
                  </a:txBody>
                  <a:tcPr/>
                </a:tc>
                <a:tc>
                  <a:txBody>
                    <a:bodyPr/>
                    <a:lstStyle/>
                    <a:p>
                      <a:r>
                        <a:rPr lang="en-GB" sz="1300" dirty="0"/>
                        <a:t>The initial contact with care leavers for professionals to be aware and mindful of care leavers trauma and provide reassurance.</a:t>
                      </a:r>
                    </a:p>
                  </a:txBody>
                  <a:tcPr marL="65720" marR="65720" marT="32860" marB="32860">
                    <a:solidFill>
                      <a:schemeClr val="accent2">
                        <a:lumMod val="40000"/>
                        <a:lumOff val="60000"/>
                      </a:schemeClr>
                    </a:solidFill>
                  </a:tcPr>
                </a:tc>
                <a:extLst>
                  <a:ext uri="{0D108BD9-81ED-4DB2-BD59-A6C34878D82A}">
                    <a16:rowId xmlns:a16="http://schemas.microsoft.com/office/drawing/2014/main" val="1306698162"/>
                  </a:ext>
                </a:extLst>
              </a:tr>
              <a:tr h="1274971">
                <a:tc vMerge="1">
                  <a:txBody>
                    <a:bodyPr/>
                    <a:lstStyle/>
                    <a:p>
                      <a:endParaRPr lang="en-GB"/>
                    </a:p>
                  </a:txBody>
                  <a:tcPr/>
                </a:tc>
                <a:tc>
                  <a:txBody>
                    <a:bodyPr/>
                    <a:lstStyle/>
                    <a:p>
                      <a:r>
                        <a:rPr lang="en-GB" sz="1300" dirty="0"/>
                        <a:t>Services to be aware of trauma and what information is necessary to be discussed in large meetings. Giving the option of the young person not listening to the part of the meetings regarding their past.</a:t>
                      </a:r>
                    </a:p>
                  </a:txBody>
                  <a:tcPr marL="65720" marR="65720" marT="32860" marB="32860"/>
                </a:tc>
                <a:extLst>
                  <a:ext uri="{0D108BD9-81ED-4DB2-BD59-A6C34878D82A}">
                    <a16:rowId xmlns:a16="http://schemas.microsoft.com/office/drawing/2014/main" val="3573758295"/>
                  </a:ext>
                </a:extLst>
              </a:tr>
              <a:tr h="1274971">
                <a:tc vMerge="1">
                  <a:txBody>
                    <a:bodyPr/>
                    <a:lstStyle/>
                    <a:p>
                      <a:endParaRPr lang="en-GB"/>
                    </a:p>
                  </a:txBody>
                  <a:tcPr/>
                </a:tc>
                <a:tc>
                  <a:txBody>
                    <a:bodyPr/>
                    <a:lstStyle/>
                    <a:p>
                      <a:r>
                        <a:rPr lang="en-GB" sz="1300" dirty="0"/>
                        <a:t>Paperwork that is sent home from meetings social workers to be aware of trauma and consider whether details regarding the </a:t>
                      </a:r>
                      <a:r>
                        <a:rPr lang="en-GB" sz="1300" dirty="0" err="1"/>
                        <a:t>yp</a:t>
                      </a:r>
                      <a:r>
                        <a:rPr lang="en-GB" sz="1300" dirty="0"/>
                        <a:t> past are all needed and relevant. If so whether they need to keep being sent</a:t>
                      </a:r>
                    </a:p>
                  </a:txBody>
                  <a:tcPr marL="65720" marR="65720" marT="32860" marB="32860">
                    <a:solidFill>
                      <a:schemeClr val="accent2">
                        <a:lumMod val="40000"/>
                        <a:lumOff val="60000"/>
                      </a:schemeClr>
                    </a:solidFill>
                  </a:tcPr>
                </a:tc>
                <a:extLst>
                  <a:ext uri="{0D108BD9-81ED-4DB2-BD59-A6C34878D82A}">
                    <a16:rowId xmlns:a16="http://schemas.microsoft.com/office/drawing/2014/main" val="3133952513"/>
                  </a:ext>
                </a:extLst>
              </a:tr>
              <a:tr h="486329">
                <a:tc vMerge="1">
                  <a:txBody>
                    <a:bodyPr/>
                    <a:lstStyle/>
                    <a:p>
                      <a:endParaRPr lang="en-GB"/>
                    </a:p>
                  </a:txBody>
                  <a:tcPr/>
                </a:tc>
                <a:tc>
                  <a:txBody>
                    <a:bodyPr/>
                    <a:lstStyle/>
                    <a:p>
                      <a:r>
                        <a:rPr lang="en-GB" sz="1300"/>
                        <a:t>If information is needed to be shared providing support.</a:t>
                      </a:r>
                    </a:p>
                  </a:txBody>
                  <a:tcPr marL="65720" marR="65720" marT="32860" marB="32860"/>
                </a:tc>
                <a:extLst>
                  <a:ext uri="{0D108BD9-81ED-4DB2-BD59-A6C34878D82A}">
                    <a16:rowId xmlns:a16="http://schemas.microsoft.com/office/drawing/2014/main" val="3091401792"/>
                  </a:ext>
                </a:extLst>
              </a:tr>
              <a:tr h="880650">
                <a:tc vMerge="1">
                  <a:txBody>
                    <a:bodyPr/>
                    <a:lstStyle/>
                    <a:p>
                      <a:endParaRPr lang="en-GB"/>
                    </a:p>
                  </a:txBody>
                  <a:tcPr/>
                </a:tc>
                <a:tc>
                  <a:txBody>
                    <a:bodyPr/>
                    <a:lstStyle/>
                    <a:p>
                      <a:r>
                        <a:rPr lang="en-GB" sz="1300" dirty="0"/>
                        <a:t>care leavers having easier access to mental health services such as someone in safeguarding services.</a:t>
                      </a:r>
                    </a:p>
                    <a:p>
                      <a:endParaRPr lang="en-GB" sz="1300" dirty="0"/>
                    </a:p>
                  </a:txBody>
                  <a:tcPr marL="65720" marR="65720" marT="32860" marB="32860">
                    <a:solidFill>
                      <a:schemeClr val="accent2">
                        <a:lumMod val="40000"/>
                        <a:lumOff val="60000"/>
                      </a:schemeClr>
                    </a:solidFill>
                  </a:tcPr>
                </a:tc>
                <a:extLst>
                  <a:ext uri="{0D108BD9-81ED-4DB2-BD59-A6C34878D82A}">
                    <a16:rowId xmlns:a16="http://schemas.microsoft.com/office/drawing/2014/main" val="3323996367"/>
                  </a:ext>
                </a:extLst>
              </a:tr>
            </a:tbl>
          </a:graphicData>
        </a:graphic>
      </p:graphicFrame>
    </p:spTree>
    <p:extLst>
      <p:ext uri="{BB962C8B-B14F-4D97-AF65-F5344CB8AC3E}">
        <p14:creationId xmlns:p14="http://schemas.microsoft.com/office/powerpoint/2010/main" val="2961845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F0CD8DF-57BD-A285-23ED-488D1B980F78}"/>
              </a:ext>
            </a:extLst>
          </p:cNvPr>
          <p:cNvSpPr>
            <a:spLocks noGrp="1"/>
          </p:cNvSpPr>
          <p:nvPr>
            <p:ph type="title"/>
          </p:nvPr>
        </p:nvSpPr>
        <p:spPr>
          <a:xfrm>
            <a:off x="838200" y="673770"/>
            <a:ext cx="3220329" cy="2027227"/>
          </a:xfrm>
        </p:spPr>
        <p:txBody>
          <a:bodyPr anchor="t">
            <a:normAutofit/>
          </a:bodyPr>
          <a:lstStyle/>
          <a:p>
            <a:endParaRPr lang="en-GB" sz="5400">
              <a:solidFill>
                <a:srgbClr val="FFFFFF"/>
              </a:solidFill>
            </a:endParaRPr>
          </a:p>
        </p:txBody>
      </p:sp>
      <p:graphicFrame>
        <p:nvGraphicFramePr>
          <p:cNvPr id="7" name="Table 7">
            <a:extLst>
              <a:ext uri="{FF2B5EF4-FFF2-40B4-BE49-F238E27FC236}">
                <a16:creationId xmlns:a16="http://schemas.microsoft.com/office/drawing/2014/main" id="{C4C9FE4F-573F-6ED2-009F-389CC213E407}"/>
              </a:ext>
            </a:extLst>
          </p:cNvPr>
          <p:cNvGraphicFramePr>
            <a:graphicFrameLocks noGrp="1"/>
          </p:cNvGraphicFramePr>
          <p:nvPr>
            <p:ph idx="1"/>
            <p:extLst>
              <p:ext uri="{D42A27DB-BD31-4B8C-83A1-F6EECF244321}">
                <p14:modId xmlns:p14="http://schemas.microsoft.com/office/powerpoint/2010/main" val="2980100496"/>
              </p:ext>
            </p:extLst>
          </p:nvPr>
        </p:nvGraphicFramePr>
        <p:xfrm>
          <a:off x="5542672" y="733648"/>
          <a:ext cx="5811129" cy="5294137"/>
        </p:xfrm>
        <a:graphic>
          <a:graphicData uri="http://schemas.openxmlformats.org/drawingml/2006/table">
            <a:tbl>
              <a:tblPr firstRow="1" bandRow="1">
                <a:tableStyleId>{5C22544A-7EE6-4342-B048-85BDC9FD1C3A}</a:tableStyleId>
              </a:tblPr>
              <a:tblGrid>
                <a:gridCol w="2438102">
                  <a:extLst>
                    <a:ext uri="{9D8B030D-6E8A-4147-A177-3AD203B41FA5}">
                      <a16:colId xmlns:a16="http://schemas.microsoft.com/office/drawing/2014/main" val="2055494317"/>
                    </a:ext>
                  </a:extLst>
                </a:gridCol>
                <a:gridCol w="3373027">
                  <a:extLst>
                    <a:ext uri="{9D8B030D-6E8A-4147-A177-3AD203B41FA5}">
                      <a16:colId xmlns:a16="http://schemas.microsoft.com/office/drawing/2014/main" val="2278866015"/>
                    </a:ext>
                  </a:extLst>
                </a:gridCol>
              </a:tblGrid>
              <a:tr h="728294">
                <a:tc rowSpan="4">
                  <a:txBody>
                    <a:bodyPr/>
                    <a:lstStyle/>
                    <a:p>
                      <a:r>
                        <a:rPr lang="en-GB" sz="2500" dirty="0"/>
                        <a:t>Communication</a:t>
                      </a:r>
                    </a:p>
                  </a:txBody>
                  <a:tcPr marL="70028" marR="70028" marT="35014" marB="35014">
                    <a:solidFill>
                      <a:schemeClr val="accent2"/>
                    </a:solidFill>
                  </a:tcPr>
                </a:tc>
                <a:tc>
                  <a:txBody>
                    <a:bodyPr/>
                    <a:lstStyle/>
                    <a:p>
                      <a:r>
                        <a:rPr lang="en-GB" sz="1400" dirty="0"/>
                        <a:t>Provide Contact details for SW/ colleague/ Manager in case of A/L and Emergency. </a:t>
                      </a:r>
                    </a:p>
                  </a:txBody>
                  <a:tcPr marL="70028" marR="70028" marT="35014" marB="35014">
                    <a:solidFill>
                      <a:schemeClr val="accent2"/>
                    </a:solidFill>
                  </a:tcPr>
                </a:tc>
                <a:extLst>
                  <a:ext uri="{0D108BD9-81ED-4DB2-BD59-A6C34878D82A}">
                    <a16:rowId xmlns:a16="http://schemas.microsoft.com/office/drawing/2014/main" val="946295201"/>
                  </a:ext>
                </a:extLst>
              </a:tr>
              <a:tr h="518209">
                <a:tc vMerge="1">
                  <a:txBody>
                    <a:bodyPr/>
                    <a:lstStyle/>
                    <a:p>
                      <a:endParaRPr lang="en-GB"/>
                    </a:p>
                  </a:txBody>
                  <a:tcPr/>
                </a:tc>
                <a:tc>
                  <a:txBody>
                    <a:bodyPr/>
                    <a:lstStyle/>
                    <a:p>
                      <a:r>
                        <a:rPr lang="en-GB" sz="1400" dirty="0"/>
                        <a:t>Bullet point what are the concerns? What is needed to be done. </a:t>
                      </a:r>
                    </a:p>
                  </a:txBody>
                  <a:tcPr marL="70028" marR="70028" marT="35014" marB="35014">
                    <a:solidFill>
                      <a:schemeClr val="accent2">
                        <a:lumMod val="40000"/>
                        <a:lumOff val="60000"/>
                      </a:schemeClr>
                    </a:solidFill>
                  </a:tcPr>
                </a:tc>
                <a:extLst>
                  <a:ext uri="{0D108BD9-81ED-4DB2-BD59-A6C34878D82A}">
                    <a16:rowId xmlns:a16="http://schemas.microsoft.com/office/drawing/2014/main" val="4067397912"/>
                  </a:ext>
                </a:extLst>
              </a:tr>
              <a:tr h="518209">
                <a:tc vMerge="1">
                  <a:txBody>
                    <a:bodyPr/>
                    <a:lstStyle/>
                    <a:p>
                      <a:endParaRPr lang="en-GB"/>
                    </a:p>
                  </a:txBody>
                  <a:tcPr/>
                </a:tc>
                <a:tc>
                  <a:txBody>
                    <a:bodyPr/>
                    <a:lstStyle/>
                    <a:p>
                      <a:r>
                        <a:rPr lang="en-GB" sz="1400" dirty="0"/>
                        <a:t>Realistic expectations SW to reflect on their own experiences of children.</a:t>
                      </a:r>
                    </a:p>
                  </a:txBody>
                  <a:tcPr marL="70028" marR="70028" marT="35014" marB="35014">
                    <a:solidFill>
                      <a:schemeClr val="accent3">
                        <a:lumMod val="40000"/>
                        <a:lumOff val="60000"/>
                      </a:schemeClr>
                    </a:solidFill>
                  </a:tcPr>
                </a:tc>
                <a:extLst>
                  <a:ext uri="{0D108BD9-81ED-4DB2-BD59-A6C34878D82A}">
                    <a16:rowId xmlns:a16="http://schemas.microsoft.com/office/drawing/2014/main" val="1711920965"/>
                  </a:ext>
                </a:extLst>
              </a:tr>
              <a:tr h="308125">
                <a:tc vMerge="1">
                  <a:txBody>
                    <a:bodyPr/>
                    <a:lstStyle/>
                    <a:p>
                      <a:endParaRPr lang="en-GB"/>
                    </a:p>
                  </a:txBody>
                  <a:tcPr/>
                </a:tc>
                <a:tc>
                  <a:txBody>
                    <a:bodyPr/>
                    <a:lstStyle/>
                    <a:p>
                      <a:r>
                        <a:rPr lang="en-GB" sz="1400" dirty="0"/>
                        <a:t>Point out the positives.</a:t>
                      </a:r>
                    </a:p>
                  </a:txBody>
                  <a:tcPr marL="70028" marR="70028" marT="35014" marB="35014">
                    <a:solidFill>
                      <a:schemeClr val="accent2">
                        <a:lumMod val="40000"/>
                        <a:lumOff val="60000"/>
                      </a:schemeClr>
                    </a:solidFill>
                  </a:tcPr>
                </a:tc>
                <a:extLst>
                  <a:ext uri="{0D108BD9-81ED-4DB2-BD59-A6C34878D82A}">
                    <a16:rowId xmlns:a16="http://schemas.microsoft.com/office/drawing/2014/main" val="237566230"/>
                  </a:ext>
                </a:extLst>
              </a:tr>
              <a:tr h="518209">
                <a:tc rowSpan="5">
                  <a:txBody>
                    <a:bodyPr/>
                    <a:lstStyle/>
                    <a:p>
                      <a:r>
                        <a:rPr lang="en-GB" sz="2500" dirty="0"/>
                        <a:t>Stigma/ trust</a:t>
                      </a:r>
                    </a:p>
                  </a:txBody>
                  <a:tcPr marL="70028" marR="70028" marT="35014" marB="35014">
                    <a:solidFill>
                      <a:schemeClr val="accent3">
                        <a:lumMod val="60000"/>
                        <a:lumOff val="40000"/>
                      </a:schemeClr>
                    </a:solidFill>
                  </a:tcPr>
                </a:tc>
                <a:tc>
                  <a:txBody>
                    <a:bodyPr/>
                    <a:lstStyle/>
                    <a:p>
                      <a:r>
                        <a:rPr lang="en-GB" sz="1400" dirty="0"/>
                        <a:t>Services having more direct contact and training from care leavers.</a:t>
                      </a:r>
                    </a:p>
                  </a:txBody>
                  <a:tcPr marL="70028" marR="70028" marT="35014" marB="35014">
                    <a:solidFill>
                      <a:schemeClr val="accent3">
                        <a:lumMod val="40000"/>
                        <a:lumOff val="60000"/>
                      </a:schemeClr>
                    </a:solidFill>
                  </a:tcPr>
                </a:tc>
                <a:extLst>
                  <a:ext uri="{0D108BD9-81ED-4DB2-BD59-A6C34878D82A}">
                    <a16:rowId xmlns:a16="http://schemas.microsoft.com/office/drawing/2014/main" val="386971605"/>
                  </a:ext>
                </a:extLst>
              </a:tr>
              <a:tr h="518209">
                <a:tc vMerge="1">
                  <a:txBody>
                    <a:bodyPr/>
                    <a:lstStyle/>
                    <a:p>
                      <a:endParaRPr lang="en-GB"/>
                    </a:p>
                  </a:txBody>
                  <a:tcPr/>
                </a:tc>
                <a:tc>
                  <a:txBody>
                    <a:bodyPr/>
                    <a:lstStyle/>
                    <a:p>
                      <a:r>
                        <a:rPr lang="en-GB" sz="1400" dirty="0"/>
                        <a:t>Transparency initial contact state reasoning for the referral</a:t>
                      </a:r>
                    </a:p>
                  </a:txBody>
                  <a:tcPr marL="70028" marR="70028" marT="35014" marB="35014">
                    <a:solidFill>
                      <a:schemeClr val="accent2">
                        <a:lumMod val="40000"/>
                        <a:lumOff val="60000"/>
                      </a:schemeClr>
                    </a:solidFill>
                  </a:tcPr>
                </a:tc>
                <a:extLst>
                  <a:ext uri="{0D108BD9-81ED-4DB2-BD59-A6C34878D82A}">
                    <a16:rowId xmlns:a16="http://schemas.microsoft.com/office/drawing/2014/main" val="488633237"/>
                  </a:ext>
                </a:extLst>
              </a:tr>
              <a:tr h="728294">
                <a:tc vMerge="1">
                  <a:txBody>
                    <a:bodyPr/>
                    <a:lstStyle/>
                    <a:p>
                      <a:endParaRPr lang="en-GB"/>
                    </a:p>
                  </a:txBody>
                  <a:tcPr/>
                </a:tc>
                <a:tc>
                  <a:txBody>
                    <a:bodyPr/>
                    <a:lstStyle/>
                    <a:p>
                      <a:r>
                        <a:rPr lang="en-GB" sz="1400" dirty="0"/>
                        <a:t>Viewing a care leavers experience as showing their strength of what they have overcome. </a:t>
                      </a:r>
                    </a:p>
                  </a:txBody>
                  <a:tcPr marL="70028" marR="70028" marT="35014" marB="35014">
                    <a:solidFill>
                      <a:schemeClr val="accent3">
                        <a:lumMod val="40000"/>
                        <a:lumOff val="60000"/>
                      </a:schemeClr>
                    </a:solidFill>
                  </a:tcPr>
                </a:tc>
                <a:extLst>
                  <a:ext uri="{0D108BD9-81ED-4DB2-BD59-A6C34878D82A}">
                    <a16:rowId xmlns:a16="http://schemas.microsoft.com/office/drawing/2014/main" val="3935555195"/>
                  </a:ext>
                </a:extLst>
              </a:tr>
              <a:tr h="728294">
                <a:tc vMerge="1">
                  <a:txBody>
                    <a:bodyPr/>
                    <a:lstStyle/>
                    <a:p>
                      <a:endParaRPr lang="en-GB"/>
                    </a:p>
                  </a:txBody>
                  <a:tcPr/>
                </a:tc>
                <a:tc>
                  <a:txBody>
                    <a:bodyPr/>
                    <a:lstStyle/>
                    <a:p>
                      <a:r>
                        <a:rPr lang="en-GB" sz="1400" dirty="0"/>
                        <a:t>Ensuring protocol isn’t causing disadvantage and ensuring all services and professionals are aware of protocol.</a:t>
                      </a:r>
                    </a:p>
                  </a:txBody>
                  <a:tcPr marL="70028" marR="70028" marT="35014" marB="35014">
                    <a:solidFill>
                      <a:schemeClr val="accent2">
                        <a:lumMod val="40000"/>
                        <a:lumOff val="60000"/>
                      </a:schemeClr>
                    </a:solidFill>
                  </a:tcPr>
                </a:tc>
                <a:extLst>
                  <a:ext uri="{0D108BD9-81ED-4DB2-BD59-A6C34878D82A}">
                    <a16:rowId xmlns:a16="http://schemas.microsoft.com/office/drawing/2014/main" val="3916797219"/>
                  </a:ext>
                </a:extLst>
              </a:tr>
              <a:tr h="728294">
                <a:tc vMerge="1">
                  <a:txBody>
                    <a:bodyPr/>
                    <a:lstStyle/>
                    <a:p>
                      <a:endParaRPr lang="en-GB"/>
                    </a:p>
                  </a:txBody>
                  <a:tcPr/>
                </a:tc>
                <a:tc>
                  <a:txBody>
                    <a:bodyPr/>
                    <a:lstStyle/>
                    <a:p>
                      <a:r>
                        <a:rPr lang="en-GB" sz="1400" dirty="0"/>
                        <a:t>Sometimes SW’s and young people don’t jell young people to feel listened to if they request a change. </a:t>
                      </a:r>
                    </a:p>
                  </a:txBody>
                  <a:tcPr marL="70028" marR="70028" marT="35014" marB="35014">
                    <a:solidFill>
                      <a:schemeClr val="accent3">
                        <a:lumMod val="40000"/>
                        <a:lumOff val="60000"/>
                      </a:schemeClr>
                    </a:solidFill>
                  </a:tcPr>
                </a:tc>
                <a:extLst>
                  <a:ext uri="{0D108BD9-81ED-4DB2-BD59-A6C34878D82A}">
                    <a16:rowId xmlns:a16="http://schemas.microsoft.com/office/drawing/2014/main" val="3491193995"/>
                  </a:ext>
                </a:extLst>
              </a:tr>
            </a:tbl>
          </a:graphicData>
        </a:graphic>
      </p:graphicFrame>
    </p:spTree>
    <p:extLst>
      <p:ext uri="{BB962C8B-B14F-4D97-AF65-F5344CB8AC3E}">
        <p14:creationId xmlns:p14="http://schemas.microsoft.com/office/powerpoint/2010/main" val="39413665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3DED1F-96D0-20BB-2189-105106FA7451}"/>
              </a:ext>
            </a:extLst>
          </p:cNvPr>
          <p:cNvSpPr>
            <a:spLocks noGrp="1"/>
          </p:cNvSpPr>
          <p:nvPr>
            <p:ph type="title"/>
          </p:nvPr>
        </p:nvSpPr>
        <p:spPr>
          <a:xfrm>
            <a:off x="838200" y="698643"/>
            <a:ext cx="5243394" cy="2225532"/>
          </a:xfrm>
        </p:spPr>
        <p:txBody>
          <a:bodyPr anchor="t">
            <a:normAutofit/>
          </a:bodyPr>
          <a:lstStyle/>
          <a:p>
            <a:r>
              <a:rPr lang="en-GB" sz="5600"/>
              <a:t>What has already been done?</a:t>
            </a:r>
          </a:p>
        </p:txBody>
      </p:sp>
      <p:cxnSp>
        <p:nvCxnSpPr>
          <p:cNvPr id="74" name="Straight Connector 7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81934"/>
            <a:ext cx="0" cy="6476066"/>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pSp>
        <p:nvGrpSpPr>
          <p:cNvPr id="76" name="Group 75">
            <a:extLst>
              <a:ext uri="{FF2B5EF4-FFF2-40B4-BE49-F238E27FC236}">
                <a16:creationId xmlns:a16="http://schemas.microsoft.com/office/drawing/2014/main" id="{34F88D19-C269-4F98-BE6B-CFB6207D36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0408" y="740316"/>
            <a:ext cx="465458" cy="872153"/>
            <a:chOff x="6110408" y="740316"/>
            <a:chExt cx="465458" cy="872153"/>
          </a:xfrm>
        </p:grpSpPr>
        <p:sp>
          <p:nvSpPr>
            <p:cNvPr id="77"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5948"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7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84728"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79"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0408"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pic>
        <p:nvPicPr>
          <p:cNvPr id="5" name="Online Media 4" title="Ohana support group - Shannon">
            <a:hlinkClick r:id="" action="ppaction://media"/>
            <a:extLst>
              <a:ext uri="{FF2B5EF4-FFF2-40B4-BE49-F238E27FC236}">
                <a16:creationId xmlns:a16="http://schemas.microsoft.com/office/drawing/2014/main" id="{F9295EDA-E959-923A-21B9-9384EBB0C88D}"/>
              </a:ext>
            </a:extLst>
          </p:cNvPr>
          <p:cNvPicPr>
            <a:picLocks noRot="1" noChangeAspect="1"/>
          </p:cNvPicPr>
          <p:nvPr>
            <a:videoFile r:link="rId1"/>
          </p:nvPr>
        </p:nvPicPr>
        <p:blipFill>
          <a:blip r:embed="rId3"/>
          <a:stretch>
            <a:fillRect/>
          </a:stretch>
        </p:blipFill>
        <p:spPr>
          <a:xfrm>
            <a:off x="838200" y="3019281"/>
            <a:ext cx="5243391" cy="2962515"/>
          </a:xfrm>
          <a:prstGeom prst="rect">
            <a:avLst/>
          </a:prstGeom>
        </p:spPr>
      </p:pic>
      <p:sp>
        <p:nvSpPr>
          <p:cNvPr id="3" name="Content Placeholder 2">
            <a:extLst>
              <a:ext uri="{FF2B5EF4-FFF2-40B4-BE49-F238E27FC236}">
                <a16:creationId xmlns:a16="http://schemas.microsoft.com/office/drawing/2014/main" id="{2A4A9269-F250-B032-F933-1B93FB407CCB}"/>
              </a:ext>
            </a:extLst>
          </p:cNvPr>
          <p:cNvSpPr>
            <a:spLocks noGrp="1"/>
          </p:cNvSpPr>
          <p:nvPr>
            <p:ph idx="1"/>
          </p:nvPr>
        </p:nvSpPr>
        <p:spPr>
          <a:xfrm>
            <a:off x="6484725" y="264404"/>
            <a:ext cx="4869075" cy="6345715"/>
          </a:xfrm>
        </p:spPr>
        <p:txBody>
          <a:bodyPr anchor="ctr">
            <a:normAutofit lnSpcReduction="10000"/>
          </a:bodyPr>
          <a:lstStyle/>
          <a:p>
            <a:pPr marL="0" indent="0">
              <a:buNone/>
            </a:pPr>
            <a:r>
              <a:rPr lang="en-GB" sz="1600" b="1" dirty="0">
                <a:solidFill>
                  <a:schemeClr val="tx1">
                    <a:alpha val="80000"/>
                  </a:schemeClr>
                </a:solidFill>
                <a:latin typeface="Arial" panose="020B0604020202020204" pitchFamily="34" charset="0"/>
                <a:cs typeface="Arial" panose="020B0604020202020204" pitchFamily="34" charset="0"/>
              </a:rPr>
              <a:t>The operation Manager of Hertfordshire responded stating:</a:t>
            </a: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There would be discussions with operations director to ask him to get his team to review the procedures manual to ensure it reflects best practice and then publicise it across children's services including health colleagues.</a:t>
            </a: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To chase up Discussions with a psychotherapist who wanted to do some work on giving care leavers the support to address past trauma and try to push this forwards. </a:t>
            </a: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The triple offer has now been published on the care leavers offer. </a:t>
            </a:r>
          </a:p>
          <a:p>
            <a:pPr marL="0" indent="0">
              <a:buNone/>
            </a:pPr>
            <a:endParaRPr lang="en-GB" sz="1500" b="1" u="sng" dirty="0">
              <a:solidFill>
                <a:schemeClr val="tx1">
                  <a:alpha val="80000"/>
                </a:schemeClr>
              </a:solidFill>
              <a:latin typeface="Arial" panose="020B0604020202020204" pitchFamily="34" charset="0"/>
              <a:cs typeface="Arial" panose="020B0604020202020204" pitchFamily="34" charset="0"/>
            </a:endParaRPr>
          </a:p>
          <a:p>
            <a:pPr marL="0" indent="0">
              <a:buNone/>
            </a:pPr>
            <a:r>
              <a:rPr lang="en-GB" sz="1500" b="1" u="sng" dirty="0">
                <a:solidFill>
                  <a:schemeClr val="tx1">
                    <a:alpha val="80000"/>
                  </a:schemeClr>
                </a:solidFill>
                <a:latin typeface="Arial" panose="020B0604020202020204" pitchFamily="34" charset="0"/>
                <a:cs typeface="Arial" panose="020B0604020202020204" pitchFamily="34" charset="0"/>
              </a:rPr>
              <a:t>Triple offer</a:t>
            </a: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volunteers/champions</a:t>
            </a: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support group/</a:t>
            </a:r>
            <a:r>
              <a:rPr lang="en-GB" sz="1600" dirty="0" err="1">
                <a:solidFill>
                  <a:schemeClr val="tx1">
                    <a:alpha val="80000"/>
                  </a:schemeClr>
                </a:solidFill>
                <a:latin typeface="Arial" panose="020B0604020202020204" pitchFamily="34" charset="0"/>
                <a:cs typeface="Arial" panose="020B0604020202020204" pitchFamily="34" charset="0"/>
              </a:rPr>
              <a:t>Ohana</a:t>
            </a:r>
            <a:endParaRPr lang="en-GB" sz="1600" dirty="0">
              <a:solidFill>
                <a:schemeClr val="tx1">
                  <a:alpha val="8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Life long links</a:t>
            </a:r>
          </a:p>
          <a:p>
            <a:pPr marL="0" indent="0">
              <a:buNone/>
            </a:pPr>
            <a:r>
              <a:rPr lang="en-GB" sz="1600" i="1" dirty="0">
                <a:solidFill>
                  <a:schemeClr val="tx1">
                    <a:alpha val="80000"/>
                  </a:schemeClr>
                </a:solidFill>
                <a:latin typeface="Arial" panose="020B0604020202020204" pitchFamily="34" charset="0"/>
                <a:cs typeface="Arial" panose="020B0604020202020204" pitchFamily="34" charset="0"/>
              </a:rPr>
              <a:t>The support Group has now been well advertised </a:t>
            </a:r>
          </a:p>
          <a:p>
            <a:pPr marL="0" indent="0">
              <a:buNone/>
            </a:pPr>
            <a:r>
              <a:rPr lang="en-GB" sz="1600" i="1" dirty="0">
                <a:solidFill>
                  <a:schemeClr val="tx1">
                    <a:alpha val="80000"/>
                  </a:schemeClr>
                </a:solidFill>
                <a:latin typeface="Arial" panose="020B0604020202020204" pitchFamily="34" charset="0"/>
                <a:cs typeface="Arial" panose="020B0604020202020204" pitchFamily="34" charset="0"/>
              </a:rPr>
              <a:t>and is established. </a:t>
            </a:r>
          </a:p>
          <a:p>
            <a:pPr marL="0" indent="0">
              <a:buNone/>
            </a:pPr>
            <a:r>
              <a:rPr lang="en-GB" sz="1600" i="1" dirty="0">
                <a:solidFill>
                  <a:schemeClr val="tx1">
                    <a:alpha val="80000"/>
                  </a:schemeClr>
                </a:solidFill>
                <a:latin typeface="Arial" panose="020B0604020202020204" pitchFamily="34" charset="0"/>
                <a:cs typeface="Arial" panose="020B0604020202020204" pitchFamily="34" charset="0"/>
              </a:rPr>
              <a:t>We are now starting in the West of the County.</a:t>
            </a:r>
          </a:p>
          <a:p>
            <a:pPr>
              <a:buFont typeface="Wingdings" panose="05000000000000000000" pitchFamily="2" charset="2"/>
              <a:buChar char="Ø"/>
            </a:pPr>
            <a:r>
              <a:rPr lang="en-GB" sz="1600" dirty="0">
                <a:solidFill>
                  <a:schemeClr val="tx1">
                    <a:alpha val="80000"/>
                  </a:schemeClr>
                </a:solidFill>
                <a:latin typeface="Arial" panose="020B0604020202020204" pitchFamily="34" charset="0"/>
                <a:cs typeface="Arial" panose="020B0604020202020204" pitchFamily="34" charset="0"/>
              </a:rPr>
              <a:t>Parenting puzzle classes have also been established.</a:t>
            </a:r>
            <a:endParaRPr lang="en-GB" sz="1600" dirty="0">
              <a:solidFill>
                <a:schemeClr val="tx1">
                  <a:alpha val="80000"/>
                </a:schemeClr>
              </a:solidFill>
            </a:endParaRPr>
          </a:p>
          <a:p>
            <a:endParaRPr lang="en-GB" sz="1100" dirty="0">
              <a:solidFill>
                <a:schemeClr val="tx1">
                  <a:alpha val="80000"/>
                </a:schemeClr>
              </a:solidFill>
            </a:endParaRPr>
          </a:p>
        </p:txBody>
      </p:sp>
    </p:spTree>
    <p:extLst>
      <p:ext uri="{BB962C8B-B14F-4D97-AF65-F5344CB8AC3E}">
        <p14:creationId xmlns:p14="http://schemas.microsoft.com/office/powerpoint/2010/main" val="8663209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Question marks in a line and one question mark is lit">
            <a:extLst>
              <a:ext uri="{FF2B5EF4-FFF2-40B4-BE49-F238E27FC236}">
                <a16:creationId xmlns:a16="http://schemas.microsoft.com/office/drawing/2014/main" id="{61D571F1-3F70-EE80-9474-57CAC51E1FB7}"/>
              </a:ext>
            </a:extLst>
          </p:cNvPr>
          <p:cNvPicPr>
            <a:picLocks noChangeAspect="1"/>
          </p:cNvPicPr>
          <p:nvPr/>
        </p:nvPicPr>
        <p:blipFill rotWithShape="1">
          <a:blip r:embed="rId2"/>
          <a:srcRect r="30948" b="-1"/>
          <a:stretch/>
        </p:blipFill>
        <p:spPr>
          <a:xfrm>
            <a:off x="5101771" y="10"/>
            <a:ext cx="7094361" cy="6857989"/>
          </a:xfrm>
          <a:prstGeom prst="rect">
            <a:avLst/>
          </a:prstGeom>
        </p:spPr>
      </p:pic>
      <p:sp>
        <p:nvSpPr>
          <p:cNvPr id="9" name="Rectangle 8">
            <a:extLst>
              <a:ext uri="{FF2B5EF4-FFF2-40B4-BE49-F238E27FC236}">
                <a16:creationId xmlns:a16="http://schemas.microsoft.com/office/drawing/2014/main" id="{A34066D6-1B59-4642-A86D-39464CEE97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527208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1718653" y="70086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BA010B8-D319-34A3-3AC7-521A6B5A5F8C}"/>
              </a:ext>
            </a:extLst>
          </p:cNvPr>
          <p:cNvSpPr>
            <a:spLocks noGrp="1"/>
          </p:cNvSpPr>
          <p:nvPr>
            <p:ph type="ctrTitle"/>
          </p:nvPr>
        </p:nvSpPr>
        <p:spPr>
          <a:xfrm>
            <a:off x="643467" y="795509"/>
            <a:ext cx="4092525" cy="2798604"/>
          </a:xfrm>
        </p:spPr>
        <p:txBody>
          <a:bodyPr>
            <a:normAutofit/>
          </a:bodyPr>
          <a:lstStyle/>
          <a:p>
            <a:r>
              <a:rPr lang="en-GB" dirty="0">
                <a:solidFill>
                  <a:srgbClr val="FFFFFF"/>
                </a:solidFill>
              </a:rPr>
              <a:t>    Any Questions?</a:t>
            </a:r>
          </a:p>
        </p:txBody>
      </p:sp>
      <p:sp>
        <p:nvSpPr>
          <p:cNvPr id="13" name="Oval 12">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4626633"/>
            <a:ext cx="491961" cy="491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ACB4CD0-C6A2-A58B-2ACC-373228406536}"/>
              </a:ext>
            </a:extLst>
          </p:cNvPr>
          <p:cNvSpPr>
            <a:spLocks noGrp="1"/>
          </p:cNvSpPr>
          <p:nvPr>
            <p:ph type="subTitle" idx="1"/>
          </p:nvPr>
        </p:nvSpPr>
        <p:spPr>
          <a:xfrm>
            <a:off x="643467" y="3686187"/>
            <a:ext cx="4092525" cy="2292581"/>
          </a:xfrm>
        </p:spPr>
        <p:txBody>
          <a:bodyPr>
            <a:normAutofit/>
          </a:bodyPr>
          <a:lstStyle/>
          <a:p>
            <a:pPr marL="0" indent="0">
              <a:buNone/>
            </a:pPr>
            <a:r>
              <a:rPr lang="en-GB">
                <a:solidFill>
                  <a:srgbClr val="FFFFFF"/>
                </a:solidFill>
              </a:rPr>
              <a:t>        </a:t>
            </a:r>
          </a:p>
          <a:p>
            <a:pPr marL="0" indent="0">
              <a:buNone/>
            </a:pPr>
            <a:r>
              <a:rPr lang="en-GB">
                <a:solidFill>
                  <a:srgbClr val="FFFFFF"/>
                </a:solidFill>
              </a:rPr>
              <a:t>    </a:t>
            </a:r>
          </a:p>
          <a:p>
            <a:pPr marL="0" indent="0">
              <a:buNone/>
            </a:pPr>
            <a:r>
              <a:rPr lang="en-GB">
                <a:solidFill>
                  <a:srgbClr val="FFFFFF"/>
                </a:solidFill>
              </a:rPr>
              <a:t>                            </a:t>
            </a:r>
          </a:p>
        </p:txBody>
      </p:sp>
      <p:sp>
        <p:nvSpPr>
          <p:cNvPr id="15" name="Rectangle 14">
            <a:extLst>
              <a:ext uri="{FF2B5EF4-FFF2-40B4-BE49-F238E27FC236}">
                <a16:creationId xmlns:a16="http://schemas.microsoft.com/office/drawing/2014/main" id="{CBF9EBB4-5078-47B2-AAA0-DF4A88D81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7932" y="5011563"/>
            <a:ext cx="731558" cy="731558"/>
          </a:xfrm>
          <a:prstGeom prst="rect">
            <a:avLst/>
          </a:prstGeom>
          <a:noFill/>
          <a:ln w="127000">
            <a:solidFill>
              <a:schemeClr val="accent4"/>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3990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36A4B6-2802-2197-8FC2-1D0F221BF5EA}"/>
              </a:ext>
            </a:extLst>
          </p:cNvPr>
          <p:cNvSpPr>
            <a:spLocks noGrp="1"/>
          </p:cNvSpPr>
          <p:nvPr>
            <p:ph type="title"/>
          </p:nvPr>
        </p:nvSpPr>
        <p:spPr>
          <a:xfrm>
            <a:off x="838200" y="365125"/>
            <a:ext cx="10515600" cy="1325563"/>
          </a:xfrm>
        </p:spPr>
        <p:txBody>
          <a:bodyPr>
            <a:normAutofit/>
          </a:bodyPr>
          <a:lstStyle/>
          <a:p>
            <a:r>
              <a:rPr lang="en-GB" sz="5400"/>
              <a:t>Contents</a:t>
            </a:r>
            <a:endParaRPr lang="en-US" sz="5400"/>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9635C55-DDA2-1880-B455-64AB2E958141}"/>
              </a:ext>
            </a:extLst>
          </p:cNvPr>
          <p:cNvGraphicFramePr>
            <a:graphicFrameLocks noGrp="1"/>
          </p:cNvGraphicFramePr>
          <p:nvPr>
            <p:ph idx="1"/>
            <p:extLst>
              <p:ext uri="{D42A27DB-BD31-4B8C-83A1-F6EECF244321}">
                <p14:modId xmlns:p14="http://schemas.microsoft.com/office/powerpoint/2010/main" val="3904267183"/>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89373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3B27748-0019-3738-EEEE-355FE34A846B}"/>
              </a:ext>
            </a:extLst>
          </p:cNvPr>
          <p:cNvSpPr>
            <a:spLocks noGrp="1"/>
          </p:cNvSpPr>
          <p:nvPr>
            <p:ph type="title"/>
          </p:nvPr>
        </p:nvSpPr>
        <p:spPr>
          <a:xfrm>
            <a:off x="838200" y="365125"/>
            <a:ext cx="10515600" cy="1325563"/>
          </a:xfrm>
        </p:spPr>
        <p:txBody>
          <a:bodyPr>
            <a:normAutofit/>
          </a:bodyPr>
          <a:lstStyle/>
          <a:p>
            <a:r>
              <a:rPr lang="en-GB" dirty="0"/>
              <a:t>References</a:t>
            </a:r>
            <a:endParaRPr lang="en-US" dirty="0"/>
          </a:p>
        </p:txBody>
      </p:sp>
      <p:sp>
        <p:nvSpPr>
          <p:cNvPr id="19"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D9CA7DD-05E3-DC10-9C01-0844847EE448}"/>
              </a:ext>
            </a:extLst>
          </p:cNvPr>
          <p:cNvSpPr>
            <a:spLocks noGrp="1"/>
          </p:cNvSpPr>
          <p:nvPr>
            <p:ph idx="1"/>
          </p:nvPr>
        </p:nvSpPr>
        <p:spPr>
          <a:xfrm>
            <a:off x="838200" y="1825625"/>
            <a:ext cx="10515600" cy="4351338"/>
          </a:xfrm>
        </p:spPr>
        <p:txBody>
          <a:bodyPr>
            <a:normAutofit/>
          </a:bodyPr>
          <a:lstStyle/>
          <a:p>
            <a:r>
              <a:rPr lang="en-GB" sz="1300" dirty="0"/>
              <a:t>Alderson. H, Brown. R, </a:t>
            </a:r>
            <a:r>
              <a:rPr lang="en-GB" sz="1300" dirty="0" err="1"/>
              <a:t>Copello</a:t>
            </a:r>
            <a:r>
              <a:rPr lang="en-GB" sz="1300" dirty="0"/>
              <a:t>. A, </a:t>
            </a:r>
            <a:r>
              <a:rPr lang="en-GB" sz="1300" dirty="0" err="1"/>
              <a:t>Kaner</a:t>
            </a:r>
            <a:r>
              <a:rPr lang="en-GB" sz="1300" dirty="0"/>
              <a:t>. E, Gillian. T, Lingam. R, </a:t>
            </a:r>
            <a:r>
              <a:rPr lang="en-GB" sz="1300" dirty="0" err="1"/>
              <a:t>Mcgovern</a:t>
            </a:r>
            <a:r>
              <a:rPr lang="en-GB" sz="1300" dirty="0"/>
              <a:t>. R, (2019). The key therapeutic factors needed to deliver behavioural change interventions to decrease risky substance use (drug and alcohol) for looked after children and care leavers: a qualitative exploration with young people, carers and front line workers. BMC Medical Research Methodology [Online] .https://doi.org/10.1186/s12874-019-0674-3. Available at: https://bmcmedresmethodol.biomedcentral.com/articles/10.1186/s12874-019-0674-3 [Accessed: 06/06/2021]</a:t>
            </a:r>
          </a:p>
          <a:p>
            <a:r>
              <a:rPr lang="en-GB" sz="1300" dirty="0"/>
              <a:t>Hyde. C. Jones. S. (2018). Careless care. Published: centre welfare reform. https://www.centreforwelfarereform.org/uploads/attachment/621/careless-care.pdf [Accessed:17/06/2021]</a:t>
            </a:r>
          </a:p>
          <a:p>
            <a:r>
              <a:rPr lang="en-GB" sz="1300" dirty="0"/>
              <a:t>London Borough of Hounslow. (2021) Corporate parenting. Available At: https://www.hounslow.gov.uk/info/20141/services_for_looked_after_children_and_care_leavers/1701/corporate_parenting [Accessed 17/06/2021]</a:t>
            </a:r>
          </a:p>
          <a:p>
            <a:r>
              <a:rPr lang="en-GB" sz="1300" dirty="0"/>
              <a:t>NHS. (2020) Survey of the Mental Health of Children Looked After by Local Authorities in England. Available </a:t>
            </a:r>
            <a:r>
              <a:rPr lang="en-GB" sz="1300" dirty="0" err="1"/>
              <a:t>at:https</a:t>
            </a:r>
            <a:r>
              <a:rPr lang="en-GB" sz="1300" dirty="0"/>
              <a:t>://nhs-digital.citizenspace.com/consultations/survey-of-the-mental-health-of-children-looked-aft/ [Accessed: 06/06/2021]</a:t>
            </a:r>
          </a:p>
          <a:p>
            <a:r>
              <a:rPr lang="en-GB" sz="1300" dirty="0"/>
              <a:t>Roberts. L. (2017). A small-scale qualitative scoping study into the experiences of looked </a:t>
            </a:r>
            <a:r>
              <a:rPr lang="en-GB" sz="1300" dirty="0" err="1"/>
              <a:t>afterchildren</a:t>
            </a:r>
            <a:r>
              <a:rPr lang="en-GB" sz="1300" dirty="0"/>
              <a:t> and care leavers who are parents in Wales. Child &amp; Family Social Work 22 (3) , pp. 1274-1282. 10.1111/cfs.12344 file. Available at: https://orca.cf.ac.uk/97170/1/child%20and%20family%20sw.pdf [Accessed: 06/06/2021]</a:t>
            </a:r>
          </a:p>
          <a:p>
            <a:r>
              <a:rPr lang="en-GB" sz="1300" dirty="0"/>
              <a:t>Weston. L. J. (2013). Care leavers’ experiences of being and becoming parents. [online] p.48. Available at: https://uhra.herts.ac.uk/bitstream/handle/2299/13227/10280098%20Weston%20Jade%20final%20DClinPsy%20submission.pdf?sequence [Accessed: 17/06/2021]</a:t>
            </a:r>
          </a:p>
          <a:p>
            <a:pPr marL="0" indent="0">
              <a:buNone/>
            </a:pPr>
            <a:r>
              <a:rPr lang="en-GB" sz="2000" dirty="0"/>
              <a:t>For any further queries regarding my research email me at kelliray321@gmail.com</a:t>
            </a:r>
          </a:p>
        </p:txBody>
      </p:sp>
    </p:spTree>
    <p:extLst>
      <p:ext uri="{BB962C8B-B14F-4D97-AF65-F5344CB8AC3E}">
        <p14:creationId xmlns:p14="http://schemas.microsoft.com/office/powerpoint/2010/main" val="26360418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8E6D24-028A-6F24-1017-81FB44FCDEC4}"/>
              </a:ext>
            </a:extLst>
          </p:cNvPr>
          <p:cNvSpPr>
            <a:spLocks noGrp="1"/>
          </p:cNvSpPr>
          <p:nvPr>
            <p:ph type="title"/>
          </p:nvPr>
        </p:nvSpPr>
        <p:spPr>
          <a:xfrm>
            <a:off x="838200" y="365125"/>
            <a:ext cx="10515600" cy="1325563"/>
          </a:xfrm>
        </p:spPr>
        <p:txBody>
          <a:bodyPr>
            <a:normAutofit/>
          </a:bodyPr>
          <a:lstStyle/>
          <a:p>
            <a:r>
              <a:rPr lang="en-GB" sz="5400"/>
              <a:t> Why I chose to do this  research</a:t>
            </a:r>
          </a:p>
        </p:txBody>
      </p:sp>
      <p:sp>
        <p:nvSpPr>
          <p:cNvPr id="19"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5">
            <a:extLst>
              <a:ext uri="{FF2B5EF4-FFF2-40B4-BE49-F238E27FC236}">
                <a16:creationId xmlns:a16="http://schemas.microsoft.com/office/drawing/2014/main" id="{BA202FED-CC94-D5B8-C2CE-446EDBFDFD7C}"/>
              </a:ext>
            </a:extLst>
          </p:cNvPr>
          <p:cNvGraphicFramePr>
            <a:graphicFrameLocks noGrp="1"/>
          </p:cNvGraphicFramePr>
          <p:nvPr>
            <p:ph idx="1"/>
            <p:extLst>
              <p:ext uri="{D42A27DB-BD31-4B8C-83A1-F6EECF244321}">
                <p14:modId xmlns:p14="http://schemas.microsoft.com/office/powerpoint/2010/main" val="219802615"/>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46546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893D45-0839-2963-0880-A2B4DF230218}"/>
              </a:ext>
            </a:extLst>
          </p:cNvPr>
          <p:cNvSpPr>
            <a:spLocks noGrp="1"/>
          </p:cNvSpPr>
          <p:nvPr>
            <p:ph type="title"/>
          </p:nvPr>
        </p:nvSpPr>
        <p:spPr>
          <a:xfrm>
            <a:off x="838200" y="365125"/>
            <a:ext cx="10515600" cy="1325563"/>
          </a:xfrm>
        </p:spPr>
        <p:txBody>
          <a:bodyPr>
            <a:normAutofit/>
          </a:bodyPr>
          <a:lstStyle/>
          <a:p>
            <a:r>
              <a:rPr lang="en-GB" sz="5400"/>
              <a:t> </a:t>
            </a:r>
            <a:r>
              <a:rPr lang="en-GB" sz="5400">
                <a:latin typeface="Arial" panose="020B0604020202020204" pitchFamily="34" charset="0"/>
                <a:cs typeface="Arial" panose="020B0604020202020204" pitchFamily="34" charset="0"/>
              </a:rPr>
              <a:t>Background Research </a:t>
            </a:r>
          </a:p>
        </p:txBody>
      </p:sp>
      <p:sp>
        <p:nvSpPr>
          <p:cNvPr id="16"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561ED87-4F19-B171-D253-E21558FE2402}"/>
              </a:ext>
            </a:extLst>
          </p:cNvPr>
          <p:cNvGraphicFramePr>
            <a:graphicFrameLocks noGrp="1"/>
          </p:cNvGraphicFramePr>
          <p:nvPr>
            <p:ph idx="1"/>
            <p:extLst>
              <p:ext uri="{D42A27DB-BD31-4B8C-83A1-F6EECF244321}">
                <p14:modId xmlns:p14="http://schemas.microsoft.com/office/powerpoint/2010/main" val="1584386153"/>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79700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3E702-ABB0-1F12-5E6F-3AEE5262311C}"/>
              </a:ext>
            </a:extLst>
          </p:cNvPr>
          <p:cNvSpPr>
            <a:spLocks noGrp="1"/>
          </p:cNvSpPr>
          <p:nvPr>
            <p:ph type="title"/>
          </p:nvPr>
        </p:nvSpPr>
        <p:spPr>
          <a:xfrm>
            <a:off x="648929" y="629266"/>
            <a:ext cx="3667039" cy="5506358"/>
          </a:xfrm>
        </p:spPr>
        <p:txBody>
          <a:bodyPr>
            <a:normAutofit/>
          </a:bodyPr>
          <a:lstStyle/>
          <a:p>
            <a:r>
              <a:rPr lang="en-GB" sz="4000"/>
              <a:t>What is a corporate parent?</a:t>
            </a:r>
          </a:p>
        </p:txBody>
      </p:sp>
      <p:sp>
        <p:nvSpPr>
          <p:cNvPr id="14" name="Rectangle 13">
            <a:extLst>
              <a:ext uri="{FF2B5EF4-FFF2-40B4-BE49-F238E27FC236}">
                <a16:creationId xmlns:a16="http://schemas.microsoft.com/office/drawing/2014/main" id="{577D1452-F0B7-431E-9A24-D3F7103D8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20">
            <a:extLst>
              <a:ext uri="{FF2B5EF4-FFF2-40B4-BE49-F238E27FC236}">
                <a16:creationId xmlns:a16="http://schemas.microsoft.com/office/drawing/2014/main" id="{A660F4F9-5DF5-4F15-BE6A-CD8648BB1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8267" y="559407"/>
            <a:ext cx="6594522"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3F53884-1145-9549-E15E-02620300D834}"/>
              </a:ext>
            </a:extLst>
          </p:cNvPr>
          <p:cNvGraphicFramePr>
            <a:graphicFrameLocks noGrp="1"/>
          </p:cNvGraphicFramePr>
          <p:nvPr>
            <p:ph idx="1"/>
            <p:extLst>
              <p:ext uri="{D42A27DB-BD31-4B8C-83A1-F6EECF244321}">
                <p14:modId xmlns:p14="http://schemas.microsoft.com/office/powerpoint/2010/main" val="965415345"/>
              </p:ext>
            </p:extLst>
          </p:nvPr>
        </p:nvGraphicFramePr>
        <p:xfrm>
          <a:off x="5285232" y="722376"/>
          <a:ext cx="6263640" cy="5413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86644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6F9BDE-2D9C-7547-06B6-069A96E0F133}"/>
              </a:ext>
            </a:extLst>
          </p:cNvPr>
          <p:cNvSpPr>
            <a:spLocks noGrp="1"/>
          </p:cNvSpPr>
          <p:nvPr>
            <p:ph type="title"/>
          </p:nvPr>
        </p:nvSpPr>
        <p:spPr>
          <a:xfrm>
            <a:off x="686834" y="1153572"/>
            <a:ext cx="3200400" cy="4461163"/>
          </a:xfrm>
        </p:spPr>
        <p:txBody>
          <a:bodyPr>
            <a:normAutofit/>
          </a:bodyPr>
          <a:lstStyle/>
          <a:p>
            <a:r>
              <a:rPr lang="en-GB">
                <a:solidFill>
                  <a:srgbClr val="FFFFFF"/>
                </a:solidFill>
              </a:rPr>
              <a:t>Previous research into local authorities </a:t>
            </a:r>
          </a:p>
        </p:txBody>
      </p:sp>
      <p:sp>
        <p:nvSpPr>
          <p:cNvPr id="37" name="Arc 3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Content Placeholder 2">
            <a:extLst>
              <a:ext uri="{FF2B5EF4-FFF2-40B4-BE49-F238E27FC236}">
                <a16:creationId xmlns:a16="http://schemas.microsoft.com/office/drawing/2014/main" id="{84E90487-4C8E-E86C-3D3C-830D3D86383C}"/>
              </a:ext>
            </a:extLst>
          </p:cNvPr>
          <p:cNvSpPr>
            <a:spLocks noGrp="1"/>
          </p:cNvSpPr>
          <p:nvPr>
            <p:ph idx="1"/>
          </p:nvPr>
        </p:nvSpPr>
        <p:spPr>
          <a:xfrm>
            <a:off x="4447308" y="591344"/>
            <a:ext cx="6906491" cy="5585619"/>
          </a:xfrm>
        </p:spPr>
        <p:txBody>
          <a:bodyPr anchor="ctr">
            <a:normAutofit/>
          </a:bodyPr>
          <a:lstStyle/>
          <a:p>
            <a:r>
              <a:rPr lang="en-GB" sz="2400" dirty="0"/>
              <a:t>No national statutory guidelines regarding pre birth protocol. </a:t>
            </a:r>
          </a:p>
          <a:p>
            <a:r>
              <a:rPr lang="en-GB" sz="2400" dirty="0"/>
              <a:t>Various protocol for prior CLA parents.</a:t>
            </a:r>
          </a:p>
          <a:p>
            <a:r>
              <a:rPr lang="en-GB" sz="2400" dirty="0"/>
              <a:t>Hertfordshire pre birth protocol via midwifery states a safeguarding referral will be made if the parent is a current CLA. However if the parent is a previous CLA a multi agency review of information takes place to decide if a safeguarding referral is needed.</a:t>
            </a:r>
          </a:p>
          <a:p>
            <a:r>
              <a:rPr lang="en-GB" sz="2400" dirty="0"/>
              <a:t>No national Statutory guidance stating a local authority must provide support services for care leavers as parents.</a:t>
            </a:r>
          </a:p>
          <a:p>
            <a:r>
              <a:rPr lang="en-GB" sz="2400" dirty="0"/>
              <a:t>Prior research into various local authorities the majority did not mention support services for CLA or CL parents on the care leavers offer. However, Hertfordshire is one of the few that do.</a:t>
            </a:r>
          </a:p>
          <a:p>
            <a:endParaRPr lang="en-GB" sz="2400" dirty="0"/>
          </a:p>
        </p:txBody>
      </p:sp>
    </p:spTree>
    <p:extLst>
      <p:ext uri="{BB962C8B-B14F-4D97-AF65-F5344CB8AC3E}">
        <p14:creationId xmlns:p14="http://schemas.microsoft.com/office/powerpoint/2010/main" val="18519860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A7AA51-4FD7-5BE1-736E-03A2A6E35629}"/>
              </a:ext>
            </a:extLst>
          </p:cNvPr>
          <p:cNvSpPr>
            <a:spLocks noGrp="1"/>
          </p:cNvSpPr>
          <p:nvPr>
            <p:ph type="title"/>
          </p:nvPr>
        </p:nvSpPr>
        <p:spPr>
          <a:xfrm>
            <a:off x="686834" y="1153572"/>
            <a:ext cx="3200400" cy="4461163"/>
          </a:xfrm>
        </p:spPr>
        <p:txBody>
          <a:bodyPr>
            <a:normAutofit/>
          </a:bodyPr>
          <a:lstStyle/>
          <a:p>
            <a:r>
              <a:rPr lang="en-GB" sz="3700">
                <a:solidFill>
                  <a:srgbClr val="FFFFFF"/>
                </a:solidFill>
              </a:rPr>
              <a:t>Prior research suggestions for the over representation</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076215-B264-E66C-6859-01D4BF32BC21}"/>
              </a:ext>
            </a:extLst>
          </p:cNvPr>
          <p:cNvSpPr>
            <a:spLocks noGrp="1"/>
          </p:cNvSpPr>
          <p:nvPr>
            <p:ph idx="1"/>
          </p:nvPr>
        </p:nvSpPr>
        <p:spPr>
          <a:xfrm>
            <a:off x="4447308" y="591344"/>
            <a:ext cx="6906491" cy="5585619"/>
          </a:xfrm>
        </p:spPr>
        <p:txBody>
          <a:bodyPr anchor="ctr">
            <a:normAutofit/>
          </a:bodyPr>
          <a:lstStyle/>
          <a:p>
            <a:pPr marL="0" indent="0">
              <a:buNone/>
            </a:pPr>
            <a:r>
              <a:rPr lang="en-GB" sz="2000" dirty="0"/>
              <a:t>‘Care experienced parents are often under the microscope compared to other parents their own age’ (Chase </a:t>
            </a:r>
            <a:r>
              <a:rPr lang="en-GB" sz="2000" dirty="0" err="1"/>
              <a:t>etal</a:t>
            </a:r>
            <a:r>
              <a:rPr lang="en-GB" sz="2000" dirty="0"/>
              <a:t>, 2006 as cited in Hyde, Jones, 2018), </a:t>
            </a:r>
          </a:p>
          <a:p>
            <a:pPr marL="0" indent="0">
              <a:buNone/>
            </a:pPr>
            <a:r>
              <a:rPr lang="en-GB" sz="2000" dirty="0"/>
              <a:t>Prior research suggested care leavers were statistically at greater risk of suffering poor mental health(NHS,2020) and drug and alcohol misuse (Alderson, Etal, 2019). This would raise concerns according to 4.1.4 pre-birth protocol for pre-birth assessments.</a:t>
            </a:r>
          </a:p>
          <a:p>
            <a:pPr marL="0" indent="0">
              <a:buNone/>
            </a:pPr>
            <a:r>
              <a:rPr lang="en-GB" sz="2000" dirty="0"/>
              <a:t>Care experienced parents express the negative impact the stigma about being from a ‘broken home’ has on them, and how this stigma affects their confidence in their decisions when parenting (Weston. 2013).</a:t>
            </a:r>
          </a:p>
          <a:p>
            <a:pPr marL="0" indent="0">
              <a:buNone/>
            </a:pPr>
            <a:r>
              <a:rPr lang="en-GB" sz="2000" dirty="0"/>
              <a:t>Research suggests that the reason for the intergenerational cycle of abuse be more complex than lack of knowledge on how to parent, but more a lack of support, resulting in mental health difficulties (Child Welfare information Gateway, 2016).</a:t>
            </a:r>
          </a:p>
          <a:p>
            <a:pPr marL="0" indent="0">
              <a:buNone/>
            </a:pPr>
            <a:endParaRPr lang="en-GB" sz="2000" dirty="0"/>
          </a:p>
        </p:txBody>
      </p:sp>
    </p:spTree>
    <p:extLst>
      <p:ext uri="{BB962C8B-B14F-4D97-AF65-F5344CB8AC3E}">
        <p14:creationId xmlns:p14="http://schemas.microsoft.com/office/powerpoint/2010/main" val="28893897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B7886C-83D0-BD6D-D13C-49BCE5183839}"/>
              </a:ext>
            </a:extLst>
          </p:cNvPr>
          <p:cNvSpPr>
            <a:spLocks noGrp="1"/>
          </p:cNvSpPr>
          <p:nvPr>
            <p:ph type="title"/>
          </p:nvPr>
        </p:nvSpPr>
        <p:spPr>
          <a:xfrm>
            <a:off x="838200" y="556995"/>
            <a:ext cx="10515600" cy="1133693"/>
          </a:xfrm>
        </p:spPr>
        <p:txBody>
          <a:bodyPr>
            <a:normAutofit/>
          </a:bodyPr>
          <a:lstStyle/>
          <a:p>
            <a:r>
              <a:rPr lang="en-GB" sz="5200"/>
              <a:t>                               </a:t>
            </a:r>
            <a:r>
              <a:rPr lang="en-GB" sz="5200">
                <a:latin typeface="Arial" panose="020B0604020202020204" pitchFamily="34" charset="0"/>
                <a:cs typeface="Arial" panose="020B0604020202020204" pitchFamily="34" charset="0"/>
              </a:rPr>
              <a:t>Method</a:t>
            </a:r>
          </a:p>
        </p:txBody>
      </p:sp>
      <p:graphicFrame>
        <p:nvGraphicFramePr>
          <p:cNvPr id="61" name="Content Placeholder 3">
            <a:extLst>
              <a:ext uri="{FF2B5EF4-FFF2-40B4-BE49-F238E27FC236}">
                <a16:creationId xmlns:a16="http://schemas.microsoft.com/office/drawing/2014/main" id="{B341E296-E5C0-CA09-A480-717ED2DC387E}"/>
              </a:ext>
            </a:extLst>
          </p:cNvPr>
          <p:cNvGraphicFramePr>
            <a:graphicFrameLocks noGrp="1"/>
          </p:cNvGraphicFramePr>
          <p:nvPr>
            <p:ph idx="1"/>
            <p:extLst>
              <p:ext uri="{D42A27DB-BD31-4B8C-83A1-F6EECF244321}">
                <p14:modId xmlns:p14="http://schemas.microsoft.com/office/powerpoint/2010/main" val="12866730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69391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Arc 43">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D7C8CEA-0021-8756-7894-CBDAB8D8019D}"/>
              </a:ext>
            </a:extLst>
          </p:cNvPr>
          <p:cNvSpPr>
            <a:spLocks noGrp="1"/>
          </p:cNvSpPr>
          <p:nvPr>
            <p:ph type="title"/>
          </p:nvPr>
        </p:nvSpPr>
        <p:spPr>
          <a:xfrm>
            <a:off x="838200" y="643467"/>
            <a:ext cx="2951205" cy="5571066"/>
          </a:xfrm>
        </p:spPr>
        <p:txBody>
          <a:bodyPr>
            <a:normAutofit/>
          </a:bodyPr>
          <a:lstStyle/>
          <a:p>
            <a:r>
              <a:rPr lang="en-GB">
                <a:solidFill>
                  <a:srgbClr val="FFFFFF"/>
                </a:solidFill>
                <a:latin typeface="Arial" panose="020B0604020202020204" pitchFamily="34" charset="0"/>
                <a:cs typeface="Arial" panose="020B0604020202020204" pitchFamily="34" charset="0"/>
              </a:rPr>
              <a:t>Question themes</a:t>
            </a:r>
          </a:p>
        </p:txBody>
      </p:sp>
      <p:graphicFrame>
        <p:nvGraphicFramePr>
          <p:cNvPr id="30" name="Content Placeholder 2">
            <a:extLst>
              <a:ext uri="{FF2B5EF4-FFF2-40B4-BE49-F238E27FC236}">
                <a16:creationId xmlns:a16="http://schemas.microsoft.com/office/drawing/2014/main" id="{378138E8-9AEE-6469-7A91-C378D563902C}"/>
              </a:ext>
            </a:extLst>
          </p:cNvPr>
          <p:cNvGraphicFramePr>
            <a:graphicFrameLocks noGrp="1"/>
          </p:cNvGraphicFramePr>
          <p:nvPr>
            <p:ph idx="1"/>
            <p:extLst>
              <p:ext uri="{D42A27DB-BD31-4B8C-83A1-F6EECF244321}">
                <p14:modId xmlns:p14="http://schemas.microsoft.com/office/powerpoint/2010/main" val="2976950138"/>
              </p:ext>
            </p:extLst>
          </p:nvPr>
        </p:nvGraphicFramePr>
        <p:xfrm>
          <a:off x="5237018" y="653693"/>
          <a:ext cx="6303729" cy="5560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20794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2086</TotalTime>
  <Words>1834</Words>
  <Application>Microsoft Office PowerPoint</Application>
  <PresentationFormat>Widescreen</PresentationFormat>
  <Paragraphs>140</Paragraphs>
  <Slides>20</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To explore the reasons why children of care experienced parents are highly represented within children’s services.</vt:lpstr>
      <vt:lpstr>Contents</vt:lpstr>
      <vt:lpstr> Why I chose to do this  research</vt:lpstr>
      <vt:lpstr> Background Research </vt:lpstr>
      <vt:lpstr>What is a corporate parent?</vt:lpstr>
      <vt:lpstr>Previous research into local authorities </vt:lpstr>
      <vt:lpstr>Prior research suggestions for the over representation</vt:lpstr>
      <vt:lpstr>                               Method</vt:lpstr>
      <vt:lpstr>Question themes</vt:lpstr>
      <vt:lpstr>Results</vt:lpstr>
      <vt:lpstr>Results</vt:lpstr>
      <vt:lpstr>Focus group with care experienced parents </vt:lpstr>
      <vt:lpstr>Quotes from care leavers</vt:lpstr>
      <vt:lpstr>Quotes from care leavers</vt:lpstr>
      <vt:lpstr>Barriers to accessing/ engaging with services</vt:lpstr>
      <vt:lpstr>Steps Forward</vt:lpstr>
      <vt:lpstr>PowerPoint Presentation</vt:lpstr>
      <vt:lpstr>What has already been done?</vt:lpstr>
      <vt:lpstr>    Any Questions?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Explore the reasons why children of care experienced parents are highly represented within children’s services.</dc:title>
  <dc:creator>Kelli Ray</dc:creator>
  <cp:lastModifiedBy>Kelli Ray</cp:lastModifiedBy>
  <cp:revision>7</cp:revision>
  <dcterms:created xsi:type="dcterms:W3CDTF">2022-05-10T10:33:05Z</dcterms:created>
  <dcterms:modified xsi:type="dcterms:W3CDTF">2022-06-10T11:57:21Z</dcterms:modified>
</cp:coreProperties>
</file>