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0"/>
  </p:notesMasterIdLst>
  <p:sldIdLst>
    <p:sldId id="256" r:id="rId2"/>
    <p:sldId id="290" r:id="rId3"/>
    <p:sldId id="284" r:id="rId4"/>
    <p:sldId id="291" r:id="rId5"/>
    <p:sldId id="289" r:id="rId6"/>
    <p:sldId id="296" r:id="rId7"/>
    <p:sldId id="292" r:id="rId8"/>
    <p:sldId id="316" r:id="rId9"/>
    <p:sldId id="288" r:id="rId10"/>
    <p:sldId id="293" r:id="rId11"/>
    <p:sldId id="294" r:id="rId12"/>
    <p:sldId id="298" r:id="rId13"/>
    <p:sldId id="295" r:id="rId14"/>
    <p:sldId id="300" r:id="rId15"/>
    <p:sldId id="302" r:id="rId16"/>
    <p:sldId id="303" r:id="rId17"/>
    <p:sldId id="304" r:id="rId18"/>
    <p:sldId id="310" r:id="rId19"/>
    <p:sldId id="309" r:id="rId20"/>
    <p:sldId id="305" r:id="rId21"/>
    <p:sldId id="306" r:id="rId22"/>
    <p:sldId id="307" r:id="rId23"/>
    <p:sldId id="308" r:id="rId24"/>
    <p:sldId id="311" r:id="rId25"/>
    <p:sldId id="312" r:id="rId26"/>
    <p:sldId id="313" r:id="rId27"/>
    <p:sldId id="315" r:id="rId28"/>
    <p:sldId id="314"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5298" autoAdjust="0"/>
  </p:normalViewPr>
  <p:slideViewPr>
    <p:cSldViewPr snapToGrid="0">
      <p:cViewPr varScale="1">
        <p:scale>
          <a:sx n="50" d="100"/>
          <a:sy n="50" d="100"/>
        </p:scale>
        <p:origin x="1284"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8D6592-4AE5-49C2-AE46-4AA386017667}" type="datetimeFigureOut">
              <a:rPr lang="en-GB" smtClean="0"/>
              <a:t>11/03/2021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5BC1A0-5E4C-48D5-8D17-12454583D322}" type="slidenum">
              <a:rPr lang="en-GB" smtClean="0"/>
              <a:t>‹#›</a:t>
            </a:fld>
            <a:endParaRPr lang="en-GB"/>
          </a:p>
        </p:txBody>
      </p:sp>
    </p:spTree>
    <p:extLst>
      <p:ext uri="{BB962C8B-B14F-4D97-AF65-F5344CB8AC3E}">
        <p14:creationId xmlns:p14="http://schemas.microsoft.com/office/powerpoint/2010/main" val="553641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05BC1A0-5E4C-48D5-8D17-12454583D322}" type="slidenum">
              <a:rPr lang="en-GB" smtClean="0"/>
              <a:t>12</a:t>
            </a:fld>
            <a:endParaRPr lang="en-GB"/>
          </a:p>
        </p:txBody>
      </p:sp>
    </p:spTree>
    <p:extLst>
      <p:ext uri="{BB962C8B-B14F-4D97-AF65-F5344CB8AC3E}">
        <p14:creationId xmlns:p14="http://schemas.microsoft.com/office/powerpoint/2010/main" val="4143700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05BC1A0-5E4C-48D5-8D17-12454583D322}" type="slidenum">
              <a:rPr lang="en-GB" smtClean="0"/>
              <a:t>19</a:t>
            </a:fld>
            <a:endParaRPr lang="en-GB"/>
          </a:p>
        </p:txBody>
      </p:sp>
    </p:spTree>
    <p:extLst>
      <p:ext uri="{BB962C8B-B14F-4D97-AF65-F5344CB8AC3E}">
        <p14:creationId xmlns:p14="http://schemas.microsoft.com/office/powerpoint/2010/main" val="3417439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3/11/2021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ramon@herts.ac.uk"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E1F430E-0C8C-4F74-A92F-519F30FEFA3A}"/>
              </a:ext>
            </a:extLst>
          </p:cNvPr>
          <p:cNvSpPr/>
          <p:nvPr/>
        </p:nvSpPr>
        <p:spPr>
          <a:xfrm>
            <a:off x="1216429" y="1327949"/>
            <a:ext cx="9759141" cy="1362937"/>
          </a:xfrm>
          <a:prstGeom prst="rect">
            <a:avLst/>
          </a:prstGeom>
        </p:spPr>
        <p:txBody>
          <a:bodyPr wrap="square">
            <a:spAutoFit/>
          </a:bodyPr>
          <a:lstStyle/>
          <a:p>
            <a:pPr marL="457200">
              <a:lnSpc>
                <a:spcPct val="107000"/>
              </a:lnSpc>
              <a:spcAft>
                <a:spcPts val="800"/>
              </a:spcAft>
            </a:pPr>
            <a:r>
              <a:rPr lang="en-GB" sz="2400" b="1" dirty="0">
                <a:latin typeface="Calibri" panose="020F0502020204030204" pitchFamily="34" charset="0"/>
                <a:ea typeface="Calibri" panose="020F0502020204030204" pitchFamily="34" charset="0"/>
                <a:cs typeface="Arial" panose="020B0604020202020204" pitchFamily="34" charset="0"/>
              </a:rPr>
              <a:t>The Essential Contribution of Social Work with Asylum Seekers in Europe</a:t>
            </a:r>
          </a:p>
          <a:p>
            <a:pPr marL="457200">
              <a:lnSpc>
                <a:spcPct val="107000"/>
              </a:lnSpc>
              <a:spcAft>
                <a:spcPts val="800"/>
              </a:spcAft>
            </a:pPr>
            <a:endParaRPr lang="en-GB" sz="2400" b="1" dirty="0">
              <a:latin typeface="Calibri" panose="020F0502020204030204" pitchFamily="34" charset="0"/>
              <a:ea typeface="Calibri" panose="020F0502020204030204" pitchFamily="34" charset="0"/>
              <a:cs typeface="Arial" panose="020B0604020202020204" pitchFamily="34" charset="0"/>
            </a:endParaRPr>
          </a:p>
        </p:txBody>
      </p:sp>
      <p:pic>
        <p:nvPicPr>
          <p:cNvPr id="1026" name="Picture 2" descr="Refugees and migrants get off a fishing boat at the Greek island of Lesbos after crossing the Aegean Sea from Turkey in October 2015.">
            <a:extLst>
              <a:ext uri="{FF2B5EF4-FFF2-40B4-BE49-F238E27FC236}">
                <a16:creationId xmlns:a16="http://schemas.microsoft.com/office/drawing/2014/main" id="{9C462E0A-BEA7-4A68-8EBC-C834CFDE6C3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526" r="7277"/>
          <a:stretch/>
        </p:blipFill>
        <p:spPr bwMode="auto">
          <a:xfrm>
            <a:off x="3990109" y="1998917"/>
            <a:ext cx="4671752" cy="3085696"/>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7EA3FEB6-070E-4FF4-A55B-885383FFF0F6}"/>
              </a:ext>
            </a:extLst>
          </p:cNvPr>
          <p:cNvSpPr/>
          <p:nvPr/>
        </p:nvSpPr>
        <p:spPr>
          <a:xfrm>
            <a:off x="1712420" y="5285582"/>
            <a:ext cx="9759141" cy="1572418"/>
          </a:xfrm>
          <a:prstGeom prst="rect">
            <a:avLst/>
          </a:prstGeom>
        </p:spPr>
        <p:txBody>
          <a:bodyPr wrap="square">
            <a:spAutoFit/>
          </a:bodyPr>
          <a:lstStyle/>
          <a:p>
            <a:pPr marL="457200" algn="ctr">
              <a:lnSpc>
                <a:spcPct val="107000"/>
              </a:lnSpc>
              <a:spcAft>
                <a:spcPts val="800"/>
              </a:spcAft>
            </a:pPr>
            <a:endParaRPr lang="en-GB" b="1" dirty="0">
              <a:latin typeface="Calibri" panose="020F0502020204030204" pitchFamily="34" charset="0"/>
              <a:ea typeface="Calibri" panose="020F0502020204030204" pitchFamily="34" charset="0"/>
              <a:cs typeface="Arial" panose="020B0604020202020204" pitchFamily="34" charset="0"/>
            </a:endParaRPr>
          </a:p>
          <a:p>
            <a:pPr marL="457200" algn="ctr">
              <a:lnSpc>
                <a:spcPct val="107000"/>
              </a:lnSpc>
              <a:spcAft>
                <a:spcPts val="800"/>
              </a:spcAft>
            </a:pPr>
            <a:r>
              <a:rPr lang="en-GB" b="1" dirty="0" err="1">
                <a:latin typeface="Calibri" panose="020F0502020204030204" pitchFamily="34" charset="0"/>
                <a:ea typeface="Calibri" panose="020F0502020204030204" pitchFamily="34" charset="0"/>
                <a:cs typeface="Arial" panose="020B0604020202020204" pitchFamily="34" charset="0"/>
              </a:rPr>
              <a:t>Prof.</a:t>
            </a:r>
            <a:r>
              <a:rPr lang="en-GB" b="1" dirty="0">
                <a:latin typeface="Calibri" panose="020F0502020204030204" pitchFamily="34" charset="0"/>
                <a:ea typeface="Calibri" panose="020F0502020204030204" pitchFamily="34" charset="0"/>
                <a:cs typeface="Arial" panose="020B0604020202020204" pitchFamily="34" charset="0"/>
              </a:rPr>
              <a:t> Shula Ramon</a:t>
            </a:r>
          </a:p>
          <a:p>
            <a:pPr marL="457200" algn="ctr">
              <a:lnSpc>
                <a:spcPct val="107000"/>
              </a:lnSpc>
              <a:spcAft>
                <a:spcPts val="800"/>
              </a:spcAft>
            </a:pPr>
            <a:r>
              <a:rPr lang="en-GB" dirty="0">
                <a:latin typeface="Calibri" panose="020F0502020204030204" pitchFamily="34" charset="0"/>
                <a:ea typeface="Calibri" panose="020F0502020204030204" pitchFamily="34" charset="0"/>
                <a:cs typeface="Arial" panose="020B0604020202020204" pitchFamily="34" charset="0"/>
              </a:rPr>
              <a:t>16th March 2021</a:t>
            </a:r>
          </a:p>
          <a:p>
            <a:pPr marL="457200" algn="ctr">
              <a:lnSpc>
                <a:spcPct val="107000"/>
              </a:lnSpc>
              <a:spcAft>
                <a:spcPts val="800"/>
              </a:spcAft>
            </a:pPr>
            <a:r>
              <a:rPr lang="en-GB" u="sng" dirty="0">
                <a:solidFill>
                  <a:srgbClr val="0563C1"/>
                </a:solidFill>
                <a:latin typeface="Calibri" panose="020F0502020204030204" pitchFamily="34" charset="0"/>
                <a:ea typeface="Calibri" panose="020F0502020204030204" pitchFamily="34" charset="0"/>
                <a:cs typeface="Arial" panose="020B0604020202020204" pitchFamily="34" charset="0"/>
                <a:hlinkClick r:id="rId3"/>
              </a:rPr>
              <a:t>s.ramon@herts.ac.uk</a:t>
            </a:r>
            <a:endParaRPr lang="en-GB"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591157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C688A-F6CE-426B-8222-065DED063963}"/>
              </a:ext>
            </a:extLst>
          </p:cNvPr>
          <p:cNvSpPr>
            <a:spLocks noGrp="1"/>
          </p:cNvSpPr>
          <p:nvPr>
            <p:ph type="title"/>
          </p:nvPr>
        </p:nvSpPr>
        <p:spPr/>
        <p:txBody>
          <a:bodyPr/>
          <a:lstStyle/>
          <a:p>
            <a:r>
              <a:rPr lang="en-GB" dirty="0"/>
              <a:t>Who are the asylum seekers</a:t>
            </a:r>
          </a:p>
        </p:txBody>
      </p:sp>
      <p:sp>
        <p:nvSpPr>
          <p:cNvPr id="3" name="Content Placeholder 2">
            <a:extLst>
              <a:ext uri="{FF2B5EF4-FFF2-40B4-BE49-F238E27FC236}">
                <a16:creationId xmlns:a16="http://schemas.microsoft.com/office/drawing/2014/main" id="{D6EC23F0-F329-46B3-83F6-906638723675}"/>
              </a:ext>
            </a:extLst>
          </p:cNvPr>
          <p:cNvSpPr>
            <a:spLocks noGrp="1"/>
          </p:cNvSpPr>
          <p:nvPr>
            <p:ph idx="1"/>
          </p:nvPr>
        </p:nvSpPr>
        <p:spPr/>
        <p:txBody>
          <a:bodyPr/>
          <a:lstStyle/>
          <a:p>
            <a:r>
              <a:rPr lang="en-GB" b="1" dirty="0"/>
              <a:t>Most of them are young men coming from Afghanistan, Iraq and Syria</a:t>
            </a:r>
          </a:p>
          <a:p>
            <a:r>
              <a:rPr lang="en-GB" b="1" dirty="0"/>
              <a:t>Few young women (Iran)</a:t>
            </a:r>
          </a:p>
          <a:p>
            <a:r>
              <a:rPr lang="en-GB" b="1" dirty="0"/>
              <a:t>Relatively few families </a:t>
            </a:r>
          </a:p>
          <a:p>
            <a:r>
              <a:rPr lang="en-GB" b="1" dirty="0"/>
              <a:t>From other armed political conflict backgrounds</a:t>
            </a:r>
          </a:p>
          <a:p>
            <a:r>
              <a:rPr lang="en-GB" b="1" dirty="0"/>
              <a:t>Countries with a high level of corruption where basic earnings do not cover the cost of living </a:t>
            </a:r>
          </a:p>
          <a:p>
            <a:r>
              <a:rPr lang="en-GB" b="1" dirty="0"/>
              <a:t>Many of them do not wish to remain in the first European country they arrive at, but to continue to travel to countries such as Germany, Sweden, and UK</a:t>
            </a:r>
          </a:p>
          <a:p>
            <a:r>
              <a:rPr lang="en-GB" b="1" dirty="0"/>
              <a:t>The Calais asylum seekers</a:t>
            </a:r>
          </a:p>
          <a:p>
            <a:r>
              <a:rPr lang="en-GB" b="1" dirty="0"/>
              <a:t>The resettled refugees: Syria only, special funding, and right to remain.</a:t>
            </a:r>
          </a:p>
          <a:p>
            <a:endParaRPr lang="en-GB" dirty="0"/>
          </a:p>
        </p:txBody>
      </p:sp>
    </p:spTree>
    <p:extLst>
      <p:ext uri="{BB962C8B-B14F-4D97-AF65-F5344CB8AC3E}">
        <p14:creationId xmlns:p14="http://schemas.microsoft.com/office/powerpoint/2010/main" val="14564827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785E3-CEED-4DE6-9EDA-DC3C3B3A3A76}"/>
              </a:ext>
            </a:extLst>
          </p:cNvPr>
          <p:cNvSpPr>
            <a:spLocks noGrp="1"/>
          </p:cNvSpPr>
          <p:nvPr>
            <p:ph type="title"/>
          </p:nvPr>
        </p:nvSpPr>
        <p:spPr/>
        <p:txBody>
          <a:bodyPr/>
          <a:lstStyle/>
          <a:p>
            <a:r>
              <a:rPr lang="en-GB" dirty="0"/>
              <a:t>Working during the Covid-19 Pandemic</a:t>
            </a:r>
          </a:p>
        </p:txBody>
      </p:sp>
      <p:sp>
        <p:nvSpPr>
          <p:cNvPr id="3" name="Content Placeholder 2">
            <a:extLst>
              <a:ext uri="{FF2B5EF4-FFF2-40B4-BE49-F238E27FC236}">
                <a16:creationId xmlns:a16="http://schemas.microsoft.com/office/drawing/2014/main" id="{1E0FFA76-A677-4714-A849-4375729C219E}"/>
              </a:ext>
            </a:extLst>
          </p:cNvPr>
          <p:cNvSpPr>
            <a:spLocks noGrp="1"/>
          </p:cNvSpPr>
          <p:nvPr>
            <p:ph idx="1"/>
          </p:nvPr>
        </p:nvSpPr>
        <p:spPr/>
        <p:txBody>
          <a:bodyPr/>
          <a:lstStyle/>
          <a:p>
            <a:r>
              <a:rPr lang="en-GB" b="1" dirty="0"/>
              <a:t>Lack of face to face contact</a:t>
            </a:r>
          </a:p>
          <a:p>
            <a:r>
              <a:rPr lang="en-GB" b="1" dirty="0"/>
              <a:t>Contact via the phone with people who do not speak the local language</a:t>
            </a:r>
          </a:p>
          <a:p>
            <a:r>
              <a:rPr lang="en-GB" b="1" dirty="0"/>
              <a:t>Being locked in camps which are closed</a:t>
            </a:r>
          </a:p>
          <a:p>
            <a:r>
              <a:rPr lang="en-GB" b="1" dirty="0"/>
              <a:t>Lack of most basic facilities</a:t>
            </a:r>
          </a:p>
          <a:p>
            <a:r>
              <a:rPr lang="en-GB" b="1" dirty="0"/>
              <a:t>Continuing face to face contact with PPE (first assessment, hospital social workers, residential social workers)</a:t>
            </a:r>
          </a:p>
          <a:p>
            <a:r>
              <a:rPr lang="en-GB" b="1" dirty="0"/>
              <a:t>The slow down of the functioning of most statutory migration services, and reduced availability of voluntary services (where many qualified social workers are based in countries such as Greece, Italy and Slovenia).</a:t>
            </a:r>
          </a:p>
        </p:txBody>
      </p:sp>
    </p:spTree>
    <p:extLst>
      <p:ext uri="{BB962C8B-B14F-4D97-AF65-F5344CB8AC3E}">
        <p14:creationId xmlns:p14="http://schemas.microsoft.com/office/powerpoint/2010/main" val="1444874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7A065-DC45-4EA6-B5F0-F0B4F1D71F47}"/>
              </a:ext>
            </a:extLst>
          </p:cNvPr>
          <p:cNvSpPr>
            <a:spLocks noGrp="1"/>
          </p:cNvSpPr>
          <p:nvPr>
            <p:ph type="title"/>
          </p:nvPr>
        </p:nvSpPr>
        <p:spPr/>
        <p:txBody>
          <a:bodyPr/>
          <a:lstStyle/>
          <a:p>
            <a:r>
              <a:rPr lang="en-GB" dirty="0"/>
              <a:t>The success of foster care for unaccompanied refugee minors </a:t>
            </a:r>
          </a:p>
        </p:txBody>
      </p:sp>
      <p:sp>
        <p:nvSpPr>
          <p:cNvPr id="3" name="Content Placeholder 2">
            <a:extLst>
              <a:ext uri="{FF2B5EF4-FFF2-40B4-BE49-F238E27FC236}">
                <a16:creationId xmlns:a16="http://schemas.microsoft.com/office/drawing/2014/main" id="{B3F9DAB1-2605-4283-8414-8325D3609BDC}"/>
              </a:ext>
            </a:extLst>
          </p:cNvPr>
          <p:cNvSpPr>
            <a:spLocks noGrp="1"/>
          </p:cNvSpPr>
          <p:nvPr>
            <p:ph idx="1"/>
          </p:nvPr>
        </p:nvSpPr>
        <p:spPr>
          <a:xfrm>
            <a:off x="2589212" y="2133600"/>
            <a:ext cx="8915400" cy="4610100"/>
          </a:xfrm>
        </p:spPr>
        <p:txBody>
          <a:bodyPr>
            <a:normAutofit lnSpcReduction="10000"/>
          </a:bodyPr>
          <a:lstStyle/>
          <a:p>
            <a:r>
              <a:rPr lang="en-GB" b="1" dirty="0" err="1"/>
              <a:t>Siraiyeh</a:t>
            </a:r>
            <a:r>
              <a:rPr lang="en-GB" b="1" dirty="0"/>
              <a:t> and </a:t>
            </a:r>
            <a:r>
              <a:rPr lang="en-GB" b="1" dirty="0" err="1"/>
              <a:t>Raghillagh</a:t>
            </a:r>
            <a:r>
              <a:rPr lang="en-GB" b="1" dirty="0"/>
              <a:t> (2018) looked at the usefulness of foster care for unaccompanied refugee minors in Ireland and England.</a:t>
            </a:r>
          </a:p>
          <a:p>
            <a:endParaRPr lang="en-GB" b="1" dirty="0"/>
          </a:p>
          <a:p>
            <a:r>
              <a:rPr lang="en-GB" b="1" dirty="0"/>
              <a:t>They did so from the perspective of the Recognition Theory, which postulates that emotional, social ,and legal recognition in human relationships is central to maintaining people’s wellbeing.</a:t>
            </a:r>
          </a:p>
          <a:p>
            <a:r>
              <a:rPr lang="en-GB" b="1" dirty="0"/>
              <a:t>They have tested this hypothesis in two empirical studies, and found out that indeed foster care for refugee children has enabled them to make a successful transition to adulthood.</a:t>
            </a:r>
          </a:p>
          <a:p>
            <a:endParaRPr lang="en-GB" b="1" dirty="0"/>
          </a:p>
          <a:p>
            <a:r>
              <a:rPr lang="en-GB" b="1" dirty="0"/>
              <a:t>As social workers are  central to reaching the decision that an unaccompanied child needs foster care, find a foster family, support eh child and the foster parents, and monitor the placement,  these findings illustrate one important  and crucial positive contribution of social workers to migration work.</a:t>
            </a:r>
          </a:p>
          <a:p>
            <a:endParaRPr lang="en-GB" dirty="0"/>
          </a:p>
        </p:txBody>
      </p:sp>
    </p:spTree>
    <p:extLst>
      <p:ext uri="{BB962C8B-B14F-4D97-AF65-F5344CB8AC3E}">
        <p14:creationId xmlns:p14="http://schemas.microsoft.com/office/powerpoint/2010/main" val="245545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92D07-5666-41F8-B55E-6D3F5AD20519}"/>
              </a:ext>
            </a:extLst>
          </p:cNvPr>
          <p:cNvSpPr>
            <a:spLocks noGrp="1"/>
          </p:cNvSpPr>
          <p:nvPr>
            <p:ph type="title"/>
          </p:nvPr>
        </p:nvSpPr>
        <p:spPr/>
        <p:txBody>
          <a:bodyPr/>
          <a:lstStyle/>
          <a:p>
            <a:r>
              <a:rPr lang="en-GB"/>
              <a:t>Continued: Empirical </a:t>
            </a:r>
            <a:r>
              <a:rPr lang="en-GB" dirty="0"/>
              <a:t>research</a:t>
            </a:r>
          </a:p>
        </p:txBody>
      </p:sp>
      <p:sp>
        <p:nvSpPr>
          <p:cNvPr id="3" name="Content Placeholder 2">
            <a:extLst>
              <a:ext uri="{FF2B5EF4-FFF2-40B4-BE49-F238E27FC236}">
                <a16:creationId xmlns:a16="http://schemas.microsoft.com/office/drawing/2014/main" id="{F6CC2DC3-63BE-4A54-914B-B9B344B5DF4D}"/>
              </a:ext>
            </a:extLst>
          </p:cNvPr>
          <p:cNvSpPr>
            <a:spLocks noGrp="1"/>
          </p:cNvSpPr>
          <p:nvPr>
            <p:ph idx="1"/>
          </p:nvPr>
        </p:nvSpPr>
        <p:spPr/>
        <p:txBody>
          <a:bodyPr/>
          <a:lstStyle/>
          <a:p>
            <a:r>
              <a:rPr lang="en-GB" b="1" dirty="0"/>
              <a:t>Used mixed methods: documents analysis,  focus groups, individual interviews, of foster parents, unaccompanied refugee minors, stakeholders (social workers, residential workers, managers, voluntary and statuary services) </a:t>
            </a:r>
          </a:p>
          <a:p>
            <a:r>
              <a:rPr lang="en-GB" b="1" dirty="0"/>
              <a:t>Focus groups of 20 per each group</a:t>
            </a:r>
          </a:p>
          <a:p>
            <a:r>
              <a:rPr lang="en-GB" b="1" dirty="0"/>
              <a:t>The findings demonstrate how much the URM valued their sense of belonging to the foster family long after leaving care.</a:t>
            </a:r>
          </a:p>
          <a:p>
            <a:r>
              <a:rPr lang="en-GB" b="1" dirty="0"/>
              <a:t>Many stayed in contact with the foster parents after they left the foster care placement.</a:t>
            </a:r>
          </a:p>
          <a:p>
            <a:r>
              <a:rPr lang="en-GB" b="1" dirty="0"/>
              <a:t>The foster parents too have had a largely positive experience.</a:t>
            </a:r>
          </a:p>
          <a:p>
            <a:r>
              <a:rPr lang="en-GB" b="1" dirty="0"/>
              <a:t>Highlights the centrality of relationship-centred work</a:t>
            </a:r>
          </a:p>
        </p:txBody>
      </p:sp>
    </p:spTree>
    <p:extLst>
      <p:ext uri="{BB962C8B-B14F-4D97-AF65-F5344CB8AC3E}">
        <p14:creationId xmlns:p14="http://schemas.microsoft.com/office/powerpoint/2010/main" val="2752791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8E941-75E9-470F-A551-59555DA13CDB}"/>
              </a:ext>
            </a:extLst>
          </p:cNvPr>
          <p:cNvSpPr>
            <a:spLocks noGrp="1"/>
          </p:cNvSpPr>
          <p:nvPr>
            <p:ph type="title"/>
          </p:nvPr>
        </p:nvSpPr>
        <p:spPr/>
        <p:txBody>
          <a:bodyPr>
            <a:normAutofit fontScale="90000"/>
          </a:bodyPr>
          <a:lstStyle/>
          <a:p>
            <a:r>
              <a:rPr lang="en-GB" dirty="0"/>
              <a:t>The Peace school for children in </a:t>
            </a:r>
            <a:br>
              <a:rPr lang="en-GB" dirty="0"/>
            </a:br>
            <a:r>
              <a:rPr lang="en-GB" dirty="0"/>
              <a:t>Asylum Seekers Camps in Lesbos, Greece</a:t>
            </a:r>
          </a:p>
        </p:txBody>
      </p:sp>
      <p:sp>
        <p:nvSpPr>
          <p:cNvPr id="3" name="Content Placeholder 2">
            <a:extLst>
              <a:ext uri="{FF2B5EF4-FFF2-40B4-BE49-F238E27FC236}">
                <a16:creationId xmlns:a16="http://schemas.microsoft.com/office/drawing/2014/main" id="{FBD7EACD-47DC-47A3-92FC-C319330D9B4D}"/>
              </a:ext>
            </a:extLst>
          </p:cNvPr>
          <p:cNvSpPr>
            <a:spLocks noGrp="1"/>
          </p:cNvSpPr>
          <p:nvPr>
            <p:ph idx="1"/>
          </p:nvPr>
        </p:nvSpPr>
        <p:spPr/>
        <p:txBody>
          <a:bodyPr>
            <a:normAutofit fontScale="92500" lnSpcReduction="20000"/>
          </a:bodyPr>
          <a:lstStyle/>
          <a:p>
            <a:r>
              <a:rPr lang="en-GB" b="1" dirty="0"/>
              <a:t>Children come from a number of countries where there is an armed political conflict (e.g. Afghanistan, Iraq, Syria, North Africa).</a:t>
            </a:r>
          </a:p>
          <a:p>
            <a:r>
              <a:rPr lang="en-GB" b="1" dirty="0"/>
              <a:t>The children’s traumatic past background, and current high level of uncertainty mixed with very poor living conditions, and considerable tension among the different national/ethnic groups based in the camps</a:t>
            </a:r>
          </a:p>
          <a:p>
            <a:r>
              <a:rPr lang="en-GB" b="1" dirty="0"/>
              <a:t>Size of the two camps: 30,000 people!</a:t>
            </a:r>
          </a:p>
          <a:p>
            <a:r>
              <a:rPr lang="en-GB" b="1" dirty="0"/>
              <a:t>There is a school in one of the camps in the morning, where formal schooling takes place.</a:t>
            </a:r>
          </a:p>
          <a:p>
            <a:r>
              <a:rPr lang="en-GB" b="1" dirty="0"/>
              <a:t>Yet the formal school does not pay attention to the children’s need of learning to co-exist in the multi-national, multi-ethnic  context within the physical, economic, and social conditions of the camps </a:t>
            </a:r>
          </a:p>
          <a:p>
            <a:r>
              <a:rPr lang="en-GB" b="1" dirty="0"/>
              <a:t>Hence the role of the afternoon Peace School, led by informal teaching, use of art therapy, and specific attention to the co-existence of children from diverse background</a:t>
            </a:r>
          </a:p>
          <a:p>
            <a:endParaRPr lang="en-GB" dirty="0"/>
          </a:p>
        </p:txBody>
      </p:sp>
    </p:spTree>
    <p:extLst>
      <p:ext uri="{BB962C8B-B14F-4D97-AF65-F5344CB8AC3E}">
        <p14:creationId xmlns:p14="http://schemas.microsoft.com/office/powerpoint/2010/main" val="19097383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A22193-7AD3-46B7-81AD-2D317BCC99C7}"/>
              </a:ext>
            </a:extLst>
          </p:cNvPr>
          <p:cNvSpPr>
            <a:spLocks noGrp="1"/>
          </p:cNvSpPr>
          <p:nvPr>
            <p:ph idx="1"/>
          </p:nvPr>
        </p:nvSpPr>
        <p:spPr>
          <a:xfrm>
            <a:off x="2589212" y="-88900"/>
            <a:ext cx="8915400" cy="6000122"/>
          </a:xfrm>
        </p:spPr>
        <p:txBody>
          <a:bodyPr/>
          <a:lstStyle/>
          <a:p>
            <a:r>
              <a:rPr lang="en-GB" b="1" dirty="0"/>
              <a:t>The school is based in a community centre nearby, and it was decorated by the children who participate in the afternoon school.</a:t>
            </a:r>
          </a:p>
          <a:p>
            <a:r>
              <a:rPr lang="en-GB" b="1" dirty="0"/>
              <a:t>This school is funded by an Israeli youth movement, which also sends small groups of volunteers for 3 weeks periods at a time, and pays for  unqualified teachers from the camps for their work. Both Jewish and Arab (Moslem or Christian) young people are involved in this project (this is quite an unusual achievement in Israel itself!).</a:t>
            </a:r>
          </a:p>
          <a:p>
            <a:r>
              <a:rPr lang="en-GB" b="1" dirty="0"/>
              <a:t>The children have also social and art therapy sessions every afternoon.</a:t>
            </a:r>
          </a:p>
          <a:p>
            <a:r>
              <a:rPr lang="en-GB" b="1" dirty="0"/>
              <a:t>It is no mean feat to teach children from different countries/different languages jointly, and there are frequent quarrels among the children, usually divided by the different nationalities.</a:t>
            </a:r>
          </a:p>
          <a:p>
            <a:r>
              <a:rPr lang="en-GB" b="1" dirty="0"/>
              <a:t>All staff are trained by Prof. Huss and colleagues to develop a democratic dialogue. She is professor of social work in Ben Gurion University , in the South of Israel, who has worked for a number of years with the Bedouin community, and has specialised in the application of art therapy to social work (and she is English born by her background…).</a:t>
            </a:r>
          </a:p>
          <a:p>
            <a:endParaRPr lang="en-GB" dirty="0"/>
          </a:p>
        </p:txBody>
      </p:sp>
    </p:spTree>
    <p:extLst>
      <p:ext uri="{BB962C8B-B14F-4D97-AF65-F5344CB8AC3E}">
        <p14:creationId xmlns:p14="http://schemas.microsoft.com/office/powerpoint/2010/main" val="26150675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260D3-A765-4071-9F7F-A2570C9BF79E}"/>
              </a:ext>
            </a:extLst>
          </p:cNvPr>
          <p:cNvSpPr>
            <a:spLocks noGrp="1"/>
          </p:cNvSpPr>
          <p:nvPr>
            <p:ph type="title"/>
          </p:nvPr>
        </p:nvSpPr>
        <p:spPr/>
        <p:txBody>
          <a:bodyPr/>
          <a:lstStyle/>
          <a:p>
            <a:r>
              <a:rPr lang="en-GB" dirty="0"/>
              <a:t>What is taught</a:t>
            </a:r>
          </a:p>
        </p:txBody>
      </p:sp>
      <p:sp>
        <p:nvSpPr>
          <p:cNvPr id="3" name="Content Placeholder 2">
            <a:extLst>
              <a:ext uri="{FF2B5EF4-FFF2-40B4-BE49-F238E27FC236}">
                <a16:creationId xmlns:a16="http://schemas.microsoft.com/office/drawing/2014/main" id="{A477985E-6BDF-4332-8F64-AA00D32E5D5A}"/>
              </a:ext>
            </a:extLst>
          </p:cNvPr>
          <p:cNvSpPr>
            <a:spLocks noGrp="1"/>
          </p:cNvSpPr>
          <p:nvPr>
            <p:ph idx="1"/>
          </p:nvPr>
        </p:nvSpPr>
        <p:spPr/>
        <p:txBody>
          <a:bodyPr/>
          <a:lstStyle/>
          <a:p>
            <a:r>
              <a:rPr lang="en-GB" b="1" dirty="0"/>
              <a:t>School hours: 15.00-18.30 p.m.</a:t>
            </a:r>
          </a:p>
          <a:p>
            <a:r>
              <a:rPr lang="en-GB" b="1" dirty="0"/>
              <a:t>Culture and language of their country of origin</a:t>
            </a:r>
          </a:p>
          <a:p>
            <a:r>
              <a:rPr lang="en-GB" b="1" dirty="0"/>
              <a:t>Maths</a:t>
            </a:r>
          </a:p>
          <a:p>
            <a:r>
              <a:rPr lang="en-GB" b="1" dirty="0"/>
              <a:t>English</a:t>
            </a:r>
          </a:p>
          <a:p>
            <a:r>
              <a:rPr lang="en-GB" b="1" dirty="0"/>
              <a:t>Arts</a:t>
            </a:r>
          </a:p>
          <a:p>
            <a:r>
              <a:rPr lang="en-GB" b="1" dirty="0"/>
              <a:t>Games</a:t>
            </a:r>
          </a:p>
          <a:p>
            <a:r>
              <a:rPr lang="en-GB" b="1" dirty="0"/>
              <a:t>Sport</a:t>
            </a:r>
          </a:p>
          <a:p>
            <a:r>
              <a:rPr lang="en-GB" b="1" dirty="0"/>
              <a:t>Being given a snack upon arrival and a hot supper at the end</a:t>
            </a:r>
          </a:p>
          <a:p>
            <a:endParaRPr lang="en-GB" dirty="0"/>
          </a:p>
        </p:txBody>
      </p:sp>
    </p:spTree>
    <p:extLst>
      <p:ext uri="{BB962C8B-B14F-4D97-AF65-F5344CB8AC3E}">
        <p14:creationId xmlns:p14="http://schemas.microsoft.com/office/powerpoint/2010/main" val="35659799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EB6E5-31FD-4128-873F-B25EBA7B0B00}"/>
              </a:ext>
            </a:extLst>
          </p:cNvPr>
          <p:cNvSpPr>
            <a:spLocks noGrp="1"/>
          </p:cNvSpPr>
          <p:nvPr>
            <p:ph type="title"/>
          </p:nvPr>
        </p:nvSpPr>
        <p:spPr/>
        <p:txBody>
          <a:bodyPr/>
          <a:lstStyle/>
          <a:p>
            <a:r>
              <a:rPr lang="en-GB" dirty="0"/>
              <a:t>Findings</a:t>
            </a:r>
          </a:p>
        </p:txBody>
      </p:sp>
      <p:sp>
        <p:nvSpPr>
          <p:cNvPr id="3" name="Content Placeholder 2">
            <a:extLst>
              <a:ext uri="{FF2B5EF4-FFF2-40B4-BE49-F238E27FC236}">
                <a16:creationId xmlns:a16="http://schemas.microsoft.com/office/drawing/2014/main" id="{F4CAB7DE-BD49-46DA-91AA-5962DFE76883}"/>
              </a:ext>
            </a:extLst>
          </p:cNvPr>
          <p:cNvSpPr>
            <a:spLocks noGrp="1"/>
          </p:cNvSpPr>
          <p:nvPr>
            <p:ph idx="1"/>
          </p:nvPr>
        </p:nvSpPr>
        <p:spPr/>
        <p:txBody>
          <a:bodyPr/>
          <a:lstStyle/>
          <a:p>
            <a:r>
              <a:rPr lang="en-GB" b="1" dirty="0"/>
              <a:t>There are usually between 80 to 100 children each day (5 days per week)</a:t>
            </a:r>
          </a:p>
          <a:p>
            <a:r>
              <a:rPr lang="en-GB" b="1" dirty="0"/>
              <a:t>Day 6 is given to staff meetings</a:t>
            </a:r>
          </a:p>
          <a:p>
            <a:r>
              <a:rPr lang="en-GB" b="1" dirty="0"/>
              <a:t>Analysis of 100 drawings highlighted three themes:</a:t>
            </a:r>
          </a:p>
          <a:p>
            <a:r>
              <a:rPr lang="en-GB" b="1" dirty="0"/>
              <a:t>From lack to normal community (e.g. decorating physically the school)</a:t>
            </a:r>
          </a:p>
          <a:p>
            <a:r>
              <a:rPr lang="en-GB" b="1" dirty="0"/>
              <a:t>Creating a shared home</a:t>
            </a:r>
          </a:p>
          <a:p>
            <a:r>
              <a:rPr lang="en-GB" b="1" dirty="0"/>
              <a:t>Creating a physical and relational setting that enables the children to engage in their studies and the community with pride.</a:t>
            </a:r>
          </a:p>
          <a:p>
            <a:r>
              <a:rPr lang="en-GB" b="1" dirty="0"/>
              <a:t>Key lessons from this project which exemplifies a Community Social Work approach.</a:t>
            </a:r>
          </a:p>
        </p:txBody>
      </p:sp>
    </p:spTree>
    <p:extLst>
      <p:ext uri="{BB962C8B-B14F-4D97-AF65-F5344CB8AC3E}">
        <p14:creationId xmlns:p14="http://schemas.microsoft.com/office/powerpoint/2010/main" val="31283325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304A8-F04A-4C79-9AA3-40A53507B0A6}"/>
              </a:ext>
            </a:extLst>
          </p:cNvPr>
          <p:cNvSpPr>
            <a:spLocks noGrp="1"/>
          </p:cNvSpPr>
          <p:nvPr>
            <p:ph type="title"/>
          </p:nvPr>
        </p:nvSpPr>
        <p:spPr/>
        <p:txBody>
          <a:bodyPr/>
          <a:lstStyle/>
          <a:p>
            <a:r>
              <a:rPr lang="en-GB" dirty="0"/>
              <a:t>School as Home I</a:t>
            </a:r>
          </a:p>
        </p:txBody>
      </p:sp>
      <p:pic>
        <p:nvPicPr>
          <p:cNvPr id="4" name="Content Placeholder 3">
            <a:extLst>
              <a:ext uri="{FF2B5EF4-FFF2-40B4-BE49-F238E27FC236}">
                <a16:creationId xmlns:a16="http://schemas.microsoft.com/office/drawing/2014/main" id="{A73E0193-C093-4203-9F0C-12BACEAF6ABA}"/>
              </a:ext>
            </a:extLst>
          </p:cNvPr>
          <p:cNvPicPr>
            <a:picLocks noGrp="1"/>
          </p:cNvPicPr>
          <p:nvPr>
            <p:ph idx="1"/>
          </p:nvPr>
        </p:nvPicPr>
        <p:blipFill>
          <a:blip r:embed="rId2"/>
          <a:stretch>
            <a:fillRect/>
          </a:stretch>
        </p:blipFill>
        <p:spPr>
          <a:xfrm>
            <a:off x="5980113" y="2770187"/>
            <a:ext cx="2133600" cy="2505075"/>
          </a:xfrm>
          <a:prstGeom prst="rect">
            <a:avLst/>
          </a:prstGeom>
          <a:noFill/>
          <a:ln>
            <a:noFill/>
            <a:prstDash/>
          </a:ln>
        </p:spPr>
      </p:pic>
    </p:spTree>
    <p:extLst>
      <p:ext uri="{BB962C8B-B14F-4D97-AF65-F5344CB8AC3E}">
        <p14:creationId xmlns:p14="http://schemas.microsoft.com/office/powerpoint/2010/main" val="25552365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2B36A-CC76-4661-B664-0A466D4ECD00}"/>
              </a:ext>
            </a:extLst>
          </p:cNvPr>
          <p:cNvSpPr>
            <a:spLocks noGrp="1"/>
          </p:cNvSpPr>
          <p:nvPr>
            <p:ph type="title"/>
          </p:nvPr>
        </p:nvSpPr>
        <p:spPr/>
        <p:txBody>
          <a:bodyPr/>
          <a:lstStyle/>
          <a:p>
            <a:r>
              <a:rPr lang="en-GB" dirty="0"/>
              <a:t>School as Home II</a:t>
            </a:r>
          </a:p>
        </p:txBody>
      </p:sp>
      <p:sp>
        <p:nvSpPr>
          <p:cNvPr id="3" name="Content Placeholder 2">
            <a:extLst>
              <a:ext uri="{FF2B5EF4-FFF2-40B4-BE49-F238E27FC236}">
                <a16:creationId xmlns:a16="http://schemas.microsoft.com/office/drawing/2014/main" id="{2227F0EF-6A70-47E2-81DF-9C61B864B9CA}"/>
              </a:ext>
            </a:extLst>
          </p:cNvPr>
          <p:cNvSpPr>
            <a:spLocks noGrp="1"/>
          </p:cNvSpPr>
          <p:nvPr>
            <p:ph idx="1"/>
          </p:nvPr>
        </p:nvSpPr>
        <p:spPr/>
        <p:txBody>
          <a:bodyPr/>
          <a:lstStyle/>
          <a:p>
            <a:r>
              <a:rPr lang="en-GB" b="1" dirty="0"/>
              <a:t>Positive issues of physicality- loving space of school. </a:t>
            </a:r>
          </a:p>
          <a:p>
            <a:r>
              <a:rPr lang="en-GB" b="1" dirty="0"/>
              <a:t>The children drew many images of the school as a colourful, positive, house and place: These pictures express developmentally appropriate experiences of the environment as also stimulating and emotionally warm. </a:t>
            </a:r>
          </a:p>
          <a:p>
            <a:r>
              <a:rPr lang="en-GB" b="1" dirty="0"/>
              <a:t>Interestingly in this theme that the school is drawn as a house, rather than as a school or institution; This may express the corrective element of school as a normative ‘home’ as compared to the institution of school or of the refugee camp they live in.</a:t>
            </a:r>
          </a:p>
          <a:p>
            <a:endParaRPr lang="en-GB" dirty="0"/>
          </a:p>
        </p:txBody>
      </p:sp>
    </p:spTree>
    <p:extLst>
      <p:ext uri="{BB962C8B-B14F-4D97-AF65-F5344CB8AC3E}">
        <p14:creationId xmlns:p14="http://schemas.microsoft.com/office/powerpoint/2010/main" val="1011351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A8960-0E36-4510-8EA8-90EE6638E616}"/>
              </a:ext>
            </a:extLst>
          </p:cNvPr>
          <p:cNvSpPr>
            <a:spLocks noGrp="1"/>
          </p:cNvSpPr>
          <p:nvPr>
            <p:ph type="title"/>
          </p:nvPr>
        </p:nvSpPr>
        <p:spPr/>
        <p:txBody>
          <a:bodyPr/>
          <a:lstStyle/>
          <a:p>
            <a:r>
              <a:rPr lang="en-GB" dirty="0"/>
              <a:t>Background</a:t>
            </a:r>
          </a:p>
        </p:txBody>
      </p:sp>
      <p:sp>
        <p:nvSpPr>
          <p:cNvPr id="3" name="Content Placeholder 2">
            <a:extLst>
              <a:ext uri="{FF2B5EF4-FFF2-40B4-BE49-F238E27FC236}">
                <a16:creationId xmlns:a16="http://schemas.microsoft.com/office/drawing/2014/main" id="{59C94018-1B91-4E1B-A2EF-2DAA883C7C7F}"/>
              </a:ext>
            </a:extLst>
          </p:cNvPr>
          <p:cNvSpPr>
            <a:spLocks noGrp="1"/>
          </p:cNvSpPr>
          <p:nvPr>
            <p:ph idx="1"/>
          </p:nvPr>
        </p:nvSpPr>
        <p:spPr/>
        <p:txBody>
          <a:bodyPr/>
          <a:lstStyle/>
          <a:p>
            <a:r>
              <a:rPr lang="en-GB" b="1" dirty="0"/>
              <a:t>I will be limiting my presentation to learning from social work experience in Greece, Italy, Slovenia, England and Scotland.</a:t>
            </a:r>
          </a:p>
          <a:p>
            <a:r>
              <a:rPr lang="en-GB" b="1" dirty="0"/>
              <a:t>I have engaged before in researching media representation of the 2015-2017 migration wave to Europe, together with colleagues from Greece, Italy and Slovenia.</a:t>
            </a:r>
          </a:p>
          <a:p>
            <a:r>
              <a:rPr lang="en-GB" b="1" dirty="0"/>
              <a:t>I am currently engaged in a study of interviewing social workers and asylum seekers in North Greece and South Italy, which focuses on the experience of each group of their involvement in the asylum seeking process, with Elena Allegri, James Cox, Roberta di Rosa, Brian Littlechild and Theano </a:t>
            </a:r>
            <a:r>
              <a:rPr lang="en-GB" b="1" dirty="0" err="1"/>
              <a:t>Kallinikaki</a:t>
            </a:r>
            <a:r>
              <a:rPr lang="en-GB" b="1" dirty="0"/>
              <a:t>. </a:t>
            </a:r>
          </a:p>
        </p:txBody>
      </p:sp>
    </p:spTree>
    <p:extLst>
      <p:ext uri="{BB962C8B-B14F-4D97-AF65-F5344CB8AC3E}">
        <p14:creationId xmlns:p14="http://schemas.microsoft.com/office/powerpoint/2010/main" val="687285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0E280-441E-46F7-B14B-13DA815427CD}"/>
              </a:ext>
            </a:extLst>
          </p:cNvPr>
          <p:cNvSpPr>
            <a:spLocks noGrp="1"/>
          </p:cNvSpPr>
          <p:nvPr>
            <p:ph type="title"/>
          </p:nvPr>
        </p:nvSpPr>
        <p:spPr/>
        <p:txBody>
          <a:bodyPr>
            <a:normAutofit fontScale="90000"/>
          </a:bodyPr>
          <a:lstStyle/>
          <a:p>
            <a:r>
              <a:rPr lang="en-GB" dirty="0"/>
              <a:t>A Greek social worker in a residential setting for unaccompanied adolescents</a:t>
            </a:r>
          </a:p>
        </p:txBody>
      </p:sp>
      <p:sp>
        <p:nvSpPr>
          <p:cNvPr id="3" name="Content Placeholder 2">
            <a:extLst>
              <a:ext uri="{FF2B5EF4-FFF2-40B4-BE49-F238E27FC236}">
                <a16:creationId xmlns:a16="http://schemas.microsoft.com/office/drawing/2014/main" id="{D705CC55-4CEC-4CD5-97BC-CA82434F257A}"/>
              </a:ext>
            </a:extLst>
          </p:cNvPr>
          <p:cNvSpPr>
            <a:spLocks noGrp="1"/>
          </p:cNvSpPr>
          <p:nvPr>
            <p:ph idx="1"/>
          </p:nvPr>
        </p:nvSpPr>
        <p:spPr/>
        <p:txBody>
          <a:bodyPr/>
          <a:lstStyle/>
          <a:p>
            <a:r>
              <a:rPr lang="en-GB" b="1" dirty="0"/>
              <a:t>Interviewed about the impact of the Covid-19 on her work</a:t>
            </a:r>
          </a:p>
          <a:p>
            <a:r>
              <a:rPr lang="en-GB" b="1" dirty="0"/>
              <a:t>Qualified social worker 3 years ago, working in a residential co-operative.</a:t>
            </a:r>
          </a:p>
          <a:p>
            <a:r>
              <a:rPr lang="en-GB" b="1" dirty="0"/>
              <a:t>Only social worker</a:t>
            </a:r>
          </a:p>
          <a:p>
            <a:r>
              <a:rPr lang="en-GB" b="1" dirty="0"/>
              <a:t>Responsible for intake interviews, weekly group meetings of those sharing a room, weekly community meeting, individually educational planning, processing family unification and asylum seeking paperwork.</a:t>
            </a:r>
          </a:p>
          <a:p>
            <a:r>
              <a:rPr lang="en-GB" b="1" dirty="0"/>
              <a:t>Creative individual plans – self care, language learning of their choice, music and video making, board games</a:t>
            </a:r>
          </a:p>
          <a:p>
            <a:r>
              <a:rPr lang="en-GB" b="1" dirty="0"/>
              <a:t>Working with volunteers – residents got individual tablets and phone cards</a:t>
            </a:r>
          </a:p>
          <a:p>
            <a:pPr marL="0" indent="0">
              <a:buNone/>
            </a:pPr>
            <a:r>
              <a:rPr lang="en-GB" b="1" dirty="0"/>
              <a:t> </a:t>
            </a:r>
          </a:p>
        </p:txBody>
      </p:sp>
    </p:spTree>
    <p:extLst>
      <p:ext uri="{BB962C8B-B14F-4D97-AF65-F5344CB8AC3E}">
        <p14:creationId xmlns:p14="http://schemas.microsoft.com/office/powerpoint/2010/main" val="9648462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E3133-DABD-4EDA-A453-A67AA600920B}"/>
              </a:ext>
            </a:extLst>
          </p:cNvPr>
          <p:cNvSpPr>
            <a:spLocks noGrp="1"/>
          </p:cNvSpPr>
          <p:nvPr>
            <p:ph type="title"/>
          </p:nvPr>
        </p:nvSpPr>
        <p:spPr/>
        <p:txBody>
          <a:bodyPr/>
          <a:lstStyle/>
          <a:p>
            <a:r>
              <a:rPr lang="en-GB" dirty="0"/>
              <a:t>Greek Social worker II</a:t>
            </a:r>
          </a:p>
        </p:txBody>
      </p:sp>
      <p:sp>
        <p:nvSpPr>
          <p:cNvPr id="3" name="Content Placeholder 2">
            <a:extLst>
              <a:ext uri="{FF2B5EF4-FFF2-40B4-BE49-F238E27FC236}">
                <a16:creationId xmlns:a16="http://schemas.microsoft.com/office/drawing/2014/main" id="{37B25CFB-62BD-47FA-A20F-F3C99E637B58}"/>
              </a:ext>
            </a:extLst>
          </p:cNvPr>
          <p:cNvSpPr>
            <a:spLocks noGrp="1"/>
          </p:cNvSpPr>
          <p:nvPr>
            <p:ph idx="1"/>
          </p:nvPr>
        </p:nvSpPr>
        <p:spPr/>
        <p:txBody>
          <a:bodyPr/>
          <a:lstStyle/>
          <a:p>
            <a:r>
              <a:rPr lang="en-GB" b="1" dirty="0"/>
              <a:t>Describes her work as Crisis Intervention</a:t>
            </a:r>
          </a:p>
          <a:p>
            <a:r>
              <a:rPr lang="en-GB" b="1" dirty="0"/>
              <a:t>Understands that the uncertainty and fears (e.g. what happens to one’s family, pandemic) lead to verbal and physical violence among the residents</a:t>
            </a:r>
          </a:p>
          <a:p>
            <a:r>
              <a:rPr lang="en-GB" b="1" dirty="0"/>
              <a:t>Being in quarantine has made everything worse</a:t>
            </a:r>
          </a:p>
          <a:p>
            <a:r>
              <a:rPr lang="en-GB" b="1" dirty="0"/>
              <a:t>Her role is to diffuse the tension and to work with individual residents on how they can channel their fears and anger in more peaceful ways</a:t>
            </a:r>
          </a:p>
          <a:p>
            <a:r>
              <a:rPr lang="en-GB" b="1" dirty="0"/>
              <a:t>Support: colleagues, and once per month group supervision by an external facilitator</a:t>
            </a:r>
          </a:p>
        </p:txBody>
      </p:sp>
    </p:spTree>
    <p:extLst>
      <p:ext uri="{BB962C8B-B14F-4D97-AF65-F5344CB8AC3E}">
        <p14:creationId xmlns:p14="http://schemas.microsoft.com/office/powerpoint/2010/main" val="27811610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7F1F7-F2CC-47D6-90B9-1145659166B0}"/>
              </a:ext>
            </a:extLst>
          </p:cNvPr>
          <p:cNvSpPr>
            <a:spLocks noGrp="1"/>
          </p:cNvSpPr>
          <p:nvPr>
            <p:ph type="title"/>
          </p:nvPr>
        </p:nvSpPr>
        <p:spPr/>
        <p:txBody>
          <a:bodyPr/>
          <a:lstStyle/>
          <a:p>
            <a:r>
              <a:rPr lang="en-GB" dirty="0"/>
              <a:t>Italian social worker in a reception centre</a:t>
            </a:r>
          </a:p>
        </p:txBody>
      </p:sp>
      <p:sp>
        <p:nvSpPr>
          <p:cNvPr id="3" name="Content Placeholder 2">
            <a:extLst>
              <a:ext uri="{FF2B5EF4-FFF2-40B4-BE49-F238E27FC236}">
                <a16:creationId xmlns:a16="http://schemas.microsoft.com/office/drawing/2014/main" id="{90FDA98E-7185-42F5-9783-0CE280E151AB}"/>
              </a:ext>
            </a:extLst>
          </p:cNvPr>
          <p:cNvSpPr>
            <a:spLocks noGrp="1"/>
          </p:cNvSpPr>
          <p:nvPr>
            <p:ph idx="1"/>
          </p:nvPr>
        </p:nvSpPr>
        <p:spPr/>
        <p:txBody>
          <a:bodyPr/>
          <a:lstStyle/>
          <a:p>
            <a:r>
              <a:rPr lang="en-GB" b="1" dirty="0"/>
              <a:t>Qualified social worker, of 5 years experience.</a:t>
            </a:r>
          </a:p>
          <a:p>
            <a:r>
              <a:rPr lang="en-GB" b="1" dirty="0"/>
              <a:t>Agency – private co-operative, reception centre in the countryside.</a:t>
            </a:r>
          </a:p>
          <a:p>
            <a:r>
              <a:rPr lang="en-GB" b="1" dirty="0"/>
              <a:t>190 clients, 1 social worker</a:t>
            </a:r>
          </a:p>
          <a:p>
            <a:r>
              <a:rPr lang="en-GB" b="1" dirty="0"/>
              <a:t>All in quarantine, unable to go for any integration activities or meetings with officials outside of the setting.</a:t>
            </a:r>
          </a:p>
          <a:p>
            <a:r>
              <a:rPr lang="en-GB" b="1" dirty="0"/>
              <a:t>Social worker is unable to go with them.</a:t>
            </a:r>
          </a:p>
          <a:p>
            <a:r>
              <a:rPr lang="en-GB" b="1" dirty="0"/>
              <a:t>People of diverse ethnicities (nationalities) and some with specific vulnerabilities (e.g. mental ill health) have to live together and cannot go out.</a:t>
            </a:r>
          </a:p>
          <a:p>
            <a:r>
              <a:rPr lang="en-GB" b="1" dirty="0"/>
              <a:t>No group supervision at present, only daily exchange of new information</a:t>
            </a:r>
            <a:r>
              <a:rPr lang="en-GB" dirty="0"/>
              <a:t>.</a:t>
            </a:r>
          </a:p>
          <a:p>
            <a:endParaRPr lang="en-GB" dirty="0"/>
          </a:p>
          <a:p>
            <a:endParaRPr lang="en-GB" dirty="0"/>
          </a:p>
          <a:p>
            <a:endParaRPr lang="en-GB" dirty="0"/>
          </a:p>
        </p:txBody>
      </p:sp>
    </p:spTree>
    <p:extLst>
      <p:ext uri="{BB962C8B-B14F-4D97-AF65-F5344CB8AC3E}">
        <p14:creationId xmlns:p14="http://schemas.microsoft.com/office/powerpoint/2010/main" val="42039724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22C25-F12A-4092-B459-B21B7DE98472}"/>
              </a:ext>
            </a:extLst>
          </p:cNvPr>
          <p:cNvSpPr>
            <a:spLocks noGrp="1"/>
          </p:cNvSpPr>
          <p:nvPr>
            <p:ph type="title"/>
          </p:nvPr>
        </p:nvSpPr>
        <p:spPr/>
        <p:txBody>
          <a:bodyPr/>
          <a:lstStyle/>
          <a:p>
            <a:r>
              <a:rPr lang="en-GB"/>
              <a:t>Current focus of her work</a:t>
            </a:r>
            <a:endParaRPr lang="en-GB" dirty="0"/>
          </a:p>
        </p:txBody>
      </p:sp>
      <p:sp>
        <p:nvSpPr>
          <p:cNvPr id="3" name="Content Placeholder 2">
            <a:extLst>
              <a:ext uri="{FF2B5EF4-FFF2-40B4-BE49-F238E27FC236}">
                <a16:creationId xmlns:a16="http://schemas.microsoft.com/office/drawing/2014/main" id="{16F9F9E3-FE8C-4680-BE2F-E4558D2C43C5}"/>
              </a:ext>
            </a:extLst>
          </p:cNvPr>
          <p:cNvSpPr>
            <a:spLocks noGrp="1"/>
          </p:cNvSpPr>
          <p:nvPr>
            <p:ph idx="1"/>
          </p:nvPr>
        </p:nvSpPr>
        <p:spPr/>
        <p:txBody>
          <a:bodyPr/>
          <a:lstStyle/>
          <a:p>
            <a:r>
              <a:rPr lang="en-GB" b="1" dirty="0"/>
              <a:t>Focusing her work on attempting to meet personal needs and fears</a:t>
            </a:r>
          </a:p>
          <a:p>
            <a:r>
              <a:rPr lang="en-GB" b="1" dirty="0"/>
              <a:t>Offers reassurance and regaining self confidence</a:t>
            </a:r>
          </a:p>
          <a:p>
            <a:r>
              <a:rPr lang="en-GB" b="1" dirty="0"/>
              <a:t>Offers continuity</a:t>
            </a:r>
          </a:p>
          <a:p>
            <a:r>
              <a:rPr lang="en-GB" b="1" dirty="0"/>
              <a:t>Repeated explanations</a:t>
            </a:r>
          </a:p>
          <a:p>
            <a:r>
              <a:rPr lang="en-GB" b="1" dirty="0"/>
              <a:t>Still provides face to face contact</a:t>
            </a:r>
          </a:p>
          <a:p>
            <a:r>
              <a:rPr lang="en-GB" b="1" dirty="0"/>
              <a:t>Starting with securing food benefit card – there are different levels of eligibility</a:t>
            </a:r>
          </a:p>
          <a:p>
            <a:r>
              <a:rPr lang="en-GB" b="1" dirty="0"/>
              <a:t>Continues to collect and transfer data to outside agencies</a:t>
            </a:r>
          </a:p>
          <a:p>
            <a:pPr marL="0" indent="0">
              <a:buNone/>
            </a:pPr>
            <a:endParaRPr lang="en-GB" b="1" dirty="0"/>
          </a:p>
          <a:p>
            <a:endParaRPr lang="en-GB" dirty="0"/>
          </a:p>
          <a:p>
            <a:endParaRPr lang="en-GB" dirty="0"/>
          </a:p>
        </p:txBody>
      </p:sp>
    </p:spTree>
    <p:extLst>
      <p:ext uri="{BB962C8B-B14F-4D97-AF65-F5344CB8AC3E}">
        <p14:creationId xmlns:p14="http://schemas.microsoft.com/office/powerpoint/2010/main" val="36514782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FECA2-D220-41DD-827C-CB0713D10B21}"/>
              </a:ext>
            </a:extLst>
          </p:cNvPr>
          <p:cNvSpPr>
            <a:spLocks noGrp="1"/>
          </p:cNvSpPr>
          <p:nvPr>
            <p:ph type="title"/>
          </p:nvPr>
        </p:nvSpPr>
        <p:spPr/>
        <p:txBody>
          <a:bodyPr/>
          <a:lstStyle/>
          <a:p>
            <a:r>
              <a:rPr lang="en-GB" dirty="0"/>
              <a:t>Slovenian social work with Asylum Seekers</a:t>
            </a:r>
          </a:p>
        </p:txBody>
      </p:sp>
      <p:sp>
        <p:nvSpPr>
          <p:cNvPr id="3" name="Content Placeholder 2">
            <a:extLst>
              <a:ext uri="{FF2B5EF4-FFF2-40B4-BE49-F238E27FC236}">
                <a16:creationId xmlns:a16="http://schemas.microsoft.com/office/drawing/2014/main" id="{E2CFEFB3-2C9A-410A-8A86-23E21F846936}"/>
              </a:ext>
            </a:extLst>
          </p:cNvPr>
          <p:cNvSpPr>
            <a:spLocks noGrp="1"/>
          </p:cNvSpPr>
          <p:nvPr>
            <p:ph idx="1"/>
          </p:nvPr>
        </p:nvSpPr>
        <p:spPr>
          <a:xfrm>
            <a:off x="2589212" y="2133600"/>
            <a:ext cx="8915400" cy="4100290"/>
          </a:xfrm>
        </p:spPr>
        <p:txBody>
          <a:bodyPr>
            <a:normAutofit/>
          </a:bodyPr>
          <a:lstStyle/>
          <a:p>
            <a:r>
              <a:rPr lang="en-GB" b="1" dirty="0"/>
              <a:t>Mainly local authority workers, but also voluntary organisations.</a:t>
            </a:r>
          </a:p>
          <a:p>
            <a:r>
              <a:rPr lang="en-GB" b="1" dirty="0"/>
              <a:t>Meeting a social worker and a woman asylum seeker who lives in a hostel and awaits an eye operation that has to be sanctioned by the migration authority</a:t>
            </a:r>
          </a:p>
          <a:p>
            <a:r>
              <a:rPr lang="en-GB" b="1" dirty="0"/>
              <a:t>The woman looks unwell; highly educated and articulate, has her own room in the hostel due to her deteriorated health condition</a:t>
            </a:r>
          </a:p>
          <a:p>
            <a:r>
              <a:rPr lang="en-GB" b="1" dirty="0"/>
              <a:t>Because she is an asylum seeker she does not have the right to use the health service; she is already waiting for 6 months to receive the international refugee status that would enable her to have the operation paid by the Slovenian health service.</a:t>
            </a:r>
          </a:p>
          <a:p>
            <a:r>
              <a:rPr lang="en-GB" b="1" dirty="0"/>
              <a:t>The social worker of the NGO has/is attempted to get public support for this case</a:t>
            </a:r>
          </a:p>
          <a:p>
            <a:endParaRPr lang="en-GB" b="1" dirty="0"/>
          </a:p>
          <a:p>
            <a:endParaRPr lang="en-GB" b="1" dirty="0"/>
          </a:p>
          <a:p>
            <a:endParaRPr lang="en-GB" dirty="0"/>
          </a:p>
          <a:p>
            <a:endParaRPr lang="en-GB" dirty="0"/>
          </a:p>
          <a:p>
            <a:endParaRPr lang="en-GB" dirty="0"/>
          </a:p>
        </p:txBody>
      </p:sp>
    </p:spTree>
    <p:extLst>
      <p:ext uri="{BB962C8B-B14F-4D97-AF65-F5344CB8AC3E}">
        <p14:creationId xmlns:p14="http://schemas.microsoft.com/office/powerpoint/2010/main" val="8613539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31CAA-4490-4CF1-B581-2747522DB81B}"/>
              </a:ext>
            </a:extLst>
          </p:cNvPr>
          <p:cNvSpPr>
            <a:spLocks noGrp="1"/>
          </p:cNvSpPr>
          <p:nvPr>
            <p:ph type="title"/>
          </p:nvPr>
        </p:nvSpPr>
        <p:spPr/>
        <p:txBody>
          <a:bodyPr/>
          <a:lstStyle/>
          <a:p>
            <a:r>
              <a:rPr lang="en-GB" dirty="0"/>
              <a:t>Home for young children and adolescents</a:t>
            </a:r>
          </a:p>
        </p:txBody>
      </p:sp>
      <p:sp>
        <p:nvSpPr>
          <p:cNvPr id="3" name="Content Placeholder 2">
            <a:extLst>
              <a:ext uri="{FF2B5EF4-FFF2-40B4-BE49-F238E27FC236}">
                <a16:creationId xmlns:a16="http://schemas.microsoft.com/office/drawing/2014/main" id="{11982B65-1D81-43CC-ADCE-45D4A9814F9F}"/>
              </a:ext>
            </a:extLst>
          </p:cNvPr>
          <p:cNvSpPr>
            <a:spLocks noGrp="1"/>
          </p:cNvSpPr>
          <p:nvPr>
            <p:ph idx="1"/>
          </p:nvPr>
        </p:nvSpPr>
        <p:spPr/>
        <p:txBody>
          <a:bodyPr/>
          <a:lstStyle/>
          <a:p>
            <a:r>
              <a:rPr lang="en-GB" b="1" dirty="0"/>
              <a:t>This home has children and their siblings with an age range from a 2 year old child  to 17 year old adolescents.</a:t>
            </a:r>
          </a:p>
          <a:p>
            <a:r>
              <a:rPr lang="en-GB" b="1" dirty="0"/>
              <a:t>School age children go to an ordinary Slovene school; have friends outside the hostel, are invited to their friends’ families</a:t>
            </a:r>
          </a:p>
          <a:p>
            <a:r>
              <a:rPr lang="en-GB" b="1" dirty="0"/>
              <a:t>The team consists of social workers and psychologists</a:t>
            </a:r>
          </a:p>
          <a:p>
            <a:r>
              <a:rPr lang="en-GB" b="1" dirty="0"/>
              <a:t>The older siblings participate in the cooking</a:t>
            </a:r>
          </a:p>
          <a:p>
            <a:r>
              <a:rPr lang="en-GB" b="1" dirty="0"/>
              <a:t>Many activities – music, dancing, a lot of hugging</a:t>
            </a:r>
          </a:p>
          <a:p>
            <a:r>
              <a:rPr lang="en-GB" b="1" dirty="0"/>
              <a:t>Social workers are responsible for the family unification work, contacts with the school and other community settings, individual counselling. </a:t>
            </a:r>
          </a:p>
          <a:p>
            <a:r>
              <a:rPr lang="en-GB" b="1" dirty="0"/>
              <a:t>The warmth of the relationships.</a:t>
            </a:r>
          </a:p>
          <a:p>
            <a:endParaRPr lang="en-GB" dirty="0"/>
          </a:p>
        </p:txBody>
      </p:sp>
    </p:spTree>
    <p:extLst>
      <p:ext uri="{BB962C8B-B14F-4D97-AF65-F5344CB8AC3E}">
        <p14:creationId xmlns:p14="http://schemas.microsoft.com/office/powerpoint/2010/main" val="34252557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F0148-1EF7-42F3-9C76-6DDADB13E5E0}"/>
              </a:ext>
            </a:extLst>
          </p:cNvPr>
          <p:cNvSpPr>
            <a:spLocks noGrp="1"/>
          </p:cNvSpPr>
          <p:nvPr>
            <p:ph type="title"/>
          </p:nvPr>
        </p:nvSpPr>
        <p:spPr/>
        <p:txBody>
          <a:bodyPr/>
          <a:lstStyle/>
          <a:p>
            <a:r>
              <a:rPr lang="en-GB" dirty="0"/>
              <a:t>Integration work: Session with the police</a:t>
            </a:r>
          </a:p>
        </p:txBody>
      </p:sp>
      <p:sp>
        <p:nvSpPr>
          <p:cNvPr id="3" name="Content Placeholder 2">
            <a:extLst>
              <a:ext uri="{FF2B5EF4-FFF2-40B4-BE49-F238E27FC236}">
                <a16:creationId xmlns:a16="http://schemas.microsoft.com/office/drawing/2014/main" id="{1B6A5390-F0D4-4AFC-A9D6-BA18F03C5488}"/>
              </a:ext>
            </a:extLst>
          </p:cNvPr>
          <p:cNvSpPr>
            <a:spLocks noGrp="1"/>
          </p:cNvSpPr>
          <p:nvPr>
            <p:ph idx="1"/>
          </p:nvPr>
        </p:nvSpPr>
        <p:spPr/>
        <p:txBody>
          <a:bodyPr/>
          <a:lstStyle/>
          <a:p>
            <a:r>
              <a:rPr lang="en-GB" b="1" dirty="0"/>
              <a:t>This session has been organised by a day centre social worker in an NGO for young adults asylum seekers</a:t>
            </a:r>
          </a:p>
          <a:p>
            <a:r>
              <a:rPr lang="en-GB" b="1" dirty="0"/>
              <a:t>Aimed to reduce the fines they receive for riding un-licenced bikes </a:t>
            </a:r>
          </a:p>
          <a:p>
            <a:r>
              <a:rPr lang="en-GB" b="1" dirty="0"/>
              <a:t>Translations from English (spoken by the police officer as the common language..) were provided into four other languages by somewhat older refugees (Pashtu, Farsi, Afghani, Iraqi Arabic)</a:t>
            </a:r>
          </a:p>
          <a:p>
            <a:r>
              <a:rPr lang="en-GB" b="1" dirty="0"/>
              <a:t>Bikes are used instead of bus rides, due to lack of funding</a:t>
            </a:r>
          </a:p>
          <a:p>
            <a:r>
              <a:rPr lang="en-GB" b="1" dirty="0"/>
              <a:t>The police is ready to allow an amnesty re existing fines, but not for future fines</a:t>
            </a:r>
          </a:p>
          <a:p>
            <a:r>
              <a:rPr lang="en-GB" b="1" dirty="0"/>
              <a:t>About 25 young men, 3 young women</a:t>
            </a:r>
          </a:p>
        </p:txBody>
      </p:sp>
    </p:spTree>
    <p:extLst>
      <p:ext uri="{BB962C8B-B14F-4D97-AF65-F5344CB8AC3E}">
        <p14:creationId xmlns:p14="http://schemas.microsoft.com/office/powerpoint/2010/main" val="17863539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A38E87-3361-467A-AE14-48E8462F4174}"/>
              </a:ext>
            </a:extLst>
          </p:cNvPr>
          <p:cNvSpPr>
            <a:spLocks noGrp="1"/>
          </p:cNvSpPr>
          <p:nvPr>
            <p:ph type="title"/>
          </p:nvPr>
        </p:nvSpPr>
        <p:spPr>
          <a:xfrm>
            <a:off x="1259893" y="3101093"/>
            <a:ext cx="2454052" cy="3029344"/>
          </a:xfrm>
        </p:spPr>
        <p:txBody>
          <a:bodyPr>
            <a:normAutofit/>
          </a:bodyPr>
          <a:lstStyle/>
          <a:p>
            <a:r>
              <a:rPr lang="en-GB" sz="3200">
                <a:solidFill>
                  <a:schemeClr val="bg1"/>
                </a:solidFill>
              </a:rPr>
              <a:t>Social work without Borders</a:t>
            </a:r>
          </a:p>
        </p:txBody>
      </p:sp>
      <p:sp>
        <p:nvSpPr>
          <p:cNvPr id="10"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2" name="Rectangle 11">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6D15737-4DE5-4332-8156-AE297E9152E8}"/>
              </a:ext>
            </a:extLst>
          </p:cNvPr>
          <p:cNvSpPr>
            <a:spLocks noGrp="1"/>
          </p:cNvSpPr>
          <p:nvPr>
            <p:ph idx="1"/>
          </p:nvPr>
        </p:nvSpPr>
        <p:spPr>
          <a:xfrm>
            <a:off x="4706578" y="589722"/>
            <a:ext cx="6798033" cy="5321500"/>
          </a:xfrm>
        </p:spPr>
        <p:txBody>
          <a:bodyPr anchor="ctr">
            <a:normAutofit/>
          </a:bodyPr>
          <a:lstStyle/>
          <a:p>
            <a:r>
              <a:rPr lang="en-GB" b="1" dirty="0"/>
              <a:t>SWWB has been established by UK social workers and became an international organisation, with branches in many other European countries.</a:t>
            </a:r>
          </a:p>
          <a:p>
            <a:r>
              <a:rPr lang="en-GB" b="1" dirty="0"/>
              <a:t>It is based on voluntary activity of social workers, in their private, unpaid, time.</a:t>
            </a:r>
          </a:p>
          <a:p>
            <a:r>
              <a:rPr lang="en-GB" b="1" dirty="0"/>
              <a:t>Age assessment</a:t>
            </a:r>
          </a:p>
          <a:p>
            <a:r>
              <a:rPr lang="en-GB" b="1" dirty="0"/>
              <a:t>Calais </a:t>
            </a:r>
          </a:p>
          <a:p>
            <a:r>
              <a:rPr lang="en-GB" b="1" dirty="0"/>
              <a:t>Securing legal advice</a:t>
            </a:r>
          </a:p>
          <a:p>
            <a:r>
              <a:rPr lang="en-GB" b="1" dirty="0"/>
              <a:t>Supporting trafficked asylum seekers</a:t>
            </a:r>
          </a:p>
          <a:p>
            <a:r>
              <a:rPr lang="en-GB" b="1" dirty="0"/>
              <a:t>Supporting tortured asylum seekers</a:t>
            </a:r>
          </a:p>
          <a:p>
            <a:r>
              <a:rPr lang="en-GB" b="1" dirty="0"/>
              <a:t>Read: Wroe, L, et al (2019) Social Work with Refugees, Asylum Seekers, and Migrants. London: Jessica Kingsley Publishers.</a:t>
            </a:r>
          </a:p>
          <a:p>
            <a:endParaRPr lang="en-GB" dirty="0"/>
          </a:p>
        </p:txBody>
      </p:sp>
    </p:spTree>
    <p:extLst>
      <p:ext uri="{BB962C8B-B14F-4D97-AF65-F5344CB8AC3E}">
        <p14:creationId xmlns:p14="http://schemas.microsoft.com/office/powerpoint/2010/main" val="10269469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1D44B-CCB1-405F-92B5-FB31DAE85F3B}"/>
              </a:ext>
            </a:extLst>
          </p:cNvPr>
          <p:cNvSpPr>
            <a:spLocks noGrp="1"/>
          </p:cNvSpPr>
          <p:nvPr>
            <p:ph type="title"/>
          </p:nvPr>
        </p:nvSpPr>
        <p:spPr/>
        <p:txBody>
          <a:bodyPr/>
          <a:lstStyle/>
          <a:p>
            <a:r>
              <a:rPr lang="en-GB" dirty="0"/>
              <a:t>In summary</a:t>
            </a:r>
          </a:p>
        </p:txBody>
      </p:sp>
      <p:sp>
        <p:nvSpPr>
          <p:cNvPr id="3" name="Content Placeholder 2">
            <a:extLst>
              <a:ext uri="{FF2B5EF4-FFF2-40B4-BE49-F238E27FC236}">
                <a16:creationId xmlns:a16="http://schemas.microsoft.com/office/drawing/2014/main" id="{E0A5F775-AC28-43F7-B76E-13381B6134C5}"/>
              </a:ext>
            </a:extLst>
          </p:cNvPr>
          <p:cNvSpPr>
            <a:spLocks noGrp="1"/>
          </p:cNvSpPr>
          <p:nvPr>
            <p:ph idx="1"/>
          </p:nvPr>
        </p:nvSpPr>
        <p:spPr/>
        <p:txBody>
          <a:bodyPr>
            <a:normAutofit lnSpcReduction="10000"/>
          </a:bodyPr>
          <a:lstStyle/>
          <a:p>
            <a:r>
              <a:rPr lang="en-GB" b="1" dirty="0"/>
              <a:t>Without doubt, social workers are providing an essential, largely positive, contribution to the work with asylum seekers, largely un-thanked for. </a:t>
            </a:r>
          </a:p>
          <a:p>
            <a:r>
              <a:rPr lang="en-GB" b="1" dirty="0"/>
              <a:t>As:</a:t>
            </a:r>
          </a:p>
          <a:p>
            <a:r>
              <a:rPr lang="en-GB" b="1" dirty="0"/>
              <a:t> mediators between systems, agencies, </a:t>
            </a:r>
            <a:r>
              <a:rPr lang="en-GB" b="1"/>
              <a:t>and people</a:t>
            </a:r>
            <a:endParaRPr lang="en-GB" b="1" dirty="0"/>
          </a:p>
          <a:p>
            <a:r>
              <a:rPr lang="en-GB" b="1" dirty="0"/>
              <a:t>counsellors, a shoulder to cry on or be angry with</a:t>
            </a:r>
          </a:p>
          <a:p>
            <a:r>
              <a:rPr lang="en-GB" b="1" dirty="0"/>
              <a:t>securing basic funding</a:t>
            </a:r>
          </a:p>
          <a:p>
            <a:r>
              <a:rPr lang="en-GB" b="1" dirty="0"/>
              <a:t>family reunification</a:t>
            </a:r>
          </a:p>
          <a:p>
            <a:r>
              <a:rPr lang="en-GB" b="1" dirty="0"/>
              <a:t>connecting to community resources (health, education, recreation)</a:t>
            </a:r>
          </a:p>
          <a:p>
            <a:r>
              <a:rPr lang="en-GB" b="1" dirty="0"/>
              <a:t>provide crisis intervention</a:t>
            </a:r>
          </a:p>
          <a:p>
            <a:r>
              <a:rPr lang="en-GB" b="1" dirty="0"/>
              <a:t>receive far too little support</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4270961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79C51-C260-4EF3-A1A8-19194E74B2B9}"/>
              </a:ext>
            </a:extLst>
          </p:cNvPr>
          <p:cNvSpPr>
            <a:spLocks noGrp="1"/>
          </p:cNvSpPr>
          <p:nvPr>
            <p:ph type="title"/>
          </p:nvPr>
        </p:nvSpPr>
        <p:spPr/>
        <p:txBody>
          <a:bodyPr/>
          <a:lstStyle/>
          <a:p>
            <a:r>
              <a:rPr lang="en-GB" dirty="0"/>
              <a:t>Comparative numbers of refugees and asylum seekers in Europe</a:t>
            </a:r>
          </a:p>
        </p:txBody>
      </p:sp>
      <p:sp>
        <p:nvSpPr>
          <p:cNvPr id="3" name="Content Placeholder 2">
            <a:extLst>
              <a:ext uri="{FF2B5EF4-FFF2-40B4-BE49-F238E27FC236}">
                <a16:creationId xmlns:a16="http://schemas.microsoft.com/office/drawing/2014/main" id="{BEE163FC-5CF6-44B8-86A6-3EAFCA596652}"/>
              </a:ext>
            </a:extLst>
          </p:cNvPr>
          <p:cNvSpPr>
            <a:spLocks noGrp="1"/>
          </p:cNvSpPr>
          <p:nvPr>
            <p:ph idx="1"/>
          </p:nvPr>
        </p:nvSpPr>
        <p:spPr/>
        <p:txBody>
          <a:bodyPr/>
          <a:lstStyle/>
          <a:p>
            <a:r>
              <a:rPr lang="en-GB" b="1" dirty="0"/>
              <a:t>              UK                                     Greece                         Italy</a:t>
            </a:r>
          </a:p>
          <a:p>
            <a:r>
              <a:rPr lang="en-GB" b="1" dirty="0"/>
              <a:t>2015    40,159                                13,205                            83,540</a:t>
            </a:r>
          </a:p>
          <a:p>
            <a:r>
              <a:rPr lang="en-GB" b="1" dirty="0"/>
              <a:t>2016    39,737                                 51,108                          122,959 </a:t>
            </a:r>
          </a:p>
          <a:p>
            <a:r>
              <a:rPr lang="en-GB" b="1" dirty="0"/>
              <a:t>2017    33,781                                 58,650                          128,848 </a:t>
            </a:r>
          </a:p>
          <a:p>
            <a:pPr marL="0" indent="0">
              <a:buNone/>
            </a:pPr>
            <a:r>
              <a:rPr lang="en-GB" b="1" dirty="0"/>
              <a:t>Migration Observatory, University of Oxford 2018</a:t>
            </a:r>
          </a:p>
          <a:p>
            <a:pPr marL="0" indent="0">
              <a:buNone/>
            </a:pPr>
            <a:endParaRPr lang="en-GB" b="1"/>
          </a:p>
          <a:p>
            <a:pPr marL="0" indent="0">
              <a:buNone/>
            </a:pPr>
            <a:r>
              <a:rPr lang="en-GB" b="1"/>
              <a:t>UK </a:t>
            </a:r>
            <a:r>
              <a:rPr lang="en-GB" b="1" dirty="0"/>
              <a:t>Syrian asylum seekers resettled in the UK: 4800 in 2017</a:t>
            </a:r>
          </a:p>
          <a:p>
            <a:pPr marL="0" indent="0">
              <a:buNone/>
            </a:pPr>
            <a:r>
              <a:rPr lang="en-GB" b="1" dirty="0"/>
              <a:t>UK 2014-2018 12,846 Syrian refugees resettled directly from Syria (50% of whom were children).</a:t>
            </a:r>
          </a:p>
        </p:txBody>
      </p:sp>
    </p:spTree>
    <p:extLst>
      <p:ext uri="{BB962C8B-B14F-4D97-AF65-F5344CB8AC3E}">
        <p14:creationId xmlns:p14="http://schemas.microsoft.com/office/powerpoint/2010/main" val="949668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4" name="Rectangle 13">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1">
            <a:extLst>
              <a:ext uri="{FF2B5EF4-FFF2-40B4-BE49-F238E27FC236}">
                <a16:creationId xmlns:a16="http://schemas.microsoft.com/office/drawing/2014/main" id="{4ACE056A-3BE6-4DC4-BA55-F9E12D746B12}"/>
              </a:ext>
            </a:extLst>
          </p:cNvPr>
          <p:cNvSpPr>
            <a:spLocks noChangeArrowheads="1"/>
          </p:cNvSpPr>
          <p:nvPr/>
        </p:nvSpPr>
        <p:spPr bwMode="auto">
          <a:xfrm>
            <a:off x="0" y="-56093"/>
            <a:ext cx="248786" cy="56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spcBef>
                <a:spcPct val="0"/>
              </a:spcBef>
              <a:spcAft>
                <a:spcPts val="600"/>
              </a:spcAft>
              <a:buClrTx/>
              <a:buSzTx/>
              <a:buFontTx/>
              <a:buNone/>
              <a:tabLst/>
            </a:pPr>
            <a:endParaRPr kumimoji="0" lang="en-GB" altLang="en-US" sz="800" b="0" i="0" u="none" strike="noStrike" cap="none" normalizeH="0" baseline="0">
              <a:ln>
                <a:noFill/>
              </a:ln>
              <a:solidFill>
                <a:schemeClr val="tx1"/>
              </a:solidFill>
              <a:effectLst/>
            </a:endParaRPr>
          </a:p>
          <a:p>
            <a:pPr marL="0" marR="0" lvl="0" indent="0" algn="l" defTabSz="914400" rtl="0" eaLnBrk="0" fontAlgn="base" latinLnBrk="0" hangingPunct="0">
              <a:spcBef>
                <a:spcPct val="0"/>
              </a:spcBef>
              <a:spcAft>
                <a:spcPts val="600"/>
              </a:spcAft>
              <a:buClrTx/>
              <a:buSzTx/>
              <a:buFontTx/>
              <a:buNone/>
              <a:tabLst/>
            </a:pPr>
            <a:r>
              <a:rPr kumimoji="0" lang="en-GB" altLang="en-US" sz="1800" b="0" i="0" u="none" strike="noStrike" cap="none" normalizeH="0" baseline="0" dirty="0">
                <a:ln>
                  <a:noFill/>
                </a:ln>
                <a:solidFill>
                  <a:schemeClr val="tx1"/>
                </a:solidFill>
                <a:effectLst/>
                <a:latin typeface="Arial" panose="020B0604020202020204" pitchFamily="34" charset="0"/>
              </a:rPr>
              <a:t> </a:t>
            </a:r>
            <a:endParaRPr kumimoji="0" lang="en-GB"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4" name="Content Placeholder 3">
            <a:extLst>
              <a:ext uri="{FF2B5EF4-FFF2-40B4-BE49-F238E27FC236}">
                <a16:creationId xmlns:a16="http://schemas.microsoft.com/office/drawing/2014/main" id="{82F89B87-FABA-47BC-A10A-673245098724}"/>
              </a:ext>
            </a:extLst>
          </p:cNvPr>
          <p:cNvGraphicFramePr>
            <a:graphicFrameLocks noGrp="1"/>
          </p:cNvGraphicFramePr>
          <p:nvPr>
            <p:ph idx="1"/>
            <p:extLst>
              <p:ext uri="{D42A27DB-BD31-4B8C-83A1-F6EECF244321}">
                <p14:modId xmlns:p14="http://schemas.microsoft.com/office/powerpoint/2010/main" val="82367547"/>
              </p:ext>
            </p:extLst>
          </p:nvPr>
        </p:nvGraphicFramePr>
        <p:xfrm>
          <a:off x="4713144" y="1525617"/>
          <a:ext cx="6832213" cy="3496653"/>
        </p:xfrm>
        <a:graphic>
          <a:graphicData uri="http://schemas.openxmlformats.org/drawingml/2006/table">
            <a:tbl>
              <a:tblPr firstRow="1" firstCol="1" bandRow="1">
                <a:tableStyleId>{5C22544A-7EE6-4342-B048-85BDC9FD1C3A}</a:tableStyleId>
              </a:tblPr>
              <a:tblGrid>
                <a:gridCol w="1226102">
                  <a:extLst>
                    <a:ext uri="{9D8B030D-6E8A-4147-A177-3AD203B41FA5}">
                      <a16:colId xmlns:a16="http://schemas.microsoft.com/office/drawing/2014/main" val="2806918591"/>
                    </a:ext>
                  </a:extLst>
                </a:gridCol>
                <a:gridCol w="2828627">
                  <a:extLst>
                    <a:ext uri="{9D8B030D-6E8A-4147-A177-3AD203B41FA5}">
                      <a16:colId xmlns:a16="http://schemas.microsoft.com/office/drawing/2014/main" val="501688505"/>
                    </a:ext>
                  </a:extLst>
                </a:gridCol>
                <a:gridCol w="2777484">
                  <a:extLst>
                    <a:ext uri="{9D8B030D-6E8A-4147-A177-3AD203B41FA5}">
                      <a16:colId xmlns:a16="http://schemas.microsoft.com/office/drawing/2014/main" val="2151963962"/>
                    </a:ext>
                  </a:extLst>
                </a:gridCol>
              </a:tblGrid>
              <a:tr h="829767">
                <a:tc>
                  <a:txBody>
                    <a:bodyPr/>
                    <a:lstStyle/>
                    <a:p>
                      <a:pPr>
                        <a:lnSpc>
                          <a:spcPct val="107000"/>
                        </a:lnSpc>
                        <a:spcAft>
                          <a:spcPts val="0"/>
                        </a:spcAft>
                      </a:pPr>
                      <a:r>
                        <a:rPr lang="en-GB" sz="2400">
                          <a:effectLst/>
                        </a:rPr>
                        <a:t>Year </a:t>
                      </a:r>
                      <a:endParaRPr lang="en-GB" sz="2400">
                        <a:effectLst/>
                        <a:latin typeface="Calibri" panose="020F0502020204030204" pitchFamily="34" charset="0"/>
                        <a:ea typeface="Calibri" panose="020F0502020204030204" pitchFamily="34" charset="0"/>
                        <a:cs typeface="Arial" panose="020B0604020202020204" pitchFamily="34" charset="0"/>
                      </a:endParaRPr>
                    </a:p>
                  </a:txBody>
                  <a:tcPr marL="147296" marR="147296" marT="0" marB="0"/>
                </a:tc>
                <a:tc>
                  <a:txBody>
                    <a:bodyPr/>
                    <a:lstStyle/>
                    <a:p>
                      <a:pPr>
                        <a:lnSpc>
                          <a:spcPct val="107000"/>
                        </a:lnSpc>
                        <a:spcAft>
                          <a:spcPts val="0"/>
                        </a:spcAft>
                      </a:pPr>
                      <a:r>
                        <a:rPr lang="en-GB" sz="2400">
                          <a:effectLst/>
                        </a:rPr>
                        <a:t>All arrivals from non-EU countries</a:t>
                      </a:r>
                      <a:endParaRPr lang="en-GB" sz="2400">
                        <a:effectLst/>
                        <a:latin typeface="Calibri" panose="020F0502020204030204" pitchFamily="34" charset="0"/>
                        <a:ea typeface="Calibri" panose="020F0502020204030204" pitchFamily="34" charset="0"/>
                        <a:cs typeface="Arial" panose="020B0604020202020204" pitchFamily="34" charset="0"/>
                      </a:endParaRPr>
                    </a:p>
                  </a:txBody>
                  <a:tcPr marL="147296" marR="147296" marT="0" marB="0"/>
                </a:tc>
                <a:tc>
                  <a:txBody>
                    <a:bodyPr/>
                    <a:lstStyle/>
                    <a:p>
                      <a:pPr>
                        <a:lnSpc>
                          <a:spcPct val="107000"/>
                        </a:lnSpc>
                        <a:spcAft>
                          <a:spcPts val="0"/>
                        </a:spcAft>
                      </a:pPr>
                      <a:r>
                        <a:rPr lang="en-GB" sz="2400">
                          <a:effectLst/>
                        </a:rPr>
                        <a:t>First applications for asylum</a:t>
                      </a:r>
                      <a:endParaRPr lang="en-GB" sz="2400">
                        <a:effectLst/>
                        <a:latin typeface="Calibri" panose="020F0502020204030204" pitchFamily="34" charset="0"/>
                        <a:ea typeface="Calibri" panose="020F0502020204030204" pitchFamily="34" charset="0"/>
                        <a:cs typeface="Arial" panose="020B0604020202020204" pitchFamily="34" charset="0"/>
                      </a:endParaRPr>
                    </a:p>
                  </a:txBody>
                  <a:tcPr marL="147296" marR="147296" marT="0" marB="0"/>
                </a:tc>
                <a:extLst>
                  <a:ext uri="{0D108BD9-81ED-4DB2-BD59-A6C34878D82A}">
                    <a16:rowId xmlns:a16="http://schemas.microsoft.com/office/drawing/2014/main" val="3730720919"/>
                  </a:ext>
                </a:extLst>
              </a:tr>
              <a:tr h="444481">
                <a:tc>
                  <a:txBody>
                    <a:bodyPr/>
                    <a:lstStyle/>
                    <a:p>
                      <a:pPr>
                        <a:lnSpc>
                          <a:spcPct val="107000"/>
                        </a:lnSpc>
                        <a:spcAft>
                          <a:spcPts val="0"/>
                        </a:spcAft>
                      </a:pPr>
                      <a:r>
                        <a:rPr lang="en-GB" sz="2400">
                          <a:effectLst/>
                        </a:rPr>
                        <a:t>2014</a:t>
                      </a:r>
                      <a:endParaRPr lang="en-GB" sz="2400">
                        <a:effectLst/>
                        <a:latin typeface="Calibri" panose="020F0502020204030204" pitchFamily="34" charset="0"/>
                        <a:ea typeface="Calibri" panose="020F0502020204030204" pitchFamily="34" charset="0"/>
                        <a:cs typeface="Arial" panose="020B0604020202020204" pitchFamily="34" charset="0"/>
                      </a:endParaRPr>
                    </a:p>
                  </a:txBody>
                  <a:tcPr marL="147296" marR="147296" marT="0" marB="0"/>
                </a:tc>
                <a:tc>
                  <a:txBody>
                    <a:bodyPr/>
                    <a:lstStyle/>
                    <a:p>
                      <a:pPr>
                        <a:lnSpc>
                          <a:spcPct val="107000"/>
                        </a:lnSpc>
                        <a:spcAft>
                          <a:spcPts val="0"/>
                        </a:spcAft>
                      </a:pPr>
                      <a:r>
                        <a:rPr lang="en-GB" sz="2400">
                          <a:effectLst/>
                        </a:rPr>
                        <a:t>   594.180</a:t>
                      </a:r>
                      <a:endParaRPr lang="en-GB" sz="2400">
                        <a:effectLst/>
                        <a:latin typeface="Calibri" panose="020F0502020204030204" pitchFamily="34" charset="0"/>
                        <a:ea typeface="Calibri" panose="020F0502020204030204" pitchFamily="34" charset="0"/>
                        <a:cs typeface="Arial" panose="020B0604020202020204" pitchFamily="34" charset="0"/>
                      </a:endParaRPr>
                    </a:p>
                  </a:txBody>
                  <a:tcPr marL="147296" marR="147296" marT="0" marB="0"/>
                </a:tc>
                <a:tc>
                  <a:txBody>
                    <a:bodyPr/>
                    <a:lstStyle/>
                    <a:p>
                      <a:pPr>
                        <a:lnSpc>
                          <a:spcPct val="107000"/>
                        </a:lnSpc>
                        <a:spcAft>
                          <a:spcPts val="0"/>
                        </a:spcAft>
                      </a:pPr>
                      <a:r>
                        <a:rPr lang="en-GB" sz="2400">
                          <a:effectLst/>
                        </a:rPr>
                        <a:t>   530.560</a:t>
                      </a:r>
                      <a:endParaRPr lang="en-GB" sz="2400">
                        <a:effectLst/>
                        <a:latin typeface="Calibri" panose="020F0502020204030204" pitchFamily="34" charset="0"/>
                        <a:ea typeface="Calibri" panose="020F0502020204030204" pitchFamily="34" charset="0"/>
                        <a:cs typeface="Arial" panose="020B0604020202020204" pitchFamily="34" charset="0"/>
                      </a:endParaRPr>
                    </a:p>
                  </a:txBody>
                  <a:tcPr marL="147296" marR="147296" marT="0" marB="0"/>
                </a:tc>
                <a:extLst>
                  <a:ext uri="{0D108BD9-81ED-4DB2-BD59-A6C34878D82A}">
                    <a16:rowId xmlns:a16="http://schemas.microsoft.com/office/drawing/2014/main" val="1375160688"/>
                  </a:ext>
                </a:extLst>
              </a:tr>
              <a:tr h="444481">
                <a:tc>
                  <a:txBody>
                    <a:bodyPr/>
                    <a:lstStyle/>
                    <a:p>
                      <a:pPr>
                        <a:lnSpc>
                          <a:spcPct val="107000"/>
                        </a:lnSpc>
                        <a:spcAft>
                          <a:spcPts val="0"/>
                        </a:spcAft>
                      </a:pPr>
                      <a:r>
                        <a:rPr lang="en-GB" sz="2400">
                          <a:effectLst/>
                        </a:rPr>
                        <a:t>2015</a:t>
                      </a:r>
                      <a:endParaRPr lang="en-GB" sz="2400">
                        <a:effectLst/>
                        <a:latin typeface="Calibri" panose="020F0502020204030204" pitchFamily="34" charset="0"/>
                        <a:ea typeface="Calibri" panose="020F0502020204030204" pitchFamily="34" charset="0"/>
                        <a:cs typeface="Arial" panose="020B0604020202020204" pitchFamily="34" charset="0"/>
                      </a:endParaRPr>
                    </a:p>
                  </a:txBody>
                  <a:tcPr marL="147296" marR="147296" marT="0" marB="0"/>
                </a:tc>
                <a:tc>
                  <a:txBody>
                    <a:bodyPr/>
                    <a:lstStyle/>
                    <a:p>
                      <a:pPr>
                        <a:lnSpc>
                          <a:spcPct val="107000"/>
                        </a:lnSpc>
                        <a:spcAft>
                          <a:spcPts val="0"/>
                        </a:spcAft>
                      </a:pPr>
                      <a:r>
                        <a:rPr lang="en-GB" sz="2400">
                          <a:effectLst/>
                        </a:rPr>
                        <a:t>1,282.690</a:t>
                      </a:r>
                      <a:endParaRPr lang="en-GB" sz="2400">
                        <a:effectLst/>
                        <a:latin typeface="Calibri" panose="020F0502020204030204" pitchFamily="34" charset="0"/>
                        <a:ea typeface="Calibri" panose="020F0502020204030204" pitchFamily="34" charset="0"/>
                        <a:cs typeface="Arial" panose="020B0604020202020204" pitchFamily="34" charset="0"/>
                      </a:endParaRPr>
                    </a:p>
                  </a:txBody>
                  <a:tcPr marL="147296" marR="147296" marT="0" marB="0"/>
                </a:tc>
                <a:tc>
                  <a:txBody>
                    <a:bodyPr/>
                    <a:lstStyle/>
                    <a:p>
                      <a:pPr>
                        <a:lnSpc>
                          <a:spcPct val="107000"/>
                        </a:lnSpc>
                        <a:spcAft>
                          <a:spcPts val="0"/>
                        </a:spcAft>
                      </a:pPr>
                      <a:r>
                        <a:rPr lang="en-GB" sz="2400">
                          <a:effectLst/>
                        </a:rPr>
                        <a:t>1,216.860</a:t>
                      </a:r>
                      <a:endParaRPr lang="en-GB" sz="2400">
                        <a:effectLst/>
                        <a:latin typeface="Calibri" panose="020F0502020204030204" pitchFamily="34" charset="0"/>
                        <a:ea typeface="Calibri" panose="020F0502020204030204" pitchFamily="34" charset="0"/>
                        <a:cs typeface="Arial" panose="020B0604020202020204" pitchFamily="34" charset="0"/>
                      </a:endParaRPr>
                    </a:p>
                  </a:txBody>
                  <a:tcPr marL="147296" marR="147296" marT="0" marB="0"/>
                </a:tc>
                <a:extLst>
                  <a:ext uri="{0D108BD9-81ED-4DB2-BD59-A6C34878D82A}">
                    <a16:rowId xmlns:a16="http://schemas.microsoft.com/office/drawing/2014/main" val="1861983433"/>
                  </a:ext>
                </a:extLst>
              </a:tr>
              <a:tr h="444481">
                <a:tc>
                  <a:txBody>
                    <a:bodyPr/>
                    <a:lstStyle/>
                    <a:p>
                      <a:pPr>
                        <a:lnSpc>
                          <a:spcPct val="107000"/>
                        </a:lnSpc>
                        <a:spcAft>
                          <a:spcPts val="0"/>
                        </a:spcAft>
                      </a:pPr>
                      <a:r>
                        <a:rPr lang="en-GB" sz="2400">
                          <a:effectLst/>
                        </a:rPr>
                        <a:t>2016</a:t>
                      </a:r>
                      <a:endParaRPr lang="en-GB" sz="2400">
                        <a:effectLst/>
                        <a:latin typeface="Calibri" panose="020F0502020204030204" pitchFamily="34" charset="0"/>
                        <a:ea typeface="Calibri" panose="020F0502020204030204" pitchFamily="34" charset="0"/>
                        <a:cs typeface="Arial" panose="020B0604020202020204" pitchFamily="34" charset="0"/>
                      </a:endParaRPr>
                    </a:p>
                  </a:txBody>
                  <a:tcPr marL="147296" marR="147296" marT="0" marB="0"/>
                </a:tc>
                <a:tc>
                  <a:txBody>
                    <a:bodyPr/>
                    <a:lstStyle/>
                    <a:p>
                      <a:pPr>
                        <a:lnSpc>
                          <a:spcPct val="107000"/>
                        </a:lnSpc>
                        <a:spcAft>
                          <a:spcPts val="0"/>
                        </a:spcAft>
                      </a:pPr>
                      <a:r>
                        <a:rPr lang="en-GB" sz="2400">
                          <a:effectLst/>
                        </a:rPr>
                        <a:t>1,221.185</a:t>
                      </a:r>
                      <a:endParaRPr lang="en-GB" sz="2400">
                        <a:effectLst/>
                        <a:latin typeface="Calibri" panose="020F0502020204030204" pitchFamily="34" charset="0"/>
                        <a:ea typeface="Calibri" panose="020F0502020204030204" pitchFamily="34" charset="0"/>
                        <a:cs typeface="Arial" panose="020B0604020202020204" pitchFamily="34" charset="0"/>
                      </a:endParaRPr>
                    </a:p>
                  </a:txBody>
                  <a:tcPr marL="147296" marR="147296" marT="0" marB="0"/>
                </a:tc>
                <a:tc>
                  <a:txBody>
                    <a:bodyPr/>
                    <a:lstStyle/>
                    <a:p>
                      <a:pPr>
                        <a:lnSpc>
                          <a:spcPct val="107000"/>
                        </a:lnSpc>
                        <a:spcAft>
                          <a:spcPts val="0"/>
                        </a:spcAft>
                      </a:pPr>
                      <a:r>
                        <a:rPr lang="en-GB" sz="2400">
                          <a:effectLst/>
                        </a:rPr>
                        <a:t>1,166.815</a:t>
                      </a:r>
                      <a:endParaRPr lang="en-GB" sz="2400">
                        <a:effectLst/>
                        <a:latin typeface="Calibri" panose="020F0502020204030204" pitchFamily="34" charset="0"/>
                        <a:ea typeface="Calibri" panose="020F0502020204030204" pitchFamily="34" charset="0"/>
                        <a:cs typeface="Arial" panose="020B0604020202020204" pitchFamily="34" charset="0"/>
                      </a:endParaRPr>
                    </a:p>
                  </a:txBody>
                  <a:tcPr marL="147296" marR="147296" marT="0" marB="0"/>
                </a:tc>
                <a:extLst>
                  <a:ext uri="{0D108BD9-81ED-4DB2-BD59-A6C34878D82A}">
                    <a16:rowId xmlns:a16="http://schemas.microsoft.com/office/drawing/2014/main" val="254731668"/>
                  </a:ext>
                </a:extLst>
              </a:tr>
              <a:tr h="444481">
                <a:tc>
                  <a:txBody>
                    <a:bodyPr/>
                    <a:lstStyle/>
                    <a:p>
                      <a:pPr>
                        <a:lnSpc>
                          <a:spcPct val="107000"/>
                        </a:lnSpc>
                        <a:spcAft>
                          <a:spcPts val="0"/>
                        </a:spcAft>
                      </a:pPr>
                      <a:r>
                        <a:rPr lang="en-GB" sz="2400">
                          <a:effectLst/>
                        </a:rPr>
                        <a:t>2017</a:t>
                      </a:r>
                      <a:endParaRPr lang="en-GB" sz="2400">
                        <a:effectLst/>
                        <a:latin typeface="Calibri" panose="020F0502020204030204" pitchFamily="34" charset="0"/>
                        <a:ea typeface="Calibri" panose="020F0502020204030204" pitchFamily="34" charset="0"/>
                        <a:cs typeface="Arial" panose="020B0604020202020204" pitchFamily="34" charset="0"/>
                      </a:endParaRPr>
                    </a:p>
                  </a:txBody>
                  <a:tcPr marL="147296" marR="147296" marT="0" marB="0"/>
                </a:tc>
                <a:tc>
                  <a:txBody>
                    <a:bodyPr/>
                    <a:lstStyle/>
                    <a:p>
                      <a:pPr>
                        <a:lnSpc>
                          <a:spcPct val="107000"/>
                        </a:lnSpc>
                        <a:spcAft>
                          <a:spcPts val="0"/>
                        </a:spcAft>
                      </a:pPr>
                      <a:r>
                        <a:rPr lang="en-GB" sz="2400">
                          <a:effectLst/>
                        </a:rPr>
                        <a:t>677.470</a:t>
                      </a:r>
                      <a:endParaRPr lang="en-GB" sz="2400">
                        <a:effectLst/>
                        <a:latin typeface="Calibri" panose="020F0502020204030204" pitchFamily="34" charset="0"/>
                        <a:ea typeface="Calibri" panose="020F0502020204030204" pitchFamily="34" charset="0"/>
                        <a:cs typeface="Arial" panose="020B0604020202020204" pitchFamily="34" charset="0"/>
                      </a:endParaRPr>
                    </a:p>
                  </a:txBody>
                  <a:tcPr marL="147296" marR="147296" marT="0" marB="0"/>
                </a:tc>
                <a:tc>
                  <a:txBody>
                    <a:bodyPr/>
                    <a:lstStyle/>
                    <a:p>
                      <a:pPr>
                        <a:lnSpc>
                          <a:spcPct val="107000"/>
                        </a:lnSpc>
                        <a:spcAft>
                          <a:spcPts val="0"/>
                        </a:spcAft>
                      </a:pPr>
                      <a:r>
                        <a:rPr lang="en-GB" sz="2400">
                          <a:effectLst/>
                        </a:rPr>
                        <a:t>620.265</a:t>
                      </a:r>
                      <a:endParaRPr lang="en-GB" sz="2400">
                        <a:effectLst/>
                        <a:latin typeface="Calibri" panose="020F0502020204030204" pitchFamily="34" charset="0"/>
                        <a:ea typeface="Calibri" panose="020F0502020204030204" pitchFamily="34" charset="0"/>
                        <a:cs typeface="Arial" panose="020B0604020202020204" pitchFamily="34" charset="0"/>
                      </a:endParaRPr>
                    </a:p>
                  </a:txBody>
                  <a:tcPr marL="147296" marR="147296" marT="0" marB="0"/>
                </a:tc>
                <a:extLst>
                  <a:ext uri="{0D108BD9-81ED-4DB2-BD59-A6C34878D82A}">
                    <a16:rowId xmlns:a16="http://schemas.microsoft.com/office/drawing/2014/main" val="3521172837"/>
                  </a:ext>
                </a:extLst>
              </a:tr>
              <a:tr h="444481">
                <a:tc>
                  <a:txBody>
                    <a:bodyPr/>
                    <a:lstStyle/>
                    <a:p>
                      <a:pPr>
                        <a:lnSpc>
                          <a:spcPct val="107000"/>
                        </a:lnSpc>
                        <a:spcAft>
                          <a:spcPts val="0"/>
                        </a:spcAft>
                      </a:pPr>
                      <a:r>
                        <a:rPr lang="en-GB" sz="2400">
                          <a:effectLst/>
                        </a:rPr>
                        <a:t>2018</a:t>
                      </a:r>
                      <a:endParaRPr lang="en-GB" sz="2400">
                        <a:effectLst/>
                        <a:latin typeface="Calibri" panose="020F0502020204030204" pitchFamily="34" charset="0"/>
                        <a:ea typeface="Calibri" panose="020F0502020204030204" pitchFamily="34" charset="0"/>
                        <a:cs typeface="Arial" panose="020B0604020202020204" pitchFamily="34" charset="0"/>
                      </a:endParaRPr>
                    </a:p>
                  </a:txBody>
                  <a:tcPr marL="147296" marR="147296" marT="0" marB="0"/>
                </a:tc>
                <a:tc>
                  <a:txBody>
                    <a:bodyPr/>
                    <a:lstStyle/>
                    <a:p>
                      <a:pPr>
                        <a:lnSpc>
                          <a:spcPct val="107000"/>
                        </a:lnSpc>
                        <a:spcAft>
                          <a:spcPts val="0"/>
                        </a:spcAft>
                      </a:pPr>
                      <a:r>
                        <a:rPr lang="en-GB" sz="2400">
                          <a:effectLst/>
                        </a:rPr>
                        <a:t>608.335</a:t>
                      </a:r>
                      <a:endParaRPr lang="en-GB" sz="2400">
                        <a:effectLst/>
                        <a:latin typeface="Calibri" panose="020F0502020204030204" pitchFamily="34" charset="0"/>
                        <a:ea typeface="Calibri" panose="020F0502020204030204" pitchFamily="34" charset="0"/>
                        <a:cs typeface="Arial" panose="020B0604020202020204" pitchFamily="34" charset="0"/>
                      </a:endParaRPr>
                    </a:p>
                  </a:txBody>
                  <a:tcPr marL="147296" marR="147296" marT="0" marB="0"/>
                </a:tc>
                <a:tc>
                  <a:txBody>
                    <a:bodyPr/>
                    <a:lstStyle/>
                    <a:p>
                      <a:pPr>
                        <a:lnSpc>
                          <a:spcPct val="107000"/>
                        </a:lnSpc>
                        <a:spcAft>
                          <a:spcPts val="0"/>
                        </a:spcAft>
                      </a:pPr>
                      <a:r>
                        <a:rPr lang="en-GB" sz="2400">
                          <a:effectLst/>
                        </a:rPr>
                        <a:t>548.955</a:t>
                      </a:r>
                      <a:endParaRPr lang="en-GB" sz="2400">
                        <a:effectLst/>
                        <a:latin typeface="Calibri" panose="020F0502020204030204" pitchFamily="34" charset="0"/>
                        <a:ea typeface="Calibri" panose="020F0502020204030204" pitchFamily="34" charset="0"/>
                        <a:cs typeface="Arial" panose="020B0604020202020204" pitchFamily="34" charset="0"/>
                      </a:endParaRPr>
                    </a:p>
                  </a:txBody>
                  <a:tcPr marL="147296" marR="147296" marT="0" marB="0"/>
                </a:tc>
                <a:extLst>
                  <a:ext uri="{0D108BD9-81ED-4DB2-BD59-A6C34878D82A}">
                    <a16:rowId xmlns:a16="http://schemas.microsoft.com/office/drawing/2014/main" val="3424689841"/>
                  </a:ext>
                </a:extLst>
              </a:tr>
              <a:tr h="444481">
                <a:tc>
                  <a:txBody>
                    <a:bodyPr/>
                    <a:lstStyle/>
                    <a:p>
                      <a:pPr>
                        <a:lnSpc>
                          <a:spcPct val="107000"/>
                        </a:lnSpc>
                        <a:spcAft>
                          <a:spcPts val="0"/>
                        </a:spcAft>
                      </a:pPr>
                      <a:r>
                        <a:rPr lang="en-GB" sz="2400">
                          <a:effectLst/>
                        </a:rPr>
                        <a:t>2019</a:t>
                      </a:r>
                      <a:endParaRPr lang="en-GB" sz="2400">
                        <a:effectLst/>
                        <a:latin typeface="Calibri" panose="020F0502020204030204" pitchFamily="34" charset="0"/>
                        <a:ea typeface="Calibri" panose="020F0502020204030204" pitchFamily="34" charset="0"/>
                        <a:cs typeface="Arial" panose="020B0604020202020204" pitchFamily="34" charset="0"/>
                      </a:endParaRPr>
                    </a:p>
                  </a:txBody>
                  <a:tcPr marL="147296" marR="147296" marT="0" marB="0"/>
                </a:tc>
                <a:tc>
                  <a:txBody>
                    <a:bodyPr/>
                    <a:lstStyle/>
                    <a:p>
                      <a:pPr>
                        <a:lnSpc>
                          <a:spcPct val="107000"/>
                        </a:lnSpc>
                        <a:spcAft>
                          <a:spcPts val="0"/>
                        </a:spcAft>
                      </a:pPr>
                      <a:r>
                        <a:rPr lang="en-GB" sz="2400">
                          <a:effectLst/>
                        </a:rPr>
                        <a:t>676.250</a:t>
                      </a:r>
                      <a:endParaRPr lang="en-GB" sz="2400">
                        <a:effectLst/>
                        <a:latin typeface="Calibri" panose="020F0502020204030204" pitchFamily="34" charset="0"/>
                        <a:ea typeface="Calibri" panose="020F0502020204030204" pitchFamily="34" charset="0"/>
                        <a:cs typeface="Arial" panose="020B0604020202020204" pitchFamily="34" charset="0"/>
                      </a:endParaRPr>
                    </a:p>
                  </a:txBody>
                  <a:tcPr marL="147296" marR="147296" marT="0" marB="0"/>
                </a:tc>
                <a:tc>
                  <a:txBody>
                    <a:bodyPr/>
                    <a:lstStyle/>
                    <a:p>
                      <a:pPr>
                        <a:lnSpc>
                          <a:spcPct val="107000"/>
                        </a:lnSpc>
                        <a:spcAft>
                          <a:spcPts val="0"/>
                        </a:spcAft>
                      </a:pPr>
                      <a:r>
                        <a:rPr lang="en-GB" sz="2400">
                          <a:effectLst/>
                        </a:rPr>
                        <a:t>612.685</a:t>
                      </a:r>
                      <a:endParaRPr lang="en-GB" sz="2400">
                        <a:effectLst/>
                        <a:latin typeface="Calibri" panose="020F0502020204030204" pitchFamily="34" charset="0"/>
                        <a:ea typeface="Calibri" panose="020F0502020204030204" pitchFamily="34" charset="0"/>
                        <a:cs typeface="Arial" panose="020B0604020202020204" pitchFamily="34" charset="0"/>
                      </a:endParaRPr>
                    </a:p>
                  </a:txBody>
                  <a:tcPr marL="147296" marR="147296" marT="0" marB="0"/>
                </a:tc>
                <a:extLst>
                  <a:ext uri="{0D108BD9-81ED-4DB2-BD59-A6C34878D82A}">
                    <a16:rowId xmlns:a16="http://schemas.microsoft.com/office/drawing/2014/main" val="3541350476"/>
                  </a:ext>
                </a:extLst>
              </a:tr>
            </a:tbl>
          </a:graphicData>
        </a:graphic>
      </p:graphicFrame>
    </p:spTree>
    <p:extLst>
      <p:ext uri="{BB962C8B-B14F-4D97-AF65-F5344CB8AC3E}">
        <p14:creationId xmlns:p14="http://schemas.microsoft.com/office/powerpoint/2010/main" val="3100357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BE0789E-91A7-4246-978E-A17FE1BF95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795735" cy="6858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3C6C0BD2-8B3C-4042-B4EE-5DB7665A373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bg2"/>
          </a:solidFill>
        </p:grpSpPr>
        <p:sp>
          <p:nvSpPr>
            <p:cNvPr id="11" name="Freeform 27">
              <a:extLst>
                <a:ext uri="{FF2B5EF4-FFF2-40B4-BE49-F238E27FC236}">
                  <a16:creationId xmlns:a16="http://schemas.microsoft.com/office/drawing/2014/main" id="{5F53669F-C1E6-43B8-AC6F-B44CE56BF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a:extLst>
                <a:ext uri="{FF2B5EF4-FFF2-40B4-BE49-F238E27FC236}">
                  <a16:creationId xmlns:a16="http://schemas.microsoft.com/office/drawing/2014/main" id="{53966C25-DAEA-4318-8FBC-EC6FF8F5A1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a:extLst>
                <a:ext uri="{FF2B5EF4-FFF2-40B4-BE49-F238E27FC236}">
                  <a16:creationId xmlns:a16="http://schemas.microsoft.com/office/drawing/2014/main" id="{ED6EA716-EAD4-4023-8673-0809A1E245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a:extLst>
                <a:ext uri="{FF2B5EF4-FFF2-40B4-BE49-F238E27FC236}">
                  <a16:creationId xmlns:a16="http://schemas.microsoft.com/office/drawing/2014/main" id="{84261748-EFC0-4729-A7BB-A88FDAF6FA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a:extLst>
                <a:ext uri="{FF2B5EF4-FFF2-40B4-BE49-F238E27FC236}">
                  <a16:creationId xmlns:a16="http://schemas.microsoft.com/office/drawing/2014/main" id="{2C14F808-CC69-494F-98AC-CB750416CC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a:extLst>
                <a:ext uri="{FF2B5EF4-FFF2-40B4-BE49-F238E27FC236}">
                  <a16:creationId xmlns:a16="http://schemas.microsoft.com/office/drawing/2014/main" id="{F1CA3607-84D0-4085-A363-796A17B1D7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a:extLst>
                <a:ext uri="{FF2B5EF4-FFF2-40B4-BE49-F238E27FC236}">
                  <a16:creationId xmlns:a16="http://schemas.microsoft.com/office/drawing/2014/main" id="{491E6160-2958-4A90-8B50-EDA182AABB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a:extLst>
                <a:ext uri="{FF2B5EF4-FFF2-40B4-BE49-F238E27FC236}">
                  <a16:creationId xmlns:a16="http://schemas.microsoft.com/office/drawing/2014/main" id="{559F6CB7-E057-499B-A859-3602769892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a:extLst>
                <a:ext uri="{FF2B5EF4-FFF2-40B4-BE49-F238E27FC236}">
                  <a16:creationId xmlns:a16="http://schemas.microsoft.com/office/drawing/2014/main" id="{FF12353D-CF89-4D03-8075-C161824E23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a:extLst>
                <a:ext uri="{FF2B5EF4-FFF2-40B4-BE49-F238E27FC236}">
                  <a16:creationId xmlns:a16="http://schemas.microsoft.com/office/drawing/2014/main" id="{5B91C9D6-FAF2-445B-AF1B-43992602A9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a:extLst>
                <a:ext uri="{FF2B5EF4-FFF2-40B4-BE49-F238E27FC236}">
                  <a16:creationId xmlns:a16="http://schemas.microsoft.com/office/drawing/2014/main" id="{570F7A1D-86B1-4AD1-B4A3-9AE2A52C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a:extLst>
                <a:ext uri="{FF2B5EF4-FFF2-40B4-BE49-F238E27FC236}">
                  <a16:creationId xmlns:a16="http://schemas.microsoft.com/office/drawing/2014/main" id="{52C6EBA8-95CC-4FE6-A8E4-3A6911E8A4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2" name="Title 1">
            <a:extLst>
              <a:ext uri="{FF2B5EF4-FFF2-40B4-BE49-F238E27FC236}">
                <a16:creationId xmlns:a16="http://schemas.microsoft.com/office/drawing/2014/main" id="{3A1F77F3-EB64-4261-B909-9682DE547F76}"/>
              </a:ext>
            </a:extLst>
          </p:cNvPr>
          <p:cNvSpPr>
            <a:spLocks noGrp="1"/>
          </p:cNvSpPr>
          <p:nvPr>
            <p:ph type="title"/>
          </p:nvPr>
        </p:nvSpPr>
        <p:spPr>
          <a:xfrm>
            <a:off x="1217056" y="1093380"/>
            <a:ext cx="3068182" cy="4671240"/>
          </a:xfrm>
        </p:spPr>
        <p:txBody>
          <a:bodyPr anchor="ctr">
            <a:normAutofit/>
          </a:bodyPr>
          <a:lstStyle/>
          <a:p>
            <a:pPr algn="r"/>
            <a:r>
              <a:rPr lang="en-GB" dirty="0"/>
              <a:t>The main tasks of social workers with asylum seekers</a:t>
            </a:r>
            <a:endParaRPr lang="en-GB"/>
          </a:p>
        </p:txBody>
      </p:sp>
      <p:sp>
        <p:nvSpPr>
          <p:cNvPr id="24" name="Freeform 11">
            <a:extLst>
              <a:ext uri="{FF2B5EF4-FFF2-40B4-BE49-F238E27FC236}">
                <a16:creationId xmlns:a16="http://schemas.microsoft.com/office/drawing/2014/main" id="{15EDA122-4530-45D2-A70A-B1A967AAE5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26" name="Rectangle 25">
            <a:extLst>
              <a:ext uri="{FF2B5EF4-FFF2-40B4-BE49-F238E27FC236}">
                <a16:creationId xmlns:a16="http://schemas.microsoft.com/office/drawing/2014/main" id="{9782F52E-0F94-4BFC-9F89-B054DDEAB9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7D28605-C35E-4921-B719-3A6194972182}"/>
              </a:ext>
            </a:extLst>
          </p:cNvPr>
          <p:cNvSpPr>
            <a:spLocks noGrp="1"/>
          </p:cNvSpPr>
          <p:nvPr>
            <p:ph idx="1"/>
          </p:nvPr>
        </p:nvSpPr>
        <p:spPr>
          <a:xfrm>
            <a:off x="5285509" y="1093380"/>
            <a:ext cx="6219103" cy="4679250"/>
          </a:xfrm>
        </p:spPr>
        <p:txBody>
          <a:bodyPr anchor="ctr">
            <a:normAutofit/>
          </a:bodyPr>
          <a:lstStyle/>
          <a:p>
            <a:r>
              <a:rPr lang="en-GB" dirty="0"/>
              <a:t>Assessment and support during the process of application for leave to remain</a:t>
            </a:r>
          </a:p>
          <a:p>
            <a:r>
              <a:rPr lang="en-GB" dirty="0"/>
              <a:t>And during the appeal process if the application is rejected</a:t>
            </a:r>
          </a:p>
          <a:p>
            <a:r>
              <a:rPr lang="en-GB" dirty="0"/>
              <a:t>Support in finding accommodation</a:t>
            </a:r>
          </a:p>
          <a:p>
            <a:r>
              <a:rPr lang="en-GB" dirty="0"/>
              <a:t>Ensuring the minimal financial benefits</a:t>
            </a:r>
          </a:p>
          <a:p>
            <a:r>
              <a:rPr lang="en-GB" dirty="0"/>
              <a:t>Support in finding opportunities to learn the local language</a:t>
            </a:r>
          </a:p>
          <a:p>
            <a:r>
              <a:rPr lang="en-GB" dirty="0"/>
              <a:t>Support in finding suitable social activities</a:t>
            </a:r>
          </a:p>
          <a:p>
            <a:r>
              <a:rPr lang="en-GB" dirty="0"/>
              <a:t>Support with health issues</a:t>
            </a:r>
          </a:p>
          <a:p>
            <a:r>
              <a:rPr lang="en-GB" dirty="0"/>
              <a:t>Support with family reunification if applicable</a:t>
            </a:r>
          </a:p>
          <a:p>
            <a:r>
              <a:rPr lang="en-GB" dirty="0"/>
              <a:t>Working with children, young people (18+), adults and older people</a:t>
            </a:r>
          </a:p>
        </p:txBody>
      </p:sp>
    </p:spTree>
    <p:extLst>
      <p:ext uri="{BB962C8B-B14F-4D97-AF65-F5344CB8AC3E}">
        <p14:creationId xmlns:p14="http://schemas.microsoft.com/office/powerpoint/2010/main" val="3073885617"/>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B813D-07D3-41B7-8845-7219D371BD63}"/>
              </a:ext>
            </a:extLst>
          </p:cNvPr>
          <p:cNvSpPr>
            <a:spLocks noGrp="1"/>
          </p:cNvSpPr>
          <p:nvPr>
            <p:ph type="title"/>
          </p:nvPr>
        </p:nvSpPr>
        <p:spPr/>
        <p:txBody>
          <a:bodyPr/>
          <a:lstStyle/>
          <a:p>
            <a:r>
              <a:rPr lang="en-GB" dirty="0"/>
              <a:t>Needs of specific sub-groups: an example</a:t>
            </a:r>
          </a:p>
        </p:txBody>
      </p:sp>
      <p:sp>
        <p:nvSpPr>
          <p:cNvPr id="3" name="Content Placeholder 2">
            <a:extLst>
              <a:ext uri="{FF2B5EF4-FFF2-40B4-BE49-F238E27FC236}">
                <a16:creationId xmlns:a16="http://schemas.microsoft.com/office/drawing/2014/main" id="{D3B22547-A0AD-4B05-B2A6-33AF21EEBD39}"/>
              </a:ext>
            </a:extLst>
          </p:cNvPr>
          <p:cNvSpPr>
            <a:spLocks noGrp="1"/>
          </p:cNvSpPr>
          <p:nvPr>
            <p:ph idx="1"/>
          </p:nvPr>
        </p:nvSpPr>
        <p:spPr/>
        <p:txBody>
          <a:bodyPr/>
          <a:lstStyle/>
          <a:p>
            <a:r>
              <a:rPr lang="en-GB" b="1" dirty="0"/>
              <a:t>Unaccompanied children and young adults at the risk of sexual exploitation</a:t>
            </a:r>
          </a:p>
          <a:p>
            <a:r>
              <a:rPr lang="en-GB" b="1" dirty="0"/>
              <a:t>Prevention options (</a:t>
            </a:r>
            <a:r>
              <a:rPr lang="en-GB" b="1" dirty="0" err="1"/>
              <a:t>Freccero</a:t>
            </a:r>
            <a:r>
              <a:rPr lang="en-GB" b="1" dirty="0"/>
              <a:t> et al, 2017):</a:t>
            </a:r>
          </a:p>
          <a:p>
            <a:r>
              <a:rPr lang="en-GB" b="1" dirty="0"/>
              <a:t>Shelter models</a:t>
            </a:r>
          </a:p>
          <a:p>
            <a:r>
              <a:rPr lang="en-GB" b="1" dirty="0"/>
              <a:t>Life Skills education</a:t>
            </a:r>
          </a:p>
          <a:p>
            <a:r>
              <a:rPr lang="en-GB" b="1" dirty="0"/>
              <a:t>Cash transfer</a:t>
            </a:r>
          </a:p>
        </p:txBody>
      </p:sp>
    </p:spTree>
    <p:extLst>
      <p:ext uri="{BB962C8B-B14F-4D97-AF65-F5344CB8AC3E}">
        <p14:creationId xmlns:p14="http://schemas.microsoft.com/office/powerpoint/2010/main" val="2853530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E95B7-EEFC-4360-A5E2-2C47662BD0E3}"/>
              </a:ext>
            </a:extLst>
          </p:cNvPr>
          <p:cNvSpPr>
            <a:spLocks noGrp="1"/>
          </p:cNvSpPr>
          <p:nvPr>
            <p:ph type="title"/>
          </p:nvPr>
        </p:nvSpPr>
        <p:spPr/>
        <p:txBody>
          <a:bodyPr/>
          <a:lstStyle/>
          <a:p>
            <a:r>
              <a:rPr lang="en-GB" dirty="0"/>
              <a:t>Policy Issues vs. Social Work Values</a:t>
            </a:r>
          </a:p>
        </p:txBody>
      </p:sp>
      <p:sp>
        <p:nvSpPr>
          <p:cNvPr id="3" name="Content Placeholder 2">
            <a:extLst>
              <a:ext uri="{FF2B5EF4-FFF2-40B4-BE49-F238E27FC236}">
                <a16:creationId xmlns:a16="http://schemas.microsoft.com/office/drawing/2014/main" id="{81279F7F-B828-43B5-AAB9-ECBE0AD9D359}"/>
              </a:ext>
            </a:extLst>
          </p:cNvPr>
          <p:cNvSpPr>
            <a:spLocks noGrp="1"/>
          </p:cNvSpPr>
          <p:nvPr>
            <p:ph idx="1"/>
          </p:nvPr>
        </p:nvSpPr>
        <p:spPr/>
        <p:txBody>
          <a:bodyPr/>
          <a:lstStyle/>
          <a:p>
            <a:r>
              <a:rPr lang="en-GB" b="1" dirty="0"/>
              <a:t>Welfare policies, aimed at protecting people in need, especially children.</a:t>
            </a:r>
          </a:p>
          <a:p>
            <a:r>
              <a:rPr lang="en-GB" b="1" dirty="0"/>
              <a:t>Migration policies of each country</a:t>
            </a:r>
          </a:p>
          <a:p>
            <a:r>
              <a:rPr lang="en-GB" b="1" dirty="0"/>
              <a:t>The latter have moved considerably to the right since 2014:</a:t>
            </a:r>
          </a:p>
          <a:p>
            <a:r>
              <a:rPr lang="en-GB" b="1" dirty="0"/>
              <a:t>The Hostile Environment policy</a:t>
            </a:r>
          </a:p>
          <a:p>
            <a:r>
              <a:rPr lang="en-GB" b="1" dirty="0"/>
              <a:t>The lack of recourse to pubic funding</a:t>
            </a:r>
          </a:p>
          <a:p>
            <a:r>
              <a:rPr lang="en-GB" b="1" dirty="0"/>
              <a:t>The age assessment role</a:t>
            </a:r>
          </a:p>
          <a:p>
            <a:r>
              <a:rPr lang="en-GB" b="1" dirty="0"/>
              <a:t>The contrast, and conflict, between the two sets of policies</a:t>
            </a:r>
          </a:p>
          <a:p>
            <a:r>
              <a:rPr lang="en-GB" b="1" dirty="0"/>
              <a:t>The dilemmas this conflict raises for social workers</a:t>
            </a:r>
          </a:p>
          <a:p>
            <a:endParaRPr lang="en-GB" dirty="0"/>
          </a:p>
        </p:txBody>
      </p:sp>
    </p:spTree>
    <p:extLst>
      <p:ext uri="{BB962C8B-B14F-4D97-AF65-F5344CB8AC3E}">
        <p14:creationId xmlns:p14="http://schemas.microsoft.com/office/powerpoint/2010/main" val="620676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30645-529D-4D2B-934F-54B51DD9DBFB}"/>
              </a:ext>
            </a:extLst>
          </p:cNvPr>
          <p:cNvSpPr>
            <a:spLocks noGrp="1"/>
          </p:cNvSpPr>
          <p:nvPr>
            <p:ph type="title"/>
          </p:nvPr>
        </p:nvSpPr>
        <p:spPr/>
        <p:txBody>
          <a:bodyPr>
            <a:normAutofit/>
          </a:bodyPr>
          <a:lstStyle/>
          <a:p>
            <a:r>
              <a:rPr lang="en-GB" dirty="0"/>
              <a:t>Media representation of the 2015-2017 migration wave to Europe</a:t>
            </a:r>
          </a:p>
        </p:txBody>
      </p:sp>
      <p:sp>
        <p:nvSpPr>
          <p:cNvPr id="3" name="Content Placeholder 2">
            <a:extLst>
              <a:ext uri="{FF2B5EF4-FFF2-40B4-BE49-F238E27FC236}">
                <a16:creationId xmlns:a16="http://schemas.microsoft.com/office/drawing/2014/main" id="{4B987EB8-CA7E-4F3D-94AF-9A609C852657}"/>
              </a:ext>
            </a:extLst>
          </p:cNvPr>
          <p:cNvSpPr>
            <a:spLocks noGrp="1"/>
          </p:cNvSpPr>
          <p:nvPr>
            <p:ph idx="1"/>
          </p:nvPr>
        </p:nvSpPr>
        <p:spPr/>
        <p:txBody>
          <a:bodyPr/>
          <a:lstStyle/>
          <a:p>
            <a:r>
              <a:rPr lang="en-GB" b="1" dirty="0"/>
              <a:t>Comparative study including Greece, Italy, Slovenia and UK</a:t>
            </a:r>
          </a:p>
          <a:p>
            <a:r>
              <a:rPr lang="en-GB" b="1" dirty="0"/>
              <a:t>The political divide in the media coverage</a:t>
            </a:r>
          </a:p>
          <a:p>
            <a:r>
              <a:rPr lang="en-GB" b="1" dirty="0"/>
              <a:t>The lack of cover of social work in each country</a:t>
            </a:r>
          </a:p>
          <a:p>
            <a:r>
              <a:rPr lang="en-GB" b="1" dirty="0"/>
              <a:t>Some mass media provide a nasty and awful coverage</a:t>
            </a:r>
          </a:p>
          <a:p>
            <a:r>
              <a:rPr lang="en-GB" b="1" dirty="0"/>
              <a:t>Some mass media provide a helpful coverage</a:t>
            </a:r>
          </a:p>
          <a:p>
            <a:r>
              <a:rPr lang="en-GB" b="1" dirty="0"/>
              <a:t>UK media provided the most negative coverage of all European countries; even though the number of migrants arriving to the UK was one of the lowest in Europe</a:t>
            </a:r>
          </a:p>
          <a:p>
            <a:r>
              <a:rPr lang="en-GB" b="1" dirty="0"/>
              <a:t>Contribution to the Brexit campaign</a:t>
            </a:r>
            <a:endParaRPr lang="en-GB" dirty="0"/>
          </a:p>
        </p:txBody>
      </p:sp>
    </p:spTree>
    <p:extLst>
      <p:ext uri="{BB962C8B-B14F-4D97-AF65-F5344CB8AC3E}">
        <p14:creationId xmlns:p14="http://schemas.microsoft.com/office/powerpoint/2010/main" val="190125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migration sun newspaper uk">
            <a:extLst>
              <a:ext uri="{FF2B5EF4-FFF2-40B4-BE49-F238E27FC236}">
                <a16:creationId xmlns:a16="http://schemas.microsoft.com/office/drawing/2014/main" id="{CF3549F5-3E00-49E5-A3E6-03CF6FC2320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5371" b="5882"/>
          <a:stretch/>
        </p:blipFill>
        <p:spPr bwMode="auto">
          <a:xfrm>
            <a:off x="3524249" y="116378"/>
            <a:ext cx="6121803" cy="6866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57159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2362</Words>
  <Application>Microsoft Office PowerPoint</Application>
  <PresentationFormat>Widescreen</PresentationFormat>
  <Paragraphs>217</Paragraphs>
  <Slides>28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Century Gothic</vt:lpstr>
      <vt:lpstr>Wingdings 3</vt:lpstr>
      <vt:lpstr>Wisp</vt:lpstr>
      <vt:lpstr>PowerPoint Presentation</vt:lpstr>
      <vt:lpstr>Background</vt:lpstr>
      <vt:lpstr>Comparative numbers of refugees and asylum seekers in Europe</vt:lpstr>
      <vt:lpstr>PowerPoint Presentation</vt:lpstr>
      <vt:lpstr>The main tasks of social workers with asylum seekers</vt:lpstr>
      <vt:lpstr>Needs of specific sub-groups: an example</vt:lpstr>
      <vt:lpstr>Policy Issues vs. Social Work Values</vt:lpstr>
      <vt:lpstr>Media representation of the 2015-2017 migration wave to Europe</vt:lpstr>
      <vt:lpstr>PowerPoint Presentation</vt:lpstr>
      <vt:lpstr>Who are the asylum seekers</vt:lpstr>
      <vt:lpstr>Working during the Covid-19 Pandemic</vt:lpstr>
      <vt:lpstr>The success of foster care for unaccompanied refugee minors </vt:lpstr>
      <vt:lpstr>Continued: Empirical research</vt:lpstr>
      <vt:lpstr>The Peace school for children in  Asylum Seekers Camps in Lesbos, Greece</vt:lpstr>
      <vt:lpstr>PowerPoint Presentation</vt:lpstr>
      <vt:lpstr>What is taught</vt:lpstr>
      <vt:lpstr>Findings</vt:lpstr>
      <vt:lpstr>School as Home I</vt:lpstr>
      <vt:lpstr>School as Home II</vt:lpstr>
      <vt:lpstr>A Greek social worker in a residential setting for unaccompanied adolescents</vt:lpstr>
      <vt:lpstr>Greek Social worker II</vt:lpstr>
      <vt:lpstr>Italian social worker in a reception centre</vt:lpstr>
      <vt:lpstr>Current focus of her work</vt:lpstr>
      <vt:lpstr>Slovenian social work with Asylum Seekers</vt:lpstr>
      <vt:lpstr>Home for young children and adolescents</vt:lpstr>
      <vt:lpstr>Integration work: Session with the police</vt:lpstr>
      <vt:lpstr>Social work without Borders</vt:lpstr>
      <vt:lpstr>In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Shulamit Ramon</dc:creator>
  <cp:lastModifiedBy>Shulamit Ramon</cp:lastModifiedBy>
  <cp:revision>4</cp:revision>
  <dcterms:created xsi:type="dcterms:W3CDTF">2021-03-03T09:07:47Z</dcterms:created>
  <dcterms:modified xsi:type="dcterms:W3CDTF">2021-03-11T08:20:01Z</dcterms:modified>
</cp:coreProperties>
</file>